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48"/>
    <p:restoredTop sz="94764"/>
  </p:normalViewPr>
  <p:slideViewPr>
    <p:cSldViewPr snapToGrid="0" snapToObjects="1">
      <p:cViewPr>
        <p:scale>
          <a:sx n="95" d="100"/>
          <a:sy n="95" d="100"/>
        </p:scale>
        <p:origin x="792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20963-A9DD-1242-B67E-201F2CCBDE12}" type="datetimeFigureOut">
              <a:rPr lang="pt-BR" smtClean="0"/>
              <a:t>22/02/2025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508FF-C7CC-434C-B4DA-0C028191A4B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4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508FF-C7CC-434C-B4DA-0C028191A4B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29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508FF-C7CC-434C-B4DA-0C028191A4B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63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 cap="small" baseline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/>
              <a:pPr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/>
              <a:pPr/>
              <a:t>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/>
              <a:pPr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/>
              <a:pPr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/>
              <a:pPr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/>
              <a:pPr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/>
              <a:pPr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/>
              <a:pPr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/>
              <a:pPr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00050"/>
            <a:ext cx="9905998" cy="1157288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00213"/>
            <a:ext cx="9905998" cy="4686300"/>
          </a:xfrm>
        </p:spPr>
        <p:txBody>
          <a:bodyPr anchor="t"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/>
              <a:pPr/>
              <a:t>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77989"/>
            <a:ext cx="4876800" cy="4708524"/>
          </a:xfrm>
        </p:spPr>
        <p:txBody>
          <a:bodyPr anchor="t">
            <a:normAutofit/>
          </a:bodyPr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400"/>
            </a:lvl3pPr>
            <a:lvl4pPr>
              <a:spcAft>
                <a:spcPts val="600"/>
              </a:spcAft>
              <a:defRPr sz="2400"/>
            </a:lvl4pPr>
            <a:lvl5pPr>
              <a:spcAft>
                <a:spcPts val="600"/>
              </a:spcAft>
              <a:defRPr sz="2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1677989"/>
            <a:ext cx="4876800" cy="4708524"/>
          </a:xfrm>
        </p:spPr>
        <p:txBody>
          <a:bodyPr anchor="t">
            <a:normAutofit/>
          </a:bodyPr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400"/>
            </a:lvl3pPr>
            <a:lvl4pPr>
              <a:spcAft>
                <a:spcPts val="600"/>
              </a:spcAft>
              <a:defRPr sz="2400"/>
            </a:lvl4pPr>
            <a:lvl5pPr>
              <a:spcAft>
                <a:spcPts val="600"/>
              </a:spcAft>
              <a:defRPr sz="2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/>
              <a:pPr/>
              <a:t>2/22/25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09601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591174"/>
          </a:xfrm>
        </p:spPr>
        <p:txBody>
          <a:bodyPr anchor="t">
            <a:normAutofit/>
          </a:bodyPr>
          <a:lstStyle>
            <a:lvl1pPr>
              <a:spcAft>
                <a:spcPts val="600"/>
              </a:spcAft>
              <a:defRPr sz="3200"/>
            </a:lvl1pPr>
            <a:lvl2pPr>
              <a:spcAft>
                <a:spcPts val="600"/>
              </a:spcAft>
              <a:defRPr sz="3200"/>
            </a:lvl2pPr>
            <a:lvl3pPr>
              <a:spcAft>
                <a:spcPts val="600"/>
              </a:spcAft>
              <a:defRPr sz="3200"/>
            </a:lvl3pPr>
            <a:lvl4pPr>
              <a:spcAft>
                <a:spcPts val="600"/>
              </a:spcAft>
              <a:defRPr sz="3200"/>
            </a:lvl4pPr>
            <a:lvl5pPr>
              <a:spcAft>
                <a:spcPts val="600"/>
              </a:spcAft>
              <a:defRPr sz="3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103437"/>
            <a:ext cx="3549121" cy="409733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/>
              <a:pPr/>
              <a:t>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14326"/>
            <a:ext cx="9905998" cy="127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757363"/>
            <a:ext cx="9905998" cy="4762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small" baseline="0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/>
        <a:buChar char="•"/>
        <a:defRPr sz="32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/>
        <a:buChar char="•"/>
        <a:defRPr sz="32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/>
        <a:buChar char="•"/>
        <a:defRPr sz="32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/>
        <a:buChar char="•"/>
        <a:defRPr sz="32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/>
        <a:buChar char="•"/>
        <a:defRPr sz="32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23D3-04CF-5695-DD17-82767270C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1524001"/>
            <a:ext cx="8676222" cy="3200400"/>
          </a:xfrm>
        </p:spPr>
        <p:txBody>
          <a:bodyPr>
            <a:normAutofit/>
          </a:bodyPr>
          <a:lstStyle/>
          <a:p>
            <a:r>
              <a:rPr lang="pt-BR" sz="7200" dirty="0"/>
              <a:t>Você não confia em mim?</a:t>
            </a:r>
          </a:p>
        </p:txBody>
      </p:sp>
    </p:spTree>
    <p:extLst>
      <p:ext uri="{BB962C8B-B14F-4D97-AF65-F5344CB8AC3E}">
        <p14:creationId xmlns:p14="http://schemas.microsoft.com/office/powerpoint/2010/main" val="135962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CB91A-028C-AB26-814D-C2EEE0334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658A-F00E-53FB-BA33-C084ECE5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00050"/>
            <a:ext cx="10234799" cy="1157288"/>
          </a:xfrm>
        </p:spPr>
        <p:txBody>
          <a:bodyPr>
            <a:noAutofit/>
          </a:bodyPr>
          <a:lstStyle/>
          <a:p>
            <a:r>
              <a:rPr lang="pt-BR" sz="3200" dirty="0"/>
              <a:t>O Pirâmide de Estilos de Liderança Para Chegar “Lá”</a:t>
            </a:r>
            <a:br>
              <a:rPr lang="pt-BR" sz="3200" dirty="0"/>
            </a:br>
            <a:r>
              <a:rPr lang="pt-BR" sz="3200" dirty="0"/>
              <a:t>(De </a:t>
            </a:r>
            <a:r>
              <a:rPr lang="pt-BR" sz="3200"/>
              <a:t>maior Envolvimento </a:t>
            </a:r>
            <a:r>
              <a:rPr lang="pt-BR" sz="3200" dirty="0"/>
              <a:t>ao Menor)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19594-0A1A-356D-0252-AFC69BEB2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Transformador</a:t>
            </a:r>
          </a:p>
          <a:p>
            <a:r>
              <a:rPr lang="pt-BR" sz="4800" dirty="0"/>
              <a:t>Representativo</a:t>
            </a:r>
          </a:p>
          <a:p>
            <a:r>
              <a:rPr lang="pt-BR" sz="4800" dirty="0"/>
              <a:t>Participativo</a:t>
            </a:r>
          </a:p>
          <a:p>
            <a:r>
              <a:rPr lang="pt-BR" sz="4800" dirty="0"/>
              <a:t>Transacional (de troca)</a:t>
            </a:r>
          </a:p>
          <a:p>
            <a:r>
              <a:rPr lang="pt-BR" sz="4800" dirty="0"/>
              <a:t>Diretivo (de comando)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1F8BBA-B5D5-9433-C78D-CC77E83256AE}"/>
              </a:ext>
            </a:extLst>
          </p:cNvPr>
          <p:cNvCxnSpPr/>
          <p:nvPr/>
        </p:nvCxnSpPr>
        <p:spPr>
          <a:xfrm flipV="1">
            <a:off x="726141" y="2084294"/>
            <a:ext cx="0" cy="3429000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1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393A9-936C-DBA6-D898-EB044EA8E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2E7D9-E7C8-147D-57D9-476188E73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435" y="2870946"/>
            <a:ext cx="8676222" cy="1754842"/>
          </a:xfrm>
        </p:spPr>
        <p:txBody>
          <a:bodyPr>
            <a:noAutofit/>
          </a:bodyPr>
          <a:lstStyle/>
          <a:p>
            <a:r>
              <a:rPr lang="pt-BR" sz="6000" dirty="0"/>
              <a:t>Liberdade </a:t>
            </a:r>
            <a:br>
              <a:rPr lang="pt-BR" sz="6000" dirty="0"/>
            </a:br>
            <a:r>
              <a:rPr lang="pt-BR" sz="6000" dirty="0"/>
              <a:t>versus </a:t>
            </a:r>
            <a:br>
              <a:rPr lang="pt-BR" sz="6000" dirty="0"/>
            </a:br>
            <a:r>
              <a:rPr lang="pt-BR" sz="6000" dirty="0"/>
              <a:t>Controle</a:t>
            </a:r>
          </a:p>
        </p:txBody>
      </p:sp>
    </p:spTree>
    <p:extLst>
      <p:ext uri="{BB962C8B-B14F-4D97-AF65-F5344CB8AC3E}">
        <p14:creationId xmlns:p14="http://schemas.microsoft.com/office/powerpoint/2010/main" val="255402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0BFD-9FD9-1702-4C94-7BA0D2AA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793376"/>
            <a:ext cx="9905998" cy="5593137"/>
          </a:xfrm>
        </p:spPr>
        <p:txBody>
          <a:bodyPr/>
          <a:lstStyle/>
          <a:p>
            <a:r>
              <a:rPr lang="pt-BR" sz="4000" dirty="0"/>
              <a:t>Queremos mudar de uma cultura de “como posso evitar críticas e culpa” para uma cultura de “crie alguma coisa!”</a:t>
            </a:r>
          </a:p>
          <a:p>
            <a:r>
              <a:rPr lang="pt-BR" sz="4000" dirty="0"/>
              <a:t>Responsabilidade e Liberdade devem andam com mãos dadas. </a:t>
            </a:r>
          </a:p>
          <a:p>
            <a:r>
              <a:rPr lang="pt-BR" sz="4000" dirty="0"/>
              <a:t>O “vê” de liberdade.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830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219FEF-6074-D88A-CDC8-5A9E7A8343F4}"/>
              </a:ext>
            </a:extLst>
          </p:cNvPr>
          <p:cNvSpPr/>
          <p:nvPr/>
        </p:nvSpPr>
        <p:spPr>
          <a:xfrm>
            <a:off x="2138082" y="0"/>
            <a:ext cx="7624483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Freedom V Principle | GR8 Relationships">
            <a:extLst>
              <a:ext uri="{FF2B5EF4-FFF2-40B4-BE49-F238E27FC236}">
                <a16:creationId xmlns:a16="http://schemas.microsoft.com/office/drawing/2014/main" id="{CB1452B1-B55F-9D5F-3133-D979C749C1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93" y="-68958"/>
            <a:ext cx="6777318" cy="729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2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90738-3BC6-26BD-6631-4783BEF3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200" dirty="0"/>
              <a:t>A “Vê” de Liberdade e Nossos Filhos: </a:t>
            </a:r>
            <a:br>
              <a:rPr lang="pt-BR" sz="4200" dirty="0"/>
            </a:br>
            <a:r>
              <a:rPr lang="pt-BR" sz="4200" dirty="0"/>
              <a:t>Avançando para Auto governança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E2E4C-E08C-4E46-DD4A-E7B029F39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Limites apertados: a liberdade está mínima, e tudo está cuidadosamente definido.</a:t>
            </a:r>
          </a:p>
          <a:p>
            <a:r>
              <a:rPr lang="pt-BR" dirty="0"/>
              <a:t>Limites expandidos: os limites estão abrindo, mas as metas ainda estão definidas. </a:t>
            </a:r>
          </a:p>
          <a:p>
            <a:r>
              <a:rPr lang="pt-BR" dirty="0"/>
              <a:t>Limites expansivos: o alvo está definido, mas nossos filhos têm liberdade para descobrir como alcança-lo.</a:t>
            </a:r>
          </a:p>
          <a:p>
            <a:r>
              <a:rPr lang="pt-BR" dirty="0"/>
              <a:t>Limites libertadores: a liberdade para definir seus próprios alvos, dentro dos limites de habilidades, tempo, recursos e a ética. 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20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B495-1B6B-7005-FB02-9E35B601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Quando tenho ouvindo essa pergunta?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4AB1B-982A-5F68-1F0F-28407F1A3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Vigaristas. </a:t>
            </a:r>
          </a:p>
          <a:p>
            <a:r>
              <a:rPr lang="pt-BR" sz="4800" dirty="0"/>
              <a:t>Mendigos na rua em Nova Iorque. </a:t>
            </a:r>
          </a:p>
          <a:p>
            <a:r>
              <a:rPr lang="pt-BR" sz="4800" dirty="0"/>
              <a:t>Instalador de </a:t>
            </a:r>
            <a:r>
              <a:rPr lang="pt-BR" sz="4800" dirty="0" err="1"/>
              <a:t>drywall</a:t>
            </a:r>
            <a:r>
              <a:rPr lang="pt-BR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32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00BC3-5545-F06A-7FBC-11A58E83E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DE62-3972-88EA-6792-061350839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1645023"/>
            <a:ext cx="8676222" cy="3200400"/>
          </a:xfrm>
        </p:spPr>
        <p:txBody>
          <a:bodyPr>
            <a:normAutofit/>
          </a:bodyPr>
          <a:lstStyle/>
          <a:p>
            <a:r>
              <a:rPr lang="pt-BR" sz="6000" dirty="0"/>
              <a:t>Confiança não é um direito. </a:t>
            </a:r>
            <a:br>
              <a:rPr lang="pt-BR" sz="6000" dirty="0"/>
            </a:br>
            <a:r>
              <a:rPr lang="pt-BR" sz="6000" dirty="0"/>
              <a:t>Tem que ser merecido. </a:t>
            </a:r>
          </a:p>
        </p:txBody>
      </p:sp>
    </p:spTree>
    <p:extLst>
      <p:ext uri="{BB962C8B-B14F-4D97-AF65-F5344CB8AC3E}">
        <p14:creationId xmlns:p14="http://schemas.microsoft.com/office/powerpoint/2010/main" val="129403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0FBB-F3B6-E6ED-9C25-A47CFA12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Padrão de Treinamento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FCA94-21A7-8DD1-8704-688D13FA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parente ensina o filho como fazer algo. </a:t>
            </a:r>
          </a:p>
          <a:p>
            <a:r>
              <a:rPr lang="pt-BR" dirty="0"/>
              <a:t>O parente faz, e explica enquanto seu filho está observando. </a:t>
            </a:r>
          </a:p>
          <a:p>
            <a:r>
              <a:rPr lang="pt-BR" dirty="0"/>
              <a:t>O filho faz, enquanto o parente está o observando. </a:t>
            </a:r>
          </a:p>
          <a:p>
            <a:r>
              <a:rPr lang="pt-BR" dirty="0"/>
              <a:t>O filho faz, enquanto o parente não está presente, mas o parente examina depois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7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52B1D-A63E-0444-0239-4C901E1FF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43AF-7768-68FA-5EE6-8CD3245C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Padrão de Treinamento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50E5B-38D5-1FD0-C1AB-7796590F9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1771650"/>
            <a:ext cx="8485094" cy="4686300"/>
          </a:xfrm>
        </p:spPr>
        <p:txBody>
          <a:bodyPr/>
          <a:lstStyle/>
          <a:p>
            <a:r>
              <a:rPr lang="pt-BR" dirty="0"/>
              <a:t>O parente chama o filho para ensinar seu irmão como fazer uma atividade, com orientações para chamar o parente uma vez que terminou a tarefa. </a:t>
            </a:r>
          </a:p>
          <a:p>
            <a:r>
              <a:rPr lang="pt-BR" dirty="0"/>
              <a:t>“Você não tem desenvolvido um discípulo de Jesus Cristo, até que a pessoa que você está discipulando está discipulando um discípulo.”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07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98E5C-2EF5-B5F6-27BF-F2B537554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337F-AEED-6462-292D-E7EE2F7E9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929" y="1461247"/>
            <a:ext cx="8676222" cy="3935506"/>
          </a:xfrm>
        </p:spPr>
        <p:txBody>
          <a:bodyPr>
            <a:normAutofit/>
          </a:bodyPr>
          <a:lstStyle/>
          <a:p>
            <a:r>
              <a:rPr lang="pt-BR" sz="6000" dirty="0"/>
              <a:t>A Pergunta “Você confia confia em mim?” pode elicitar uma de três respostas</a:t>
            </a:r>
          </a:p>
        </p:txBody>
      </p:sp>
    </p:spTree>
    <p:extLst>
      <p:ext uri="{BB962C8B-B14F-4D97-AF65-F5344CB8AC3E}">
        <p14:creationId xmlns:p14="http://schemas.microsoft.com/office/powerpoint/2010/main" val="106274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67478-C4B6-A8E5-098E-26336AE4D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80B5-F18B-56EE-FC0D-FC029371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Três Respostas Possíveis: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114A-1BC6-443F-EB02-7EBC78023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57337"/>
            <a:ext cx="9905998" cy="4829175"/>
          </a:xfrm>
        </p:spPr>
        <p:txBody>
          <a:bodyPr>
            <a:normAutofit fontScale="92500" lnSpcReduction="10000"/>
          </a:bodyPr>
          <a:lstStyle/>
          <a:p>
            <a:r>
              <a:rPr lang="pt-BR" sz="3800" dirty="0"/>
              <a:t>Eu não confio, porque você ainda não demonstrou que é capaz de fazer a atividade. </a:t>
            </a:r>
          </a:p>
          <a:p>
            <a:r>
              <a:rPr lang="pt-BR" sz="3800" dirty="0"/>
              <a:t>Eu confio em você, sim, porque já se demonstrou que é digno de confiança nessa atividade. </a:t>
            </a:r>
          </a:p>
          <a:p>
            <a:r>
              <a:rPr lang="pt-BR" sz="3800" dirty="0"/>
              <a:t>Eu não posso confiar em você, porque demonstrou que </a:t>
            </a:r>
            <a:r>
              <a:rPr lang="pt-BR" sz="3800" b="1" i="1" dirty="0"/>
              <a:t>ainda</a:t>
            </a:r>
            <a:r>
              <a:rPr lang="pt-BR" sz="3800" dirty="0"/>
              <a:t> não é digno de confiança. </a:t>
            </a:r>
          </a:p>
          <a:p>
            <a:endParaRPr lang="pt-BR" sz="3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679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CCA83-C2B5-B8AB-2E06-3BE5B650A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BCFD6-0983-22AC-8F04-5D78F7EDA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435" y="2870946"/>
            <a:ext cx="8676222" cy="1116107"/>
          </a:xfrm>
        </p:spPr>
        <p:txBody>
          <a:bodyPr>
            <a:normAutofit/>
          </a:bodyPr>
          <a:lstStyle/>
          <a:p>
            <a:r>
              <a:rPr lang="pt-BR" sz="5600" dirty="0"/>
              <a:t>Poder e Influência </a:t>
            </a:r>
          </a:p>
        </p:txBody>
      </p:sp>
    </p:spTree>
    <p:extLst>
      <p:ext uri="{BB962C8B-B14F-4D97-AF65-F5344CB8AC3E}">
        <p14:creationId xmlns:p14="http://schemas.microsoft.com/office/powerpoint/2010/main" val="219146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1EEB-05B0-2764-96A8-C1976A97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Pirâmide de Poder e Influência</a:t>
            </a:r>
            <a:br>
              <a:rPr lang="pt-BR" dirty="0"/>
            </a:br>
            <a:r>
              <a:rPr lang="pt-BR" dirty="0"/>
              <a:t>(De maior influência ao Menor)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7AFDE-25A9-39ED-6162-B7FB7BD60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 Referência (Eu quero ser como meu pai)/minha mãe).</a:t>
            </a:r>
          </a:p>
          <a:p>
            <a:r>
              <a:rPr lang="pt-BR" dirty="0"/>
              <a:t>De Especialista (Siga-me, porque sei como...)</a:t>
            </a:r>
          </a:p>
          <a:p>
            <a:r>
              <a:rPr lang="pt-BR" dirty="0"/>
              <a:t>De Recompensa (Obedeça me, e vai receber)</a:t>
            </a:r>
          </a:p>
          <a:p>
            <a:r>
              <a:rPr lang="pt-BR" dirty="0"/>
              <a:t>De Coerção (Obedeça me, ou vai sofrer)</a:t>
            </a:r>
          </a:p>
          <a:p>
            <a:r>
              <a:rPr lang="pt-BR" dirty="0"/>
              <a:t>De Posição (Obedeça me, porque sou pai!)</a:t>
            </a:r>
          </a:p>
          <a:p>
            <a:endParaRPr lang="pt-BR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5595BA9-0BFD-B0A6-959F-3CCA3B1F4C7D}"/>
              </a:ext>
            </a:extLst>
          </p:cNvPr>
          <p:cNvCxnSpPr>
            <a:cxnSpLocks/>
          </p:cNvCxnSpPr>
          <p:nvPr/>
        </p:nvCxnSpPr>
        <p:spPr>
          <a:xfrm flipV="1">
            <a:off x="739588" y="2017059"/>
            <a:ext cx="0" cy="2743199"/>
          </a:xfrm>
          <a:prstGeom prst="straightConnector1">
            <a:avLst/>
          </a:prstGeom>
          <a:ln w="79375">
            <a:solidFill>
              <a:srgbClr val="FFFF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750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ite on Black weedmat.potx" id="{56D52AA9-807C-B845-811B-8B93A76D0709}" vid="{AD78F332-F2C7-DF44-86B0-C7AFF2A3C7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589</TotalTime>
  <Words>449</Words>
  <Application>Microsoft Macintosh PowerPoint</Application>
  <PresentationFormat>Widescreen</PresentationFormat>
  <Paragraphs>43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Mesh</vt:lpstr>
      <vt:lpstr>Você não confia em mim?</vt:lpstr>
      <vt:lpstr>Quando tenho ouvindo essa pergunta?</vt:lpstr>
      <vt:lpstr>Confiança não é um direito.  Tem que ser merecido. </vt:lpstr>
      <vt:lpstr>O Padrão de Treinamento</vt:lpstr>
      <vt:lpstr>O Padrão de Treinamento</vt:lpstr>
      <vt:lpstr>A Pergunta “Você confia confia em mim?” pode elicitar uma de três respostas</vt:lpstr>
      <vt:lpstr>Três Respostas Possíveis:</vt:lpstr>
      <vt:lpstr>Poder e Influência </vt:lpstr>
      <vt:lpstr>O Pirâmide de Poder e Influência (De maior influência ao Menor)</vt:lpstr>
      <vt:lpstr>O Pirâmide de Estilos de Liderança Para Chegar “Lá” (De maior Envolvimento ao Menor)</vt:lpstr>
      <vt:lpstr>Liberdade  versus  Controle</vt:lpstr>
      <vt:lpstr>PowerPoint Presentation</vt:lpstr>
      <vt:lpstr>PowerPoint Presentation</vt:lpstr>
      <vt:lpstr>A “Vê” de Liberdade e Nossos Filhos:  Avançando para Auto governança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drmarkellis.net</dc:creator>
  <cp:lastModifiedBy>mark drmarkellis.net</cp:lastModifiedBy>
  <cp:revision>5</cp:revision>
  <dcterms:created xsi:type="dcterms:W3CDTF">2025-02-23T01:11:13Z</dcterms:created>
  <dcterms:modified xsi:type="dcterms:W3CDTF">2025-02-23T11:01:05Z</dcterms:modified>
</cp:coreProperties>
</file>