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B9DD-86D0-EB4E-ADDD-0082CC0398F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FB8E3-934C-8F42-8F41-72AA1406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/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esperma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obtido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amostras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sêmen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fresco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congelado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tanto do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um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doador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médico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obtém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recupera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óvulos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normalmente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dentro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dos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ovários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mulher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(que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hiperestimulados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hormônios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com 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auxílio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agulha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agulha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aspiração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transvaginal).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Vários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óvulos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colhidos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possível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congelá-los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depois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usar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alguns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deles. 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fertilização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normalmente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ocorre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haja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manipulação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Porém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óvulos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velhos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baixa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contagem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espermatozóides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procedimentos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especiais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usados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aumentar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chances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fertilização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intracitoplasmática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esperma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).”  Fonte: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Perguntas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Básicas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Tecnologia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Reprodução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Certo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Interferir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Cultura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Cristã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Normalmente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óvulo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fertilizado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levado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até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quinto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vidro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blastocisto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embrião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implantado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útero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mulher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(que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está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tomando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hormônios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preparar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útero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acolher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embrião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/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completo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normalmente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torno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2 a 3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semanas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dirty="0" err="1"/>
              <a:t>Apesar</a:t>
            </a:r>
            <a:r>
              <a:rPr lang="en-US" dirty="0"/>
              <a:t> dos </a:t>
            </a:r>
            <a:r>
              <a:rPr lang="en-US" dirty="0" err="1"/>
              <a:t>avanços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da RHA 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aplicação</a:t>
            </a:r>
            <a:r>
              <a:rPr lang="en-US" dirty="0"/>
              <a:t> do DGP, que </a:t>
            </a:r>
            <a:r>
              <a:rPr lang="en-US" dirty="0" err="1"/>
              <a:t>possibilitaram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vantagens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abortos</a:t>
            </a:r>
            <a:r>
              <a:rPr lang="en-US" dirty="0"/>
              <a:t> </a:t>
            </a:r>
            <a:r>
              <a:rPr lang="en-US" dirty="0" err="1"/>
              <a:t>terapêuticos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a </a:t>
            </a:r>
            <a:r>
              <a:rPr lang="en-US" dirty="0" err="1"/>
              <a:t>prática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permitida</a:t>
            </a:r>
            <a:r>
              <a:rPr lang="en-US" dirty="0"/>
              <a:t>, esses </a:t>
            </a:r>
            <a:r>
              <a:rPr lang="en-US" dirty="0" err="1"/>
              <a:t>procedimentos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 </a:t>
            </a:r>
            <a:r>
              <a:rPr lang="en-US" dirty="0" err="1"/>
              <a:t>tornar</a:t>
            </a:r>
            <a:r>
              <a:rPr lang="en-US" dirty="0"/>
              <a:t> </a:t>
            </a:r>
            <a:r>
              <a:rPr lang="en-US" dirty="0" err="1"/>
              <a:t>complexos</a:t>
            </a:r>
            <a:r>
              <a:rPr lang="en-US" dirty="0"/>
              <a:t> e </a:t>
            </a:r>
            <a:r>
              <a:rPr lang="en-US" dirty="0" err="1"/>
              <a:t>suscitar</a:t>
            </a:r>
            <a:r>
              <a:rPr lang="en-US" dirty="0"/>
              <a:t> </a:t>
            </a:r>
            <a:r>
              <a:rPr lang="en-US" dirty="0" err="1"/>
              <a:t>indagações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: “</a:t>
            </a:r>
            <a:r>
              <a:rPr lang="en-US" dirty="0" err="1"/>
              <a:t>por</a:t>
            </a:r>
            <a:r>
              <a:rPr lang="en-US" dirty="0"/>
              <a:t> que </a:t>
            </a:r>
            <a:r>
              <a:rPr lang="en-US" dirty="0" err="1"/>
              <a:t>utilizar</a:t>
            </a:r>
            <a:r>
              <a:rPr lang="en-US" dirty="0"/>
              <a:t>?”, “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obrigatoriedade</a:t>
            </a:r>
            <a:r>
              <a:rPr lang="en-US" dirty="0"/>
              <a:t> no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técnica</a:t>
            </a:r>
            <a:r>
              <a:rPr lang="en-US" dirty="0"/>
              <a:t>?”, “quais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recomendações</a:t>
            </a:r>
            <a:r>
              <a:rPr lang="en-US" dirty="0"/>
              <a:t>?”, “quais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limites</a:t>
            </a:r>
            <a:r>
              <a:rPr lang="en-US" dirty="0"/>
              <a:t>?”. </a:t>
            </a:r>
            <a:r>
              <a:rPr lang="en-US" dirty="0" err="1"/>
              <a:t>Assim</a:t>
            </a:r>
            <a:r>
              <a:rPr lang="en-US" dirty="0"/>
              <a:t>, </a:t>
            </a:r>
            <a:r>
              <a:rPr lang="en-US" dirty="0" err="1"/>
              <a:t>diante</a:t>
            </a:r>
            <a:r>
              <a:rPr lang="en-US" dirty="0"/>
              <a:t> do </a:t>
            </a:r>
            <a:r>
              <a:rPr lang="en-US" dirty="0" err="1"/>
              <a:t>apresentado</a:t>
            </a:r>
            <a:r>
              <a:rPr lang="en-US" dirty="0"/>
              <a:t>, </a:t>
            </a:r>
            <a:r>
              <a:rPr lang="en-US" dirty="0" err="1"/>
              <a:t>identificam</a:t>
            </a:r>
            <a:r>
              <a:rPr lang="en-US" dirty="0"/>
              <a:t>-se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éticas</a:t>
            </a:r>
            <a:r>
              <a:rPr lang="en-US" dirty="0"/>
              <a:t> que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mundialmente</a:t>
            </a:r>
            <a:r>
              <a:rPr lang="en-US" dirty="0"/>
              <a:t> </a:t>
            </a:r>
            <a:r>
              <a:rPr lang="en-US" dirty="0" err="1"/>
              <a:t>discutidas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do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técnica</a:t>
            </a:r>
            <a:r>
              <a:rPr lang="en-US" dirty="0"/>
              <a:t>,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reflexões</a:t>
            </a:r>
            <a:r>
              <a:rPr lang="en-US" dirty="0"/>
              <a:t> que </a:t>
            </a:r>
            <a:r>
              <a:rPr lang="en-US" dirty="0" err="1"/>
              <a:t>põem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pauta</a:t>
            </a:r>
            <a:r>
              <a:rPr lang="en-US" dirty="0"/>
              <a:t> a </a:t>
            </a:r>
            <a:r>
              <a:rPr lang="en-US" dirty="0" err="1"/>
              <a:t>percepção</a:t>
            </a:r>
            <a:r>
              <a:rPr lang="en-US" dirty="0"/>
              <a:t> de </a:t>
            </a:r>
            <a:r>
              <a:rPr lang="en-US" dirty="0" err="1"/>
              <a:t>autonomia</a:t>
            </a:r>
            <a:r>
              <a:rPr lang="en-US" dirty="0"/>
              <a:t> </a:t>
            </a:r>
            <a:r>
              <a:rPr lang="en-US" dirty="0" err="1"/>
              <a:t>procriativa</a:t>
            </a:r>
            <a:r>
              <a:rPr lang="en-US" dirty="0"/>
              <a:t> e de </a:t>
            </a:r>
            <a:r>
              <a:rPr lang="en-US" dirty="0" err="1"/>
              <a:t>qualidade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versus eugenia e </a:t>
            </a:r>
            <a:r>
              <a:rPr lang="en-US" dirty="0" err="1"/>
              <a:t>discriminação</a:t>
            </a:r>
            <a:r>
              <a:rPr lang="en-US" dirty="0"/>
              <a:t> social. </a:t>
            </a:r>
            <a:r>
              <a:rPr lang="en-US" dirty="0" err="1"/>
              <a:t>Questiona</a:t>
            </a:r>
            <a:r>
              <a:rPr lang="en-US" dirty="0"/>
              <a:t>-se, </a:t>
            </a:r>
            <a:r>
              <a:rPr lang="en-US" dirty="0" err="1"/>
              <a:t>portanto</a:t>
            </a:r>
            <a:r>
              <a:rPr lang="en-US" dirty="0"/>
              <a:t>, se </a:t>
            </a:r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vêm</a:t>
            </a:r>
            <a:r>
              <a:rPr lang="en-US" dirty="0"/>
              <a:t> de </a:t>
            </a:r>
            <a:r>
              <a:rPr lang="en-US" dirty="0" err="1"/>
              <a:t>fato</a:t>
            </a:r>
            <a:r>
              <a:rPr lang="en-US" dirty="0"/>
              <a:t> para </a:t>
            </a:r>
            <a:r>
              <a:rPr lang="en-US" dirty="0" err="1"/>
              <a:t>servir</a:t>
            </a:r>
            <a:r>
              <a:rPr lang="en-US" dirty="0"/>
              <a:t> à </a:t>
            </a:r>
            <a:r>
              <a:rPr lang="en-US" dirty="0" err="1"/>
              <a:t>humanidade</a:t>
            </a:r>
            <a:r>
              <a:rPr lang="en-US" dirty="0"/>
              <a:t> com </a:t>
            </a:r>
            <a:r>
              <a:rPr lang="en-US" dirty="0" err="1"/>
              <a:t>respeito</a:t>
            </a:r>
            <a:r>
              <a:rPr lang="en-US" dirty="0"/>
              <a:t>, </a:t>
            </a:r>
            <a:r>
              <a:rPr lang="en-US" dirty="0" err="1"/>
              <a:t>honra</a:t>
            </a:r>
            <a:r>
              <a:rPr lang="en-US" dirty="0"/>
              <a:t> e </a:t>
            </a:r>
            <a:r>
              <a:rPr lang="en-US" dirty="0" err="1"/>
              <a:t>dignidade</a:t>
            </a:r>
            <a:r>
              <a:rPr lang="en-US" dirty="0"/>
              <a:t>, e o que </a:t>
            </a:r>
            <a:r>
              <a:rPr lang="en-US" dirty="0" err="1"/>
              <a:t>fazer</a:t>
            </a:r>
            <a:r>
              <a:rPr lang="en-US" dirty="0"/>
              <a:t> para que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avanço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prol</a:t>
            </a:r>
            <a:r>
              <a:rPr lang="en-US" dirty="0"/>
              <a:t> do </a:t>
            </a:r>
            <a:r>
              <a:rPr lang="en-US" dirty="0" err="1"/>
              <a:t>bem-estar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ferir</a:t>
            </a:r>
            <a:r>
              <a:rPr lang="en-US" dirty="0"/>
              <a:t> </a:t>
            </a:r>
            <a:r>
              <a:rPr lang="en-US" dirty="0" err="1"/>
              <a:t>preceitos</a:t>
            </a:r>
            <a:r>
              <a:rPr lang="en-US" dirty="0"/>
              <a:t> </a:t>
            </a:r>
            <a:r>
              <a:rPr lang="en-US" dirty="0" err="1"/>
              <a:t>morais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r>
              <a:rPr lang="en-US" dirty="0"/>
              <a:t>. </a:t>
            </a:r>
            <a:r>
              <a:rPr lang="en-US" dirty="0" err="1"/>
              <a:t>Além</a:t>
            </a:r>
            <a:r>
              <a:rPr lang="en-US" dirty="0"/>
              <a:t> </a:t>
            </a:r>
            <a:r>
              <a:rPr lang="en-US" dirty="0" err="1"/>
              <a:t>disso</a:t>
            </a:r>
            <a:r>
              <a:rPr lang="en-US" dirty="0"/>
              <a:t>, </a:t>
            </a:r>
            <a:r>
              <a:rPr lang="en-US" dirty="0" err="1"/>
              <a:t>considerando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 </a:t>
            </a:r>
            <a:r>
              <a:rPr lang="en-US" dirty="0" err="1"/>
              <a:t>legislação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 </a:t>
            </a:r>
            <a:r>
              <a:rPr lang="en-US" dirty="0" err="1"/>
              <a:t>lida</a:t>
            </a:r>
            <a:r>
              <a:rPr lang="en-US" dirty="0"/>
              <a:t> com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cenário</a:t>
            </a:r>
            <a:r>
              <a:rPr lang="en-US" dirty="0"/>
              <a:t>, </a:t>
            </a:r>
            <a:r>
              <a:rPr lang="en-US" dirty="0" err="1"/>
              <a:t>constatou</a:t>
            </a:r>
            <a:r>
              <a:rPr lang="en-US" dirty="0"/>
              <a:t>-se que a </a:t>
            </a:r>
            <a:r>
              <a:rPr lang="en-US" dirty="0" err="1"/>
              <a:t>regulamentação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CFM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tendência</a:t>
            </a:r>
            <a:r>
              <a:rPr lang="en-US" dirty="0"/>
              <a:t> do </a:t>
            </a:r>
            <a:r>
              <a:rPr lang="en-US" dirty="0" err="1"/>
              <a:t>país</a:t>
            </a:r>
            <a:r>
              <a:rPr lang="en-US" dirty="0"/>
              <a:t> de </a:t>
            </a:r>
            <a:r>
              <a:rPr lang="en-US" dirty="0" err="1"/>
              <a:t>tentar</a:t>
            </a:r>
            <a:r>
              <a:rPr lang="en-US" dirty="0"/>
              <a:t> </a:t>
            </a:r>
            <a:r>
              <a:rPr lang="en-US" dirty="0" err="1"/>
              <a:t>garantir</a:t>
            </a:r>
            <a:r>
              <a:rPr lang="en-US" dirty="0"/>
              <a:t> que a </a:t>
            </a:r>
            <a:r>
              <a:rPr lang="en-US" dirty="0" err="1"/>
              <a:t>técnica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usada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para fins </a:t>
            </a:r>
            <a:r>
              <a:rPr lang="en-US" dirty="0" err="1"/>
              <a:t>médicos</a:t>
            </a:r>
            <a:r>
              <a:rPr lang="en-US" dirty="0"/>
              <a:t>, </a:t>
            </a:r>
            <a:r>
              <a:rPr lang="en-US" dirty="0" err="1"/>
              <a:t>evitando</a:t>
            </a:r>
            <a:r>
              <a:rPr lang="en-US" dirty="0"/>
              <a:t> a </a:t>
            </a:r>
            <a:r>
              <a:rPr lang="en-US" dirty="0" err="1"/>
              <a:t>seleção</a:t>
            </a:r>
            <a:r>
              <a:rPr lang="en-US" dirty="0"/>
              <a:t> de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que </a:t>
            </a:r>
            <a:r>
              <a:rPr lang="en-US" dirty="0" err="1"/>
              <a:t>configuram</a:t>
            </a:r>
            <a:r>
              <a:rPr lang="en-US" dirty="0"/>
              <a:t> “design de </a:t>
            </a:r>
            <a:r>
              <a:rPr lang="en-US" dirty="0" err="1"/>
              <a:t>bebês</a:t>
            </a:r>
            <a:r>
              <a:rPr lang="en-US" dirty="0"/>
              <a:t>” e </a:t>
            </a:r>
            <a:r>
              <a:rPr lang="en-US" dirty="0" err="1"/>
              <a:t>dão</a:t>
            </a:r>
            <a:r>
              <a:rPr lang="en-US" dirty="0"/>
              <a:t> </a:t>
            </a:r>
            <a:r>
              <a:rPr lang="en-US" dirty="0" err="1"/>
              <a:t>margem</a:t>
            </a:r>
            <a:r>
              <a:rPr lang="en-US" dirty="0"/>
              <a:t> a </a:t>
            </a:r>
            <a:r>
              <a:rPr lang="en-US" dirty="0" err="1"/>
              <a:t>discriminação</a:t>
            </a:r>
            <a:r>
              <a:rPr lang="en-US" dirty="0"/>
              <a:t> e </a:t>
            </a:r>
            <a:r>
              <a:rPr lang="en-US" dirty="0" err="1"/>
              <a:t>perda</a:t>
            </a:r>
            <a:r>
              <a:rPr lang="en-US" dirty="0"/>
              <a:t> de </a:t>
            </a:r>
            <a:r>
              <a:rPr lang="en-US" dirty="0" err="1"/>
              <a:t>diversidade</a:t>
            </a:r>
            <a:r>
              <a:rPr lang="en-US" dirty="0"/>
              <a:t> </a:t>
            </a:r>
            <a:r>
              <a:rPr lang="en-US" dirty="0" err="1"/>
              <a:t>genética</a:t>
            </a:r>
            <a:r>
              <a:rPr lang="en-US" dirty="0"/>
              <a:t>.” Fonte: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éticas</a:t>
            </a:r>
            <a:r>
              <a:rPr lang="en-US" dirty="0"/>
              <a:t> do </a:t>
            </a:r>
            <a:r>
              <a:rPr lang="en-US" dirty="0" err="1"/>
              <a:t>diagnóstico</a:t>
            </a:r>
            <a:r>
              <a:rPr lang="en-US" dirty="0"/>
              <a:t> </a:t>
            </a:r>
            <a:r>
              <a:rPr lang="en-US" dirty="0" err="1"/>
              <a:t>genético</a:t>
            </a:r>
            <a:r>
              <a:rPr lang="en-US" dirty="0"/>
              <a:t> </a:t>
            </a:r>
            <a:r>
              <a:rPr lang="en-US" dirty="0" err="1"/>
              <a:t>pré-implantacional</a:t>
            </a:r>
            <a:r>
              <a:rPr lang="en-US" dirty="0"/>
              <a:t> e o </a:t>
            </a:r>
            <a:r>
              <a:rPr lang="en-US" dirty="0" err="1"/>
              <a:t>direito</a:t>
            </a:r>
            <a:r>
              <a:rPr lang="en-US" dirty="0"/>
              <a:t> </a:t>
            </a:r>
            <a:r>
              <a:rPr lang="en-US" dirty="0" err="1"/>
              <a:t>brasileiro</a:t>
            </a:r>
            <a:r>
              <a:rPr lang="en-US" dirty="0"/>
              <a:t> </a:t>
            </a:r>
            <a:r>
              <a:rPr lang="en-US" dirty="0" err="1"/>
              <a:t>Priscylla</a:t>
            </a:r>
            <a:r>
              <a:rPr lang="en-US" dirty="0"/>
              <a:t> </a:t>
            </a:r>
            <a:r>
              <a:rPr lang="en-US" dirty="0" err="1"/>
              <a:t>Frazão</a:t>
            </a:r>
            <a:r>
              <a:rPr lang="en-US" dirty="0"/>
              <a:t> Rodrigues 1 , Ellis de Oliveira Freitas Filho 1 , Lana Veras de Carvalho 1 , Dante Ponte de Brito 1 , Luciana Rocha Faustino 1 1.Universidade Federal do Delta do </a:t>
            </a:r>
            <a:r>
              <a:rPr lang="en-US" dirty="0" err="1"/>
              <a:t>Parnaíba</a:t>
            </a:r>
            <a:r>
              <a:rPr lang="en-US" dirty="0"/>
              <a:t>, </a:t>
            </a:r>
            <a:r>
              <a:rPr lang="en-US" dirty="0" err="1"/>
              <a:t>Parnaíba</a:t>
            </a:r>
            <a:r>
              <a:rPr lang="en-US" dirty="0"/>
              <a:t>/PI, </a:t>
            </a:r>
            <a:r>
              <a:rPr lang="en-US" dirty="0" err="1"/>
              <a:t>Brasil</a:t>
            </a:r>
            <a:r>
              <a:rPr lang="en-US" dirty="0"/>
              <a:t>. Rev. </a:t>
            </a:r>
            <a:r>
              <a:rPr lang="en-US" dirty="0" err="1"/>
              <a:t>Bioét</a:t>
            </a:r>
            <a:r>
              <a:rPr lang="en-US" dirty="0"/>
              <a:t>. vol.33 Brasília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Gametas</a:t>
            </a:r>
            <a:r>
              <a:rPr lang="en-US" dirty="0"/>
              <a:t>: </a:t>
            </a:r>
            <a:r>
              <a:rPr lang="en-US" dirty="0" err="1"/>
              <a:t>óvulo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esperma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www.mayoclinic.org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/tests-procedures/in-vitro-fertilization/about/pac-20384716#:~:text=Research%20suggests%20that%20IVF%20slightly,or%20ovarian%20cancer%20after%20IVF%20.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6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Perguntas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de </a:t>
            </a:r>
            <a:r>
              <a:rPr lang="en-US" dirty="0" err="1"/>
              <a:t>Reprodução</a:t>
            </a:r>
            <a:r>
              <a:rPr lang="en-US" dirty="0"/>
              <a:t>. Cultura </a:t>
            </a:r>
            <a:r>
              <a:rPr lang="en-US" dirty="0" err="1"/>
              <a:t>Cristã</a:t>
            </a:r>
            <a:r>
              <a:rPr lang="en-US" dirty="0"/>
              <a:t> p28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que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fecundação</a:t>
            </a:r>
            <a:r>
              <a:rPr lang="en-US" dirty="0"/>
              <a:t> via ICS 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 (</a:t>
            </a:r>
            <a:r>
              <a:rPr lang="en-US" b="0" i="0" dirty="0" err="1">
                <a:solidFill>
                  <a:srgbClr val="EEF0FF"/>
                </a:solidFill>
                <a:effectLst/>
                <a:latin typeface="Google Sans"/>
              </a:rPr>
              <a:t>injeção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EEF0FF"/>
                </a:solidFill>
                <a:effectLst/>
                <a:latin typeface="Google Sans"/>
              </a:rPr>
              <a:t>intracitoplasmática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 de </a:t>
            </a:r>
            <a:r>
              <a:rPr lang="en-US" b="0" i="0" dirty="0" err="1">
                <a:solidFill>
                  <a:srgbClr val="EEF0FF"/>
                </a:solidFill>
                <a:effectLst/>
                <a:latin typeface="Google Sans"/>
              </a:rPr>
              <a:t>espermatozoides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)</a:t>
            </a:r>
            <a:r>
              <a:rPr lang="en-US" dirty="0"/>
              <a:t>, que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injeção</a:t>
            </a:r>
            <a:r>
              <a:rPr lang="en-US" dirty="0"/>
              <a:t> de um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espermatozoide</a:t>
            </a:r>
            <a:r>
              <a:rPr lang="en-US" dirty="0"/>
              <a:t> para </a:t>
            </a:r>
            <a:r>
              <a:rPr lang="en-US" dirty="0" err="1"/>
              <a:t>dentro</a:t>
            </a:r>
            <a:r>
              <a:rPr lang="en-US" dirty="0"/>
              <a:t> do </a:t>
            </a:r>
            <a:r>
              <a:rPr lang="en-US" dirty="0" err="1"/>
              <a:t>óvulo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que </a:t>
            </a:r>
            <a:r>
              <a:rPr lang="en-US" dirty="0" err="1"/>
              <a:t>em</a:t>
            </a:r>
            <a:r>
              <a:rPr lang="en-US" dirty="0"/>
              <a:t> o </a:t>
            </a:r>
            <a:r>
              <a:rPr lang="en-US" dirty="0" err="1"/>
              <a:t>óvulo</a:t>
            </a:r>
            <a:r>
              <a:rPr lang="en-US" dirty="0"/>
              <a:t> </a:t>
            </a:r>
            <a:r>
              <a:rPr lang="en-US" dirty="0" err="1"/>
              <a:t>tenha</a:t>
            </a:r>
            <a:r>
              <a:rPr lang="en-US" dirty="0"/>
              <a:t> </a:t>
            </a:r>
            <a:r>
              <a:rPr lang="en-US" dirty="0" err="1"/>
              <a:t>desenvolvida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camada</a:t>
            </a:r>
            <a:r>
              <a:rPr lang="en-US" dirty="0"/>
              <a:t> exterior </a:t>
            </a:r>
            <a:r>
              <a:rPr lang="en-US" dirty="0" err="1"/>
              <a:t>mais</a:t>
            </a:r>
            <a:r>
              <a:rPr lang="en-US" dirty="0"/>
              <a:t> “dura” e </a:t>
            </a:r>
            <a:r>
              <a:rPr lang="en-US" dirty="0" err="1"/>
              <a:t>difícil</a:t>
            </a:r>
            <a:r>
              <a:rPr lang="en-US" dirty="0"/>
              <a:t> de </a:t>
            </a:r>
            <a:r>
              <a:rPr lang="en-US" dirty="0" err="1"/>
              <a:t>penetrar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esperma</a:t>
            </a:r>
            <a:r>
              <a:rPr lang="en-US" dirty="0"/>
              <a:t>. </a:t>
            </a:r>
            <a:r>
              <a:rPr lang="en-US" dirty="0" err="1"/>
              <a:t>Normalmente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err="1"/>
              <a:t>esperma</a:t>
            </a:r>
            <a:r>
              <a:rPr lang="en-US" dirty="0"/>
              <a:t> (</a:t>
            </a: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avaliadas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terem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)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colocado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contato</a:t>
            </a:r>
            <a:r>
              <a:rPr lang="en-US" dirty="0"/>
              <a:t> com o </a:t>
            </a:r>
            <a:r>
              <a:rPr lang="en-US" dirty="0" err="1"/>
              <a:t>óvulo</a:t>
            </a:r>
            <a:r>
              <a:rPr lang="en-US" dirty="0"/>
              <a:t> e a </a:t>
            </a:r>
            <a:r>
              <a:rPr lang="en-US" dirty="0" err="1"/>
              <a:t>penetração</a:t>
            </a:r>
            <a:r>
              <a:rPr lang="en-US" dirty="0"/>
              <a:t> de um </a:t>
            </a:r>
            <a:r>
              <a:rPr lang="en-US" dirty="0" err="1"/>
              <a:t>espermatozoide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“</a:t>
            </a:r>
            <a:r>
              <a:rPr lang="en-US" dirty="0" err="1"/>
              <a:t>naturalmente</a:t>
            </a:r>
            <a:r>
              <a:rPr lang="en-US" dirty="0"/>
              <a:t>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Dados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Austrália</a:t>
            </a:r>
            <a:r>
              <a:rPr lang="en-US" dirty="0"/>
              <a:t>: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www.varta.org.au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/resources/news-and-blogs/how-likely-are-you-have-baby-after-one-two-or-three-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ivf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-cycles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Dados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Austrália</a:t>
            </a:r>
            <a:r>
              <a:rPr lang="en-US" dirty="0"/>
              <a:t>: 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n-US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www.varta.org.au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/resources/news-and-blogs/how-likely-are-you-have-baby-after-one-two-or-three-</a:t>
            </a:r>
            <a:r>
              <a:rPr lang="en-US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ivf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-cycles</a:t>
            </a:r>
            <a:r>
              <a:rPr lang="en-US" dirty="0">
                <a:effectLst/>
              </a:rPr>
              <a:t> . </a:t>
            </a:r>
            <a:r>
              <a:rPr lang="en-US" dirty="0" err="1">
                <a:effectLst/>
              </a:rPr>
              <a:t>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importante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lembrar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idade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não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único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relevante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algumas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mulheres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podem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apresentar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saúde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reprodutiva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melhor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idade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avançada</a:t>
            </a:r>
            <a:r>
              <a:rPr lang="en-US" dirty="0">
                <a:effectLst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</a:t>
            </a:r>
            <a:r>
              <a:rPr lang="en-US" dirty="0" err="1"/>
              <a:t>possui</a:t>
            </a:r>
            <a:r>
              <a:rPr lang="en-US" dirty="0"/>
              <a:t> um valor especial </a:t>
            </a:r>
            <a:r>
              <a:rPr lang="en-US" dirty="0" err="1"/>
              <a:t>por</a:t>
            </a:r>
            <a:r>
              <a:rPr lang="en-US" dirty="0"/>
              <a:t> ser </a:t>
            </a:r>
            <a:r>
              <a:rPr lang="en-US" dirty="0" err="1"/>
              <a:t>feita</a:t>
            </a:r>
            <a:r>
              <a:rPr lang="en-US" dirty="0"/>
              <a:t> à </a:t>
            </a:r>
            <a:r>
              <a:rPr lang="en-US" dirty="0" err="1"/>
              <a:t>imagem</a:t>
            </a:r>
            <a:r>
              <a:rPr lang="en-US" dirty="0"/>
              <a:t> de Deus. Esta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ser </a:t>
            </a:r>
            <a:r>
              <a:rPr lang="en-US" dirty="0" err="1"/>
              <a:t>valorizada</a:t>
            </a:r>
            <a:r>
              <a:rPr lang="en-US" dirty="0"/>
              <a:t> e </a:t>
            </a:r>
            <a:r>
              <a:rPr lang="en-US" dirty="0" err="1"/>
              <a:t>protegida</a:t>
            </a:r>
            <a:r>
              <a:rPr lang="en-US" dirty="0"/>
              <a:t>, </a:t>
            </a:r>
            <a:r>
              <a:rPr lang="en-US" dirty="0" err="1"/>
              <a:t>incluíndo</a:t>
            </a:r>
            <a:r>
              <a:rPr lang="en-US" dirty="0"/>
              <a:t> antes de </a:t>
            </a:r>
            <a:r>
              <a:rPr lang="en-US" dirty="0" err="1"/>
              <a:t>nascer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39B-6828-1030-1900-6AD22903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2ADEB-CB15-3DB5-CB36-9E7CF586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C9C0B-BBEC-50A4-F8DC-E07AB1852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Bíblia</a:t>
            </a:r>
            <a:r>
              <a:rPr lang="en-US" dirty="0"/>
              <a:t> </a:t>
            </a:r>
            <a:r>
              <a:rPr lang="en-US" dirty="0" err="1"/>
              <a:t>reconhece</a:t>
            </a:r>
            <a:r>
              <a:rPr lang="en-US" dirty="0"/>
              <a:t> </a:t>
            </a:r>
            <a:r>
              <a:rPr lang="en-US" dirty="0" err="1"/>
              <a:t>individualidade</a:t>
            </a:r>
            <a:r>
              <a:rPr lang="en-US" dirty="0"/>
              <a:t>, </a:t>
            </a:r>
            <a:r>
              <a:rPr lang="en-US" dirty="0" err="1"/>
              <a:t>identidade</a:t>
            </a:r>
            <a:r>
              <a:rPr lang="en-US" dirty="0"/>
              <a:t> e </a:t>
            </a:r>
            <a:r>
              <a:rPr lang="en-US" dirty="0" err="1"/>
              <a:t>pessoalidade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da </a:t>
            </a:r>
            <a:r>
              <a:rPr lang="en-US" dirty="0" err="1"/>
              <a:t>concepção</a:t>
            </a:r>
            <a:r>
              <a:rPr lang="en-US" dirty="0"/>
              <a:t> e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gestação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61DE2-1321-1B94-C1C2-D7809F374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Fonte: https://</a:t>
            </a:r>
            <a:r>
              <a:rPr lang="en-US" dirty="0" err="1"/>
              <a:t>pmc.ncbi.nlm.nih.gov</a:t>
            </a:r>
            <a:r>
              <a:rPr lang="en-US" dirty="0"/>
              <a:t>/articles/PMC3136065/ (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de </a:t>
            </a:r>
            <a:r>
              <a:rPr lang="en-US" dirty="0" err="1"/>
              <a:t>blastocisto</a:t>
            </a:r>
            <a:r>
              <a:rPr lang="en-US" dirty="0"/>
              <a:t> </a:t>
            </a:r>
            <a:r>
              <a:rPr lang="en-US" dirty="0" err="1"/>
              <a:t>apresentam</a:t>
            </a:r>
            <a:r>
              <a:rPr lang="en-US" dirty="0"/>
              <a:t> as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sobrevivência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www.stjudeclinic.com</a:t>
            </a:r>
            <a:r>
              <a:rPr lang="en-US" dirty="0"/>
              <a:t>/</a:t>
            </a:r>
            <a:r>
              <a:rPr lang="en-US" dirty="0" err="1"/>
              <a:t>fet</a:t>
            </a:r>
            <a:r>
              <a:rPr lang="en-US" dirty="0"/>
              <a:t>-frozen-embryo-transfer#:~:text=We%20also%20have%20in%20place,the%20hospital%20on%2001902%20620831.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82F9-F3DC-3E62-2F83-6CA8008D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94DEA-3DE8-5092-7AB7-3D3F656C4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C3EC9-5763-87AF-B901-3AB8B60DD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Fonte: https://</a:t>
            </a:r>
            <a:r>
              <a:rPr lang="en-US" dirty="0" err="1"/>
              <a:t>pmc.ncbi.nlm.nih.gov</a:t>
            </a:r>
            <a:r>
              <a:rPr lang="en-US" dirty="0"/>
              <a:t>/articles/PMC3136065/ (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de </a:t>
            </a:r>
            <a:r>
              <a:rPr lang="en-US" dirty="0" err="1"/>
              <a:t>blastocisto</a:t>
            </a:r>
            <a:r>
              <a:rPr lang="en-US" dirty="0"/>
              <a:t> </a:t>
            </a:r>
            <a:r>
              <a:rPr lang="en-US" dirty="0" err="1"/>
              <a:t>apresentam</a:t>
            </a:r>
            <a:r>
              <a:rPr lang="en-US" dirty="0"/>
              <a:t> as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sobrevivência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www.stjudeclinic.com</a:t>
            </a:r>
            <a:r>
              <a:rPr lang="en-US" dirty="0"/>
              <a:t>/</a:t>
            </a:r>
            <a:r>
              <a:rPr lang="en-US" dirty="0" err="1"/>
              <a:t>fet</a:t>
            </a:r>
            <a:r>
              <a:rPr lang="en-US" dirty="0"/>
              <a:t>-frozen-embryo-transfer#:~:text=We%20also%20have%20in%20place,the%20hospital%20on%2001902%20620831.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6803-6A90-607A-A519-5BF6FBC1D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5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Orchidhealth.com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FB8E3-934C-8F42-8F41-72AA140605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AAF-655D-A2C2-1467-43ADACF7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9AD5-299E-2A8F-7581-69F690620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2E03E-B462-B703-E170-4096FA69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B3CE-39A1-FA11-EB8B-7FEA5ACA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5E762-DE1B-AE6B-01D2-8E123F82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1DD3-1E74-71F3-6AD5-281C49FD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A163A-9EBC-F6E7-5AA6-DCB0372A8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FD6FA-07F5-68AE-50D7-4054536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2A14E-60C5-09D9-D00D-1B78B239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AF08-9852-75B3-D12D-6249A11A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0B805-34DE-6BB3-F2EE-35FEC8DB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A7041-9519-2BE5-AA04-7132FBAD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AD4B-3502-785A-CDD5-B8645CC2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D8C21-017D-15F3-2374-A0F3D232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A4EE-A2AF-4E25-98EB-0DE778FE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E7C-AB21-15B0-314E-7113EA32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E552-F7D3-0974-9CF3-8607438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EABD-381C-93D0-AE4F-D16444CB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DF84-57CE-EAF4-1C61-C519F1B7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E2C48-4199-DF89-7E80-EF2201B6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1809-8133-5D23-6652-415468EB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3A76B-F784-7384-199A-F6AD5C860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21EB-688A-04BE-697E-6AEC2D31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77AE9-FB64-9798-247E-879DF370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A0CB1-E3B8-E3B6-F2BB-51E1F049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08A1-58D8-DBED-D514-9B6DFC5B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A162-7134-B7AD-A438-5EE47C1F0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73FE3-854A-2BCA-1DDA-E640A92C7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C6D50-8F41-AF90-0864-6733E71C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42590-A4CF-B58A-8FDE-CB14FE3B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0558E-B57B-5D14-867C-C43C1147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8816-185E-0CEF-3380-A02F8DE7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575F1-BF32-4CC8-07F0-AFE60C7C0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AD58-C5FF-B280-36C7-D9AA8918C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C0820-1C5F-1EFD-E905-7E6B120E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9CBCC-3079-6370-EAEA-606F8FBE0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19260-C0A0-BFD1-1C0A-96B29151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75AF7-5BCA-3820-C1AC-582D493D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CD522-89C6-3C08-CA65-79F1CDE3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C0F5-38C2-BEB9-5F08-03D174E2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A7701-DBCF-EDBE-79DB-1FA87A74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6A825-8C57-F7F3-465F-C21DCF73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25032-4C51-7E65-6F50-89218AFC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9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E3026-BF9B-E1B6-4EF7-C18A8241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D89B4-76C0-FDA2-ECF6-E4577636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5AC3C-58C5-860B-7FF9-821B2B35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6E16-EC9E-C553-7D9A-DA1B1496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9404-D177-A77F-87C4-E164B2D8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B527A-F8C0-9853-2A40-BD263BE5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A2A96-80F0-F9F0-D41E-18EA6658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73A01-5051-32E2-47FC-E29BC0BE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1F8F6-F3B9-537C-6226-F7D36EDA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069D-2CB0-1A92-3A48-F69DFFDD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54212-45F4-0E3E-9270-A86B61947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28BA4-7971-C058-2B07-B50E6667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17679-5E9B-BDE1-360F-BB8444FC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E777F-C63F-7590-CC2E-5B9EE1E6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831FE-5BF0-63D0-EEAF-AD462A27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66D59-13E7-9AAE-D2DB-CE47331B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799B-D9F9-C74E-B117-51F9DD66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C829-54AD-AE86-2430-9380EEB96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B611-674B-D471-54AF-4DDA64E63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41916-3323-4F59-E7D9-1D481869A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uocdantoc.vn/benh/thu-tinh-nhan-tao-trong-ong-nghiem-ivf-quy-trinh-va-gia-ca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https://www.varta.org.au/sites/default/files/inline-images/cumulative-live-birth-rate-graph.png" TargetMode="Externa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needle in a glass dish&#10;&#10;AI-generated content may be incorrect.">
            <a:extLst>
              <a:ext uri="{FF2B5EF4-FFF2-40B4-BE49-F238E27FC236}">
                <a16:creationId xmlns:a16="http://schemas.microsoft.com/office/drawing/2014/main" id="{1E524AE5-455F-35AF-6F7F-8423A4FD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834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1AB79-761B-9C2B-143B-7E1C1FCE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O </a:t>
            </a:r>
            <a:r>
              <a:rPr lang="en-US" sz="6600" dirty="0" err="1">
                <a:solidFill>
                  <a:schemeClr val="bg1"/>
                </a:solidFill>
              </a:rPr>
              <a:t>Crente</a:t>
            </a:r>
            <a:r>
              <a:rPr lang="en-US" sz="6600" dirty="0">
                <a:solidFill>
                  <a:schemeClr val="bg1"/>
                </a:solidFill>
              </a:rPr>
              <a:t> e a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 err="1">
                <a:solidFill>
                  <a:schemeClr val="bg1"/>
                </a:solidFill>
              </a:rPr>
              <a:t>Fertilização</a:t>
            </a:r>
            <a:r>
              <a:rPr lang="en-US" sz="6600" dirty="0">
                <a:solidFill>
                  <a:schemeClr val="bg1"/>
                </a:solidFill>
              </a:rPr>
              <a:t> In Vitro (FIV)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B8ABB-422E-6E7D-7B99-6536C7340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850" y="4593432"/>
            <a:ext cx="10017252" cy="153619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Navegando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Tecnologias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Reprodução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Assistida</a:t>
            </a:r>
            <a:r>
              <a:rPr lang="en-US" dirty="0">
                <a:solidFill>
                  <a:schemeClr val="bg1"/>
                </a:solidFill>
              </a:rPr>
              <a:t> para a Glória de Deus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CEE0-78BF-C1B3-5406-C03278BF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Valor da Vida Humana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2E3A-41DD-875E-6382-5DA0AB2E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25625"/>
            <a:ext cx="11139055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Assim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criou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ser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humano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à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sua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imagem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à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imagem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 Deus 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criou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;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homem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mulher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criou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Gênesis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 1.27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ustomFontOverride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Se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alguém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derramar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sangue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uma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pessoa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sangue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dele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será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derramado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outra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pessoa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;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porque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Deus fez o ser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humano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segundo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a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sua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imagem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Gênesis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 9.6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ustomFontOverride"/>
            </a:endParaRPr>
          </a:p>
          <a:p>
            <a:pPr marL="0" indent="0">
              <a:buNone/>
            </a:pPr>
            <a:r>
              <a:rPr lang="en-US" sz="2600" kern="0" dirty="0">
                <a:effectLst/>
                <a:ea typeface="Times New Roman" panose="02020603050405020304" pitchFamily="18" charset="0"/>
              </a:rPr>
              <a:t>Se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homens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brigarem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e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ferirem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uma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mulher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grávida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e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ela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tiver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um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parto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prematuro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mas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não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houver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dano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sério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o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ofensor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pagará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indenização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que o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marido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da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mulher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exigir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segundo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avaliação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dos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juízes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. Mas, se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houver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dano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sério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então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você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dará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vida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vida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olho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olho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dente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dente,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mão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mão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pé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pé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queimadura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queimadura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ferida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ferida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contusão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por</a:t>
            </a:r>
            <a:r>
              <a:rPr lang="en-US" sz="2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ea typeface="Times New Roman" panose="02020603050405020304" pitchFamily="18" charset="0"/>
              </a:rPr>
              <a:t>contusão</a:t>
            </a:r>
            <a:r>
              <a:rPr lang="en-US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6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Êxodo</a:t>
            </a:r>
            <a:r>
              <a:rPr lang="en-US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21.22-25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64268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AA71-7736-4DAB-5F9D-EFDD14A5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032F-2F06-3532-E11F-EF319665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Valor da Vida Humana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76BB-4D8C-4DFC-98B7-38CF6C88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25625"/>
            <a:ext cx="11166764" cy="4667250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Pois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formaste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 meu interior,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me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teceste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no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ventre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minha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mãe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.[…]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olhos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viram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minha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substância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ainda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informe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e no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livro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escritos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todos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meus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dias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um deles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escrito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determinado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quando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um deles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ainda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existia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Salmo 139.13,16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Antes que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formasse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no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ventre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conheci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; e, antes que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saísses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da madre,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consagrei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constituí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profeta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às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nações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Jeremias 1.5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kern="0" dirty="0" err="1">
                <a:effectLst/>
                <a:ea typeface="Times New Roman" panose="02020603050405020304" pitchFamily="18" charset="0"/>
              </a:rPr>
              <a:t>Quando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Isabel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ouviu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saudação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de Maria, a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criança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saltou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no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ventre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, e Isabel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ficou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cheia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Espírito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Santo.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Então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exclamou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alta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voz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: —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Bendita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é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você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entre as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mulheres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, e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bendito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é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fruto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ventre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! E de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onde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me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vem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esta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honra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, que a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mãe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do meu Senhor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venha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me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visitar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? Pois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assim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que a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sua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saudação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chegou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aos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meus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ouvidos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, a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criança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saltou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 de alegria no meu </a:t>
            </a:r>
            <a:r>
              <a:rPr lang="en-US" sz="2400" kern="0" dirty="0" err="1">
                <a:effectLst/>
                <a:ea typeface="Times New Roman" panose="02020603050405020304" pitchFamily="18" charset="0"/>
              </a:rPr>
              <a:t>ventre</a:t>
            </a:r>
            <a:r>
              <a:rPr lang="en-US" sz="2400" kern="0" dirty="0">
                <a:effectLst/>
                <a:ea typeface="Times New Roman" panose="02020603050405020304" pitchFamily="18" charset="0"/>
              </a:rPr>
              <a:t>."</a:t>
            </a:r>
            <a:r>
              <a:rPr lang="en-US" sz="2400" dirty="0">
                <a:effectLst/>
              </a:rPr>
              <a:t>  Lucas 1.41-44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2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113F-DE5C-C6BA-1148-BB6E5237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Integridade</a:t>
            </a:r>
            <a:r>
              <a:rPr lang="en-US" dirty="0"/>
              <a:t> e </a:t>
            </a:r>
            <a:r>
              <a:rPr lang="en-US" dirty="0" err="1"/>
              <a:t>Exclusividade</a:t>
            </a:r>
            <a:r>
              <a:rPr lang="en-US" dirty="0"/>
              <a:t> do Casamento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938783-E42A-2FE8-39AF-62419E58D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08141"/>
            <a:ext cx="1063336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Por </a:t>
            </a:r>
            <a:r>
              <a:rPr lang="en-US" altLang="en-US" dirty="0" err="1"/>
              <a:t>essa</a:t>
            </a:r>
            <a:r>
              <a:rPr lang="en-US" altLang="en-US" dirty="0"/>
              <a:t> </a:t>
            </a:r>
            <a:r>
              <a:rPr lang="en-US" altLang="en-US" dirty="0" err="1"/>
              <a:t>razão</a:t>
            </a:r>
            <a:r>
              <a:rPr lang="en-US" altLang="en-US" dirty="0"/>
              <a:t>, o </a:t>
            </a:r>
            <a:r>
              <a:rPr lang="en-US" altLang="en-US" dirty="0" err="1"/>
              <a:t>homem</a:t>
            </a:r>
            <a:r>
              <a:rPr lang="en-US" altLang="en-US" dirty="0"/>
              <a:t> </a:t>
            </a:r>
            <a:r>
              <a:rPr lang="en-US" altLang="en-US" dirty="0" err="1"/>
              <a:t>deixará</a:t>
            </a:r>
            <a:r>
              <a:rPr lang="en-US" altLang="en-US" dirty="0"/>
              <a:t> pai e </a:t>
            </a:r>
            <a:r>
              <a:rPr lang="en-US" altLang="en-US" dirty="0" err="1"/>
              <a:t>mãe</a:t>
            </a:r>
            <a:r>
              <a:rPr lang="en-US" altLang="en-US" dirty="0"/>
              <a:t> e se </a:t>
            </a:r>
            <a:r>
              <a:rPr lang="en-US" altLang="en-US" dirty="0" err="1"/>
              <a:t>unirá</a:t>
            </a:r>
            <a:r>
              <a:rPr lang="en-US" altLang="en-US" dirty="0"/>
              <a:t> à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mulher</a:t>
            </a:r>
            <a:r>
              <a:rPr lang="en-US" altLang="en-US" dirty="0"/>
              <a:t>, e </a:t>
            </a:r>
            <a:r>
              <a:rPr lang="en-US" altLang="en-US" dirty="0" err="1"/>
              <a:t>eles</a:t>
            </a:r>
            <a:r>
              <a:rPr lang="en-US" altLang="en-US" dirty="0"/>
              <a:t> se </a:t>
            </a:r>
            <a:r>
              <a:rPr lang="en-US" altLang="en-US" dirty="0" err="1"/>
              <a:t>tornarão</a:t>
            </a:r>
            <a:r>
              <a:rPr lang="en-US" altLang="en-US" dirty="0"/>
              <a:t> </a:t>
            </a:r>
            <a:r>
              <a:rPr lang="en-US" altLang="en-US" dirty="0" err="1"/>
              <a:t>uma</a:t>
            </a:r>
            <a:r>
              <a:rPr lang="en-US" altLang="en-US" dirty="0"/>
              <a:t> </a:t>
            </a:r>
            <a:r>
              <a:rPr lang="en-US" altLang="en-US" dirty="0" err="1"/>
              <a:t>só</a:t>
            </a:r>
            <a:r>
              <a:rPr lang="en-US" altLang="en-US" dirty="0"/>
              <a:t> carne. </a:t>
            </a:r>
            <a:r>
              <a:rPr lang="en-US" altLang="en-US" dirty="0" err="1"/>
              <a:t>Gn</a:t>
            </a:r>
            <a:r>
              <a:rPr lang="en-US" altLang="en-US" dirty="0"/>
              <a:t> 2.24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 err="1"/>
              <a:t>Assim</a:t>
            </a:r>
            <a:r>
              <a:rPr lang="en-US" altLang="en-US" dirty="0"/>
              <a:t>, </a:t>
            </a:r>
            <a:r>
              <a:rPr lang="en-US" altLang="en-US" dirty="0" err="1"/>
              <a:t>eles</a:t>
            </a:r>
            <a:r>
              <a:rPr lang="en-US" altLang="en-US" dirty="0"/>
              <a:t> </a:t>
            </a:r>
            <a:r>
              <a:rPr lang="en-US" altLang="en-US" dirty="0" err="1"/>
              <a:t>já</a:t>
            </a:r>
            <a:r>
              <a:rPr lang="en-US" altLang="en-US" dirty="0"/>
              <a:t> </a:t>
            </a:r>
            <a:r>
              <a:rPr lang="en-US" altLang="en-US" dirty="0" err="1"/>
              <a:t>não</a:t>
            </a:r>
            <a:r>
              <a:rPr lang="en-US" altLang="en-US" dirty="0"/>
              <a:t> </a:t>
            </a:r>
            <a:r>
              <a:rPr lang="en-US" altLang="en-US" dirty="0" err="1"/>
              <a:t>são</a:t>
            </a:r>
            <a:r>
              <a:rPr lang="en-US" altLang="en-US" dirty="0"/>
              <a:t> </a:t>
            </a:r>
            <a:r>
              <a:rPr lang="en-US" altLang="en-US" dirty="0" err="1"/>
              <a:t>dois</a:t>
            </a:r>
            <a:r>
              <a:rPr lang="en-US" altLang="en-US" dirty="0"/>
              <a:t>, mas sim </a:t>
            </a:r>
            <a:r>
              <a:rPr lang="en-US" altLang="en-US" dirty="0" err="1"/>
              <a:t>uma</a:t>
            </a:r>
            <a:r>
              <a:rPr lang="en-US" altLang="en-US" dirty="0"/>
              <a:t> </a:t>
            </a:r>
            <a:r>
              <a:rPr lang="en-US" altLang="en-US" dirty="0" err="1"/>
              <a:t>só</a:t>
            </a:r>
            <a:r>
              <a:rPr lang="en-US" altLang="en-US" dirty="0"/>
              <a:t> carne. </a:t>
            </a:r>
            <a:r>
              <a:rPr lang="en-US" altLang="en-US" dirty="0" err="1"/>
              <a:t>Portanto</a:t>
            </a:r>
            <a:r>
              <a:rPr lang="en-US" altLang="en-US" dirty="0"/>
              <a:t>, o que Deus </a:t>
            </a:r>
            <a:r>
              <a:rPr lang="en-US" altLang="en-US" dirty="0" err="1"/>
              <a:t>uniu</a:t>
            </a:r>
            <a:r>
              <a:rPr lang="en-US" altLang="en-US" dirty="0"/>
              <a:t>, </a:t>
            </a:r>
            <a:r>
              <a:rPr lang="en-US" altLang="en-US" dirty="0" err="1"/>
              <a:t>ninguém</a:t>
            </a:r>
            <a:r>
              <a:rPr lang="en-US" altLang="en-US" dirty="0"/>
              <a:t> </a:t>
            </a:r>
            <a:r>
              <a:rPr lang="en-US" altLang="en-US" dirty="0" err="1"/>
              <a:t>separe</a:t>
            </a:r>
            <a:r>
              <a:rPr lang="en-US" altLang="en-US" dirty="0"/>
              <a:t>. Mt 19.6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Digno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honra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entre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todos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seja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matrimônio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bem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como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leito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conjugal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mácula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;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porque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julgará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impuros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adúlteros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 Hb 13.4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737A-6386-36A5-15CD-A665A46B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Sobra</a:t>
            </a:r>
            <a:r>
              <a:rPr lang="en-US" dirty="0"/>
              <a:t> e </a:t>
            </a:r>
            <a:r>
              <a:rPr lang="en-US" dirty="0" err="1"/>
              <a:t>Congelamento</a:t>
            </a:r>
            <a:r>
              <a:rPr lang="en-US" dirty="0"/>
              <a:t> de </a:t>
            </a:r>
            <a:r>
              <a:rPr lang="en-US" dirty="0" err="1"/>
              <a:t>Embriões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A534-183C-6708-927F-AD3BBCA6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Frequentemente</a:t>
            </a:r>
            <a:r>
              <a:rPr lang="en-US" dirty="0"/>
              <a:t>, a FIV </a:t>
            </a:r>
            <a:r>
              <a:rPr lang="en-US" dirty="0" err="1"/>
              <a:t>produz</a:t>
            </a:r>
            <a:r>
              <a:rPr lang="en-US" dirty="0"/>
              <a:t> um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do que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implantado</a:t>
            </a:r>
            <a:r>
              <a:rPr lang="en-US" dirty="0"/>
              <a:t> com </a:t>
            </a:r>
            <a:r>
              <a:rPr lang="en-US" dirty="0" err="1"/>
              <a:t>segurança</a:t>
            </a:r>
            <a:r>
              <a:rPr lang="en-US" dirty="0"/>
              <a:t> no </a:t>
            </a:r>
            <a:r>
              <a:rPr lang="en-US" dirty="0" err="1"/>
              <a:t>útero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Esses 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congelados</a:t>
            </a:r>
            <a:r>
              <a:rPr lang="en-US" dirty="0"/>
              <a:t> num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criopreservação</a:t>
            </a:r>
            <a:r>
              <a:rPr lang="en-US" dirty="0"/>
              <a:t> para </a:t>
            </a:r>
            <a:r>
              <a:rPr lang="en-US" dirty="0" err="1"/>
              <a:t>utilização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10-30% dos 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sobrevivem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congelamento</a:t>
            </a:r>
            <a:r>
              <a:rPr lang="en-US" dirty="0"/>
              <a:t> e </a:t>
            </a:r>
            <a:r>
              <a:rPr lang="en-US" dirty="0" err="1"/>
              <a:t>descongelamento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46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A87E-102B-6CEA-3CAC-CDCAC43D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BD0E-8FD8-25CF-EE10-F69FB06E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Sobra</a:t>
            </a:r>
            <a:r>
              <a:rPr lang="en-US" dirty="0"/>
              <a:t> e </a:t>
            </a:r>
            <a:r>
              <a:rPr lang="en-US" dirty="0" err="1"/>
              <a:t>Congelamento</a:t>
            </a:r>
            <a:r>
              <a:rPr lang="en-US" dirty="0"/>
              <a:t> de </a:t>
            </a:r>
            <a:r>
              <a:rPr lang="en-US" dirty="0" err="1"/>
              <a:t>Embriões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3B16-80ED-CC34-1542-1CBB3273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Aft>
                <a:spcPts val="1500"/>
              </a:spcAft>
              <a:buNone/>
            </a:pPr>
            <a:r>
              <a:rPr lang="en-US" dirty="0"/>
              <a:t>E se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implantar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futuramente</a:t>
            </a:r>
            <a:r>
              <a:rPr lang="en-US" dirty="0"/>
              <a:t>? (</a:t>
            </a:r>
            <a:r>
              <a:rPr lang="en-US" dirty="0" err="1"/>
              <a:t>motivos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, </a:t>
            </a:r>
            <a:r>
              <a:rPr lang="en-US" dirty="0" err="1"/>
              <a:t>falecimento</a:t>
            </a:r>
            <a:r>
              <a:rPr lang="en-US" dirty="0"/>
              <a:t>, etc.)</a:t>
            </a:r>
          </a:p>
          <a:p>
            <a:pPr lvl="1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800" dirty="0"/>
              <a:t> Doar para outro </a:t>
            </a:r>
            <a:r>
              <a:rPr lang="en-US" sz="2800" dirty="0" err="1"/>
              <a:t>casal</a:t>
            </a:r>
            <a:r>
              <a:rPr lang="en-US" sz="2800" dirty="0"/>
              <a:t>?</a:t>
            </a:r>
          </a:p>
          <a:p>
            <a:pPr lvl="1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Descartar</a:t>
            </a:r>
            <a:r>
              <a:rPr lang="en-US" sz="2800" dirty="0"/>
              <a:t>? (Sem amparo </a:t>
            </a:r>
            <a:r>
              <a:rPr lang="en-US" sz="2800" dirty="0" err="1"/>
              <a:t>legislativo</a:t>
            </a:r>
            <a:r>
              <a:rPr lang="en-US" sz="2800" dirty="0"/>
              <a:t> no </a:t>
            </a:r>
            <a:r>
              <a:rPr lang="en-US" sz="2800" dirty="0" err="1"/>
              <a:t>Brasil</a:t>
            </a:r>
            <a:r>
              <a:rPr lang="en-US" sz="2800" dirty="0"/>
              <a:t>) </a:t>
            </a:r>
          </a:p>
          <a:p>
            <a:pPr lvl="1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Deixar</a:t>
            </a:r>
            <a:r>
              <a:rPr lang="en-US" sz="2800" dirty="0"/>
              <a:t> </a:t>
            </a:r>
            <a:r>
              <a:rPr lang="en-US" sz="2800" dirty="0" err="1"/>
              <a:t>congelado</a:t>
            </a:r>
            <a:r>
              <a:rPr lang="en-US" sz="2800" dirty="0"/>
              <a:t> </a:t>
            </a:r>
            <a:r>
              <a:rPr lang="en-US" sz="2800" dirty="0" err="1"/>
              <a:t>indefinitivamente</a:t>
            </a:r>
            <a:r>
              <a:rPr lang="en-US" sz="2800" dirty="0"/>
              <a:t>? (com </a:t>
            </a:r>
            <a:r>
              <a:rPr lang="en-US" sz="2800" dirty="0" err="1"/>
              <a:t>pagamento</a:t>
            </a:r>
            <a:r>
              <a:rPr lang="en-US" sz="2800" dirty="0"/>
              <a:t> de </a:t>
            </a:r>
            <a:r>
              <a:rPr lang="en-US" sz="2800" dirty="0" err="1"/>
              <a:t>taxas</a:t>
            </a:r>
            <a:r>
              <a:rPr lang="en-US" sz="2800" dirty="0"/>
              <a:t> </a:t>
            </a:r>
            <a:r>
              <a:rPr lang="en-US" sz="2800" dirty="0" err="1"/>
              <a:t>anuais</a:t>
            </a:r>
            <a:r>
              <a:rPr lang="en-US" sz="2800" dirty="0"/>
              <a:t> para o </a:t>
            </a:r>
            <a:r>
              <a:rPr lang="en-US" sz="2800" dirty="0" err="1"/>
              <a:t>serviço</a:t>
            </a:r>
            <a:r>
              <a:rPr lang="en-US" sz="2800" dirty="0"/>
              <a:t> de </a:t>
            </a:r>
            <a:r>
              <a:rPr lang="en-US" sz="2800" dirty="0" err="1"/>
              <a:t>criopreservação</a:t>
            </a:r>
            <a:r>
              <a:rPr lang="en-US" sz="28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2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B220-3685-4B60-89FE-9899AA40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Diagnóstico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Genético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Pre-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implantacional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(DGP)?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92082-EB17-598F-0CFB-F8E9B702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 </a:t>
            </a:r>
            <a:r>
              <a:rPr lang="en-US" dirty="0" err="1"/>
              <a:t>genéticos</a:t>
            </a:r>
            <a:r>
              <a:rPr lang="en-US" dirty="0"/>
              <a:t> </a:t>
            </a:r>
            <a:r>
              <a:rPr lang="en-US" dirty="0" err="1"/>
              <a:t>aplicados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embriões</a:t>
            </a:r>
            <a:r>
              <a:rPr lang="en-US" dirty="0"/>
              <a:t> para </a:t>
            </a:r>
            <a:r>
              <a:rPr lang="en-US" dirty="0" err="1"/>
              <a:t>verificar</a:t>
            </a:r>
            <a:r>
              <a:rPr lang="en-US" dirty="0"/>
              <a:t> a </a:t>
            </a:r>
            <a:r>
              <a:rPr lang="en-US" dirty="0" err="1"/>
              <a:t>presença</a:t>
            </a:r>
            <a:r>
              <a:rPr lang="en-US" dirty="0"/>
              <a:t> </a:t>
            </a:r>
            <a:r>
              <a:rPr lang="en-US" dirty="0" err="1"/>
              <a:t>anomolias</a:t>
            </a:r>
            <a:r>
              <a:rPr lang="en-US" dirty="0"/>
              <a:t> e </a:t>
            </a:r>
            <a:r>
              <a:rPr lang="en-US" dirty="0" err="1"/>
              <a:t>propensidade</a:t>
            </a:r>
            <a:r>
              <a:rPr lang="en-US" dirty="0"/>
              <a:t> para </a:t>
            </a:r>
            <a:r>
              <a:rPr lang="en-US" dirty="0" err="1"/>
              <a:t>determinados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63FF9C2-1090-0D61-BE8C-60F042838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13571"/>
          <a:stretch/>
        </p:blipFill>
        <p:spPr bwMode="auto">
          <a:xfrm>
            <a:off x="643467" y="826540"/>
            <a:ext cx="10905066" cy="52049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5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6E6E-FBA5-E4B9-2452-B22BDD60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E86D-4FA5-B4B8-BE19-DB29A35B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Diagnóstico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Genético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Pre-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implantacional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(DGP)?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4A56-1150-FD74-6A52-7CF4A663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Teste </a:t>
            </a:r>
            <a:r>
              <a:rPr lang="en-US" dirty="0" err="1"/>
              <a:t>genéticos</a:t>
            </a:r>
            <a:r>
              <a:rPr lang="en-US" dirty="0"/>
              <a:t> </a:t>
            </a:r>
            <a:r>
              <a:rPr lang="en-US" dirty="0" err="1"/>
              <a:t>aplicados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embriões</a:t>
            </a:r>
            <a:r>
              <a:rPr lang="en-US" dirty="0"/>
              <a:t> para </a:t>
            </a:r>
            <a:r>
              <a:rPr lang="en-US" dirty="0" err="1"/>
              <a:t>verificar</a:t>
            </a:r>
            <a:r>
              <a:rPr lang="en-US" dirty="0"/>
              <a:t> a </a:t>
            </a:r>
            <a:r>
              <a:rPr lang="en-US" dirty="0" err="1"/>
              <a:t>presença</a:t>
            </a:r>
            <a:r>
              <a:rPr lang="en-US" dirty="0"/>
              <a:t> </a:t>
            </a:r>
            <a:r>
              <a:rPr lang="en-US" dirty="0" err="1"/>
              <a:t>anomolias</a:t>
            </a:r>
            <a:r>
              <a:rPr lang="en-US" dirty="0"/>
              <a:t> e </a:t>
            </a:r>
            <a:r>
              <a:rPr lang="en-US" dirty="0" err="1"/>
              <a:t>propensidade</a:t>
            </a:r>
            <a:r>
              <a:rPr lang="en-US" dirty="0"/>
              <a:t> para </a:t>
            </a:r>
            <a:r>
              <a:rPr lang="en-US" dirty="0" err="1"/>
              <a:t>determinados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. </a:t>
            </a:r>
          </a:p>
          <a:p>
            <a:pPr lvl="1" fontAlgn="base">
              <a:spcAft>
                <a:spcPts val="1500"/>
              </a:spcAft>
              <a:buFont typeface="+mj-lt"/>
              <a:buAutoNum type="romanLcPeriod"/>
            </a:pPr>
            <a:r>
              <a:rPr lang="en-US" dirty="0"/>
              <a:t>O que </a:t>
            </a:r>
            <a:r>
              <a:rPr lang="en-US" dirty="0" err="1"/>
              <a:t>significa</a:t>
            </a:r>
            <a:r>
              <a:rPr lang="en-US" dirty="0"/>
              <a:t> “</a:t>
            </a:r>
            <a:r>
              <a:rPr lang="en-US" dirty="0" err="1"/>
              <a:t>Tenha</a:t>
            </a:r>
            <a:r>
              <a:rPr lang="en-US" dirty="0"/>
              <a:t> </a:t>
            </a:r>
            <a:r>
              <a:rPr lang="en-US" dirty="0" err="1"/>
              <a:t>Bebês</a:t>
            </a:r>
            <a:r>
              <a:rPr lang="en-US" dirty="0"/>
              <a:t> </a:t>
            </a:r>
            <a:r>
              <a:rPr lang="en-US" dirty="0" err="1"/>
              <a:t>Saudáveis</a:t>
            </a:r>
            <a:r>
              <a:rPr lang="en-US" dirty="0"/>
              <a:t>”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prática</a:t>
            </a:r>
            <a:r>
              <a:rPr lang="en-US" dirty="0"/>
              <a:t>? </a:t>
            </a:r>
          </a:p>
          <a:p>
            <a:pPr lvl="1" fontAlgn="base">
              <a:spcAft>
                <a:spcPts val="1500"/>
              </a:spcAft>
              <a:buFont typeface="+mj-lt"/>
              <a:buAutoNum type="romanLcPeriod"/>
            </a:pPr>
            <a:r>
              <a:rPr lang="en-US" dirty="0"/>
              <a:t> Tais </a:t>
            </a:r>
            <a:r>
              <a:rPr lang="en-US" dirty="0" err="1"/>
              <a:t>procedimentos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o aval do </a:t>
            </a:r>
            <a:r>
              <a:rPr lang="en-US" dirty="0" err="1"/>
              <a:t>Conselho</a:t>
            </a:r>
            <a:r>
              <a:rPr lang="en-US" dirty="0"/>
              <a:t> Federal de Medicina (CFM) com </a:t>
            </a:r>
            <a:r>
              <a:rPr lang="en-US" dirty="0" err="1"/>
              <a:t>ressalvas</a:t>
            </a:r>
            <a:r>
              <a:rPr lang="en-US" dirty="0"/>
              <a:t> (</a:t>
            </a:r>
            <a:r>
              <a:rPr lang="en-US" dirty="0" err="1"/>
              <a:t>somente</a:t>
            </a:r>
            <a:r>
              <a:rPr lang="en-US" dirty="0"/>
              <a:t> para fins “medicos”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escolha</a:t>
            </a:r>
            <a:r>
              <a:rPr lang="en-US" dirty="0"/>
              <a:t> do </a:t>
            </a:r>
            <a:r>
              <a:rPr lang="en-US" dirty="0" err="1"/>
              <a:t>sexo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caraterísticas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) mas </a:t>
            </a:r>
            <a:r>
              <a:rPr lang="en-US" dirty="0" err="1"/>
              <a:t>sem</a:t>
            </a:r>
            <a:r>
              <a:rPr lang="en-US" dirty="0"/>
              <a:t> total amparo </a:t>
            </a:r>
            <a:r>
              <a:rPr lang="en-US" dirty="0" err="1"/>
              <a:t>legislativo</a:t>
            </a:r>
            <a:r>
              <a:rPr lang="en-US" dirty="0"/>
              <a:t>.</a:t>
            </a:r>
          </a:p>
          <a:p>
            <a:pPr lvl="1" fontAlgn="base">
              <a:spcAft>
                <a:spcPts val="1500"/>
              </a:spcAft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pergunta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chave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“de que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maneira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informação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obtida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irá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beneficiar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 embrião.”</a:t>
            </a:r>
            <a:r>
              <a:rPr lang="en-US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</a:t>
            </a:r>
            <a:endParaRPr lang="en-US" baseline="30000" dirty="0">
              <a:effectLst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200" dirty="0">
                <a:ea typeface="Times New Roman" panose="02020603050405020304" pitchFamily="18" charset="0"/>
              </a:rPr>
              <a:t>1.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Perguntas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básicas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sobre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tecnologia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reprodução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quando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é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certo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interferir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? Cultura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Cristã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, p 67</a:t>
            </a:r>
          </a:p>
          <a:p>
            <a:pPr lvl="1" fontAlgn="base">
              <a:spcAft>
                <a:spcPts val="1500"/>
              </a:spcAft>
              <a:buFont typeface="+mj-lt"/>
              <a:buAutoNum type="romanL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5AD6-296C-489B-F562-EC504EB4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Doação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4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gametas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D9FC-A722-973B-D7FE-8091A7B4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É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certo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filho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biologicamente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com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pessoa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seja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marido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esposa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Doação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venda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(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Doação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para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conseguir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desconto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é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doação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?) </a:t>
            </a: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Essas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escolhas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realmente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livres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clínicas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podem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estar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aproveitando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vulnerabilidade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pessoa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deseja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filho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intensamente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0B93-8840-ECB9-FF6F-B3C3DD2C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Barriga </a:t>
            </a:r>
            <a:r>
              <a:rPr lang="en-US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solidária</a:t>
            </a:r>
            <a:r>
              <a:rPr lang="en-US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(</a:t>
            </a:r>
            <a:r>
              <a:rPr lang="en-US" dirty="0" err="1"/>
              <a:t>útero</a:t>
            </a:r>
            <a:r>
              <a:rPr lang="en-US" dirty="0"/>
              <a:t> de </a:t>
            </a:r>
            <a:r>
              <a:rPr lang="en-US" dirty="0" err="1"/>
              <a:t>substituição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FF6-4704-DAE2-ED20-E5C663BF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spcAft>
                <a:spcPts val="1500"/>
              </a:spcAft>
              <a:buNone/>
            </a:pP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procedimento</a:t>
            </a:r>
            <a:r>
              <a:rPr lang="en-US" dirty="0"/>
              <a:t> de </a:t>
            </a:r>
            <a:r>
              <a:rPr lang="en-US" dirty="0" err="1"/>
              <a:t>reprodução</a:t>
            </a:r>
            <a:r>
              <a:rPr lang="en-US" dirty="0"/>
              <a:t> </a:t>
            </a:r>
            <a:r>
              <a:rPr lang="en-US" dirty="0" err="1"/>
              <a:t>assistida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mulher</a:t>
            </a:r>
            <a:r>
              <a:rPr lang="en-US" dirty="0"/>
              <a:t>, de forma </a:t>
            </a:r>
            <a:r>
              <a:rPr lang="en-US" dirty="0" err="1"/>
              <a:t>voluntária</a:t>
            </a:r>
            <a:r>
              <a:rPr lang="en-US" dirty="0"/>
              <a:t> e </a:t>
            </a:r>
            <a:r>
              <a:rPr lang="en-US" dirty="0" err="1"/>
              <a:t>sem</a:t>
            </a:r>
            <a:r>
              <a:rPr lang="en-US" dirty="0"/>
              <a:t> fins </a:t>
            </a:r>
            <a:r>
              <a:rPr lang="en-US" dirty="0" err="1"/>
              <a:t>lucrativos</a:t>
            </a:r>
            <a:r>
              <a:rPr lang="en-US" dirty="0"/>
              <a:t>, </a:t>
            </a:r>
            <a:r>
              <a:rPr lang="en-US" dirty="0" err="1"/>
              <a:t>gesta</a:t>
            </a:r>
            <a:r>
              <a:rPr lang="en-US" dirty="0"/>
              <a:t> o </a:t>
            </a:r>
            <a:r>
              <a:rPr lang="en-US" dirty="0" err="1"/>
              <a:t>embrião</a:t>
            </a:r>
            <a:r>
              <a:rPr lang="en-US" dirty="0"/>
              <a:t> de outro </a:t>
            </a:r>
            <a:r>
              <a:rPr lang="en-US" dirty="0" err="1"/>
              <a:t>casal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gestar</a:t>
            </a:r>
            <a:r>
              <a:rPr lang="en-US" dirty="0"/>
              <a:t>, com o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dar</a:t>
            </a:r>
            <a:r>
              <a:rPr lang="en-US" dirty="0"/>
              <a:t> à luz e </a:t>
            </a:r>
            <a:r>
              <a:rPr lang="en-US" dirty="0" err="1"/>
              <a:t>entregar</a:t>
            </a:r>
            <a:r>
              <a:rPr lang="en-US" dirty="0"/>
              <a:t> o </a:t>
            </a:r>
            <a:r>
              <a:rPr lang="en-US" dirty="0" err="1"/>
              <a:t>bebé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pais</a:t>
            </a:r>
            <a:r>
              <a:rPr lang="en-US" dirty="0"/>
              <a:t> </a:t>
            </a:r>
            <a:r>
              <a:rPr lang="en-US" dirty="0" err="1"/>
              <a:t>biológicos</a:t>
            </a:r>
            <a:endParaRPr lang="en-US" dirty="0"/>
          </a:p>
          <a:p>
            <a:pPr fontAlgn="base">
              <a:spcAft>
                <a:spcPts val="1500"/>
              </a:spcAft>
            </a:pPr>
            <a:r>
              <a:rPr lang="en-US" dirty="0"/>
              <a:t>No </a:t>
            </a: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permitido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para </a:t>
            </a:r>
            <a:r>
              <a:rPr lang="en-US" dirty="0" err="1"/>
              <a:t>parentes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o quarto </a:t>
            </a:r>
            <a:r>
              <a:rPr lang="en-US" dirty="0" err="1"/>
              <a:t>grau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comercializado</a:t>
            </a:r>
            <a:endParaRPr lang="en-US" dirty="0"/>
          </a:p>
          <a:p>
            <a:pPr fontAlgn="base"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Como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avaliar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riscos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à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saúde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bebê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gestante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gestante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será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culpada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um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aborto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espontâneo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Pode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haver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apegos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emocionais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errados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8F8E-262C-C502-EC2B-4100CEDC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Dor da </a:t>
            </a:r>
            <a:r>
              <a:rPr lang="en-US" dirty="0" err="1"/>
              <a:t>Infertilidade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6ECE2-456A-A253-679C-7234FC602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spcAft>
                <a:spcPts val="1500"/>
              </a:spcAft>
              <a:buNone/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incapacidade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conceber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filho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após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relações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sexuais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sem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preservativo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anticoncepcional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Afeta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por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volta de 15-20% dos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casais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Validada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pelas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escrituras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(Nem sempre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pelas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pessoas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 forma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experimentar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sofrimento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presente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num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mundo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caído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ser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compreendida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experiência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perda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luto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complexo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geral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quanto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antes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buscar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auxílio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medico,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melhor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será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2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73D2-DD6D-865D-9A1B-848DDD40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0E00-8269-A063-B919-4457F900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1500"/>
              </a:spcAft>
            </a:pPr>
            <a:r>
              <a:rPr lang="en-US" dirty="0"/>
              <a:t>O </a:t>
            </a:r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da FIV </a:t>
            </a:r>
            <a:r>
              <a:rPr lang="en-US" dirty="0" err="1"/>
              <a:t>é</a:t>
            </a:r>
            <a:r>
              <a:rPr lang="en-US" dirty="0"/>
              <a:t> de R$15.000 a R$30.000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ciclo</a:t>
            </a:r>
            <a:r>
              <a:rPr lang="en-US" dirty="0"/>
              <a:t>.</a:t>
            </a:r>
          </a:p>
          <a:p>
            <a:pPr fontAlgn="base">
              <a:spcAft>
                <a:spcPts val="1500"/>
              </a:spcAft>
            </a:pP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certo</a:t>
            </a:r>
            <a:r>
              <a:rPr lang="en-US" dirty="0"/>
              <a:t>/</a:t>
            </a:r>
            <a:r>
              <a:rPr lang="en-US" dirty="0" err="1"/>
              <a:t>sábio</a:t>
            </a:r>
            <a:r>
              <a:rPr lang="en-US" dirty="0"/>
              <a:t> </a:t>
            </a:r>
            <a:r>
              <a:rPr lang="en-US" dirty="0" err="1"/>
              <a:t>adquirir</a:t>
            </a:r>
            <a:r>
              <a:rPr lang="en-US" dirty="0"/>
              <a:t> </a:t>
            </a:r>
            <a:r>
              <a:rPr lang="en-US" dirty="0" err="1"/>
              <a:t>dívida</a:t>
            </a:r>
            <a:r>
              <a:rPr lang="en-US" dirty="0"/>
              <a:t> para </a:t>
            </a:r>
            <a:r>
              <a:rPr lang="en-US" dirty="0" err="1"/>
              <a:t>realização</a:t>
            </a:r>
            <a:r>
              <a:rPr lang="en-US" dirty="0"/>
              <a:t> da FIV?</a:t>
            </a:r>
          </a:p>
          <a:p>
            <a:pPr fontAlgn="base">
              <a:spcAft>
                <a:spcPts val="1500"/>
              </a:spcAft>
            </a:pPr>
            <a:r>
              <a:rPr lang="en-US" dirty="0" err="1"/>
              <a:t>Quantos</a:t>
            </a:r>
            <a:r>
              <a:rPr lang="en-US" dirty="0"/>
              <a:t> </a:t>
            </a:r>
            <a:r>
              <a:rPr lang="en-US" dirty="0" err="1"/>
              <a:t>ciclos</a:t>
            </a:r>
            <a:r>
              <a:rPr lang="en-US" dirty="0"/>
              <a:t> </a:t>
            </a:r>
            <a:r>
              <a:rPr lang="en-US" dirty="0" err="1"/>
              <a:t>farão</a:t>
            </a:r>
            <a:r>
              <a:rPr lang="en-US" dirty="0"/>
              <a:t>? Quais </a:t>
            </a:r>
            <a:r>
              <a:rPr lang="en-US" dirty="0" err="1"/>
              <a:t>limites</a:t>
            </a:r>
            <a:r>
              <a:rPr lang="en-US" dirty="0"/>
              <a:t> o </a:t>
            </a:r>
            <a:r>
              <a:rPr lang="en-US" dirty="0" err="1"/>
              <a:t>casal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F77B-C333-A747-92DA-8BB78F5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 e </a:t>
            </a:r>
            <a:r>
              <a:rPr lang="en-US" dirty="0" err="1"/>
              <a:t>emocional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3B3C-21B5-698B-D325-AD8720013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1500"/>
              </a:spcAft>
            </a:pPr>
            <a:r>
              <a:rPr lang="en-US" dirty="0" err="1"/>
              <a:t>Pesquisas</a:t>
            </a:r>
            <a:r>
              <a:rPr lang="en-US" dirty="0"/>
              <a:t> </a:t>
            </a:r>
            <a:r>
              <a:rPr lang="en-US" dirty="0" err="1"/>
              <a:t>identificam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aumentados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tanto para a </a:t>
            </a:r>
            <a:r>
              <a:rPr lang="en-US" dirty="0" err="1"/>
              <a:t>mulher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para as </a:t>
            </a:r>
            <a:r>
              <a:rPr lang="en-US" dirty="0" err="1"/>
              <a:t>crianças</a:t>
            </a:r>
            <a:r>
              <a:rPr lang="en-US" dirty="0"/>
              <a:t> </a:t>
            </a:r>
            <a:r>
              <a:rPr lang="en-US" dirty="0" err="1"/>
              <a:t>concebidas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da FIV.</a:t>
            </a:r>
          </a:p>
          <a:p>
            <a:pPr fontAlgn="base">
              <a:spcAft>
                <a:spcPts val="1500"/>
              </a:spcAft>
            </a:pPr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da FIV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e </a:t>
            </a:r>
            <a:r>
              <a:rPr lang="en-US" dirty="0" err="1"/>
              <a:t>emocionalmente</a:t>
            </a:r>
            <a:r>
              <a:rPr lang="en-US" dirty="0"/>
              <a:t> </a:t>
            </a:r>
            <a:r>
              <a:rPr lang="en-US" dirty="0" err="1"/>
              <a:t>desgastante</a:t>
            </a:r>
            <a:r>
              <a:rPr lang="en-US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1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7E52-7949-DB29-EC4B-A86633A6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a FIV </a:t>
            </a:r>
            <a:r>
              <a:rPr lang="en-US" dirty="0" err="1"/>
              <a:t>Honrando</a:t>
            </a:r>
            <a:r>
              <a:rPr lang="en-US" dirty="0"/>
              <a:t> a Vida e o Casamento?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F7447-CDF9-8B7F-9D4F-38BFB6B7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Honramos</a:t>
            </a:r>
            <a:r>
              <a:rPr lang="en-US" dirty="0"/>
              <a:t>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levamos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consideração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à </a:t>
            </a:r>
            <a:r>
              <a:rPr lang="en-US" dirty="0" err="1"/>
              <a:t>vida</a:t>
            </a:r>
            <a:r>
              <a:rPr lang="en-US" dirty="0"/>
              <a:t> da </a:t>
            </a:r>
            <a:r>
              <a:rPr lang="en-US" dirty="0" err="1"/>
              <a:t>mulher</a:t>
            </a:r>
            <a:r>
              <a:rPr lang="en-US" dirty="0"/>
              <a:t> e do </a:t>
            </a:r>
            <a:r>
              <a:rPr lang="en-US" dirty="0" err="1"/>
              <a:t>embrião</a:t>
            </a:r>
            <a:r>
              <a:rPr lang="en-US" dirty="0"/>
              <a:t>. </a:t>
            </a:r>
          </a:p>
          <a:p>
            <a:r>
              <a:rPr lang="en-US" dirty="0" err="1"/>
              <a:t>Honramos</a:t>
            </a:r>
            <a:r>
              <a:rPr lang="en-US" dirty="0"/>
              <a:t>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fertilizamos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embriões</a:t>
            </a:r>
            <a:r>
              <a:rPr lang="en-US" dirty="0"/>
              <a:t> do que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implantados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casal</a:t>
            </a:r>
            <a:r>
              <a:rPr lang="en-US" dirty="0"/>
              <a:t> </a:t>
            </a:r>
            <a:r>
              <a:rPr lang="en-US" dirty="0" err="1"/>
              <a:t>casado</a:t>
            </a:r>
            <a:r>
              <a:rPr lang="en-US" dirty="0"/>
              <a:t>, </a:t>
            </a:r>
            <a:r>
              <a:rPr lang="en-US" dirty="0" err="1"/>
              <a:t>idealmente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congelamento</a:t>
            </a:r>
            <a:r>
              <a:rPr lang="en-US" dirty="0"/>
              <a:t>.</a:t>
            </a:r>
          </a:p>
          <a:p>
            <a:r>
              <a:rPr lang="en-US" dirty="0" err="1"/>
              <a:t>Honramos</a:t>
            </a:r>
            <a:r>
              <a:rPr lang="en-US" dirty="0"/>
              <a:t> o </a:t>
            </a:r>
            <a:r>
              <a:rPr lang="en-US" dirty="0" err="1"/>
              <a:t>casamento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doamos</a:t>
            </a:r>
            <a:r>
              <a:rPr lang="en-US" dirty="0"/>
              <a:t> </a:t>
            </a:r>
            <a:r>
              <a:rPr lang="en-US" dirty="0" err="1"/>
              <a:t>óvulos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esperma</a:t>
            </a:r>
            <a:r>
              <a:rPr lang="en-US" dirty="0"/>
              <a:t> a </a:t>
            </a:r>
            <a:r>
              <a:rPr lang="en-US" dirty="0" err="1"/>
              <a:t>terceiros</a:t>
            </a:r>
            <a:r>
              <a:rPr lang="en-US" dirty="0"/>
              <a:t> e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aceitamos</a:t>
            </a:r>
            <a:r>
              <a:rPr lang="en-US" dirty="0"/>
              <a:t> </a:t>
            </a:r>
            <a:r>
              <a:rPr lang="en-US" dirty="0" err="1"/>
              <a:t>gametas</a:t>
            </a:r>
            <a:r>
              <a:rPr lang="en-US" dirty="0"/>
              <a:t> </a:t>
            </a:r>
            <a:r>
              <a:rPr lang="en-US" dirty="0" err="1"/>
              <a:t>doados</a:t>
            </a:r>
            <a:r>
              <a:rPr lang="en-US" dirty="0"/>
              <a:t> de outros </a:t>
            </a:r>
            <a:r>
              <a:rPr lang="en-US" dirty="0" err="1"/>
              <a:t>casais</a:t>
            </a:r>
            <a:r>
              <a:rPr lang="en-US" dirty="0"/>
              <a:t>. </a:t>
            </a:r>
          </a:p>
          <a:p>
            <a:r>
              <a:rPr lang="en-US" dirty="0" err="1"/>
              <a:t>Honramos</a:t>
            </a:r>
            <a:r>
              <a:rPr lang="en-US" dirty="0"/>
              <a:t> o </a:t>
            </a:r>
            <a:r>
              <a:rPr lang="en-US" dirty="0" err="1"/>
              <a:t>casamento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casal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união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decisões</a:t>
            </a:r>
            <a:r>
              <a:rPr lang="en-US" dirty="0"/>
              <a:t> </a:t>
            </a:r>
            <a:r>
              <a:rPr lang="en-US" dirty="0" err="1"/>
              <a:t>tranquilas</a:t>
            </a:r>
            <a:r>
              <a:rPr lang="en-US" dirty="0"/>
              <a:t>, </a:t>
            </a:r>
            <a:r>
              <a:rPr lang="en-US" dirty="0" err="1"/>
              <a:t>pautadas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sabedoria</a:t>
            </a:r>
            <a:r>
              <a:rPr lang="en-US" dirty="0"/>
              <a:t> de Deus,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pressão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133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C3A2-60CD-662E-0D25-C535562A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se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atentei</a:t>
            </a:r>
            <a:r>
              <a:rPr lang="en-US" dirty="0"/>
              <a:t> contra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contra a </a:t>
            </a:r>
            <a:r>
              <a:rPr lang="en-US" dirty="0" err="1"/>
              <a:t>integridade</a:t>
            </a:r>
            <a:r>
              <a:rPr lang="en-US" dirty="0"/>
              <a:t> do meu </a:t>
            </a:r>
            <a:r>
              <a:rPr lang="en-US" dirty="0" err="1"/>
              <a:t>casamento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B89F-166C-CBCD-2ED8-EC0693F3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 fontAlgn="base">
              <a:spcAft>
                <a:spcPts val="1500"/>
              </a:spcAft>
            </a:pP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graça</a:t>
            </a:r>
            <a:r>
              <a:rPr lang="en-US" dirty="0"/>
              <a:t> e </a:t>
            </a:r>
            <a:r>
              <a:rPr lang="en-US" dirty="0" err="1"/>
              <a:t>perdão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sangue</a:t>
            </a:r>
            <a:r>
              <a:rPr lang="en-US" dirty="0"/>
              <a:t> de Jesus Cristo. </a:t>
            </a:r>
          </a:p>
          <a:p>
            <a:pPr marL="457200" lvl="1" indent="0" algn="ctr" fontAlgn="base">
              <a:spcAft>
                <a:spcPts val="1500"/>
              </a:spcAft>
              <a:buNone/>
            </a:pPr>
            <a:r>
              <a:rPr lang="en-US" dirty="0"/>
              <a:t>Meus </a:t>
            </a:r>
            <a:r>
              <a:rPr lang="en-US" dirty="0" err="1"/>
              <a:t>filhinhos</a:t>
            </a:r>
            <a:r>
              <a:rPr lang="en-US" dirty="0"/>
              <a:t>, </a:t>
            </a:r>
            <a:r>
              <a:rPr lang="en-US" dirty="0" err="1"/>
              <a:t>escrevo-lhes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para que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pequem</a:t>
            </a:r>
            <a:r>
              <a:rPr lang="en-US" dirty="0"/>
              <a:t>. Mas, se </a:t>
            </a:r>
            <a:r>
              <a:rPr lang="en-US" dirty="0" err="1"/>
              <a:t>alguém</a:t>
            </a:r>
            <a:r>
              <a:rPr lang="en-US" dirty="0"/>
              <a:t> </a:t>
            </a:r>
            <a:r>
              <a:rPr lang="en-US" dirty="0" err="1"/>
              <a:t>pecar</a:t>
            </a:r>
            <a:r>
              <a:rPr lang="en-US" dirty="0"/>
              <a:t>, </a:t>
            </a: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Advogado</a:t>
            </a:r>
            <a:r>
              <a:rPr lang="en-US" dirty="0"/>
              <a:t> junto </a:t>
            </a:r>
            <a:r>
              <a:rPr lang="en-US" dirty="0" err="1"/>
              <a:t>ao</a:t>
            </a:r>
            <a:r>
              <a:rPr lang="en-US" dirty="0"/>
              <a:t> Pai, Jesus Cristo, o Justo. E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propiciação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nossos</a:t>
            </a:r>
            <a:r>
              <a:rPr lang="en-US" dirty="0"/>
              <a:t> </a:t>
            </a:r>
            <a:r>
              <a:rPr lang="en-US" dirty="0" err="1"/>
              <a:t>pecados</a:t>
            </a:r>
            <a:r>
              <a:rPr lang="en-US" dirty="0"/>
              <a:t> —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nossos</a:t>
            </a:r>
            <a:r>
              <a:rPr lang="en-US" dirty="0"/>
              <a:t> </a:t>
            </a:r>
            <a:r>
              <a:rPr lang="en-US" dirty="0" err="1"/>
              <a:t>próprios</a:t>
            </a:r>
            <a:r>
              <a:rPr lang="en-US" dirty="0"/>
              <a:t>, mas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do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inteiro</a:t>
            </a:r>
            <a:r>
              <a:rPr lang="en-US" dirty="0"/>
              <a:t>. </a:t>
            </a:r>
          </a:p>
          <a:p>
            <a:pPr marL="457200" lvl="1" indent="0" algn="ctr" fontAlgn="base">
              <a:spcAft>
                <a:spcPts val="1500"/>
              </a:spcAft>
              <a:buNone/>
            </a:pPr>
            <a:r>
              <a:rPr lang="en-US" dirty="0"/>
              <a:t>1 João 2.1-2</a:t>
            </a:r>
          </a:p>
          <a:p>
            <a:pPr lvl="1" fontAlgn="base">
              <a:spcAft>
                <a:spcPts val="1500"/>
              </a:spcAft>
            </a:pPr>
            <a:r>
              <a:rPr lang="en-US" dirty="0" err="1"/>
              <a:t>Considere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minimizar</a:t>
            </a:r>
            <a:r>
              <a:rPr lang="en-US" dirty="0"/>
              <a:t> </a:t>
            </a:r>
            <a:r>
              <a:rPr lang="en-US" dirty="0" err="1"/>
              <a:t>prejuízos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a </a:t>
            </a:r>
            <a:r>
              <a:rPr lang="en-US" dirty="0" err="1"/>
              <a:t>doação</a:t>
            </a:r>
            <a:r>
              <a:rPr lang="en-US" dirty="0"/>
              <a:t> de </a:t>
            </a:r>
            <a:r>
              <a:rPr lang="en-US" dirty="0" err="1"/>
              <a:t>embriões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preferível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congelamento</a:t>
            </a:r>
            <a:r>
              <a:rPr lang="en-US" dirty="0"/>
              <a:t> </a:t>
            </a:r>
            <a:r>
              <a:rPr lang="en-US" dirty="0" err="1"/>
              <a:t>perpétuo</a:t>
            </a:r>
            <a:r>
              <a:rPr lang="en-US" dirty="0"/>
              <a:t>, </a:t>
            </a:r>
            <a:r>
              <a:rPr lang="en-US" dirty="0" err="1"/>
              <a:t>caso</a:t>
            </a:r>
            <a:r>
              <a:rPr lang="en-US" dirty="0"/>
              <a:t> o </a:t>
            </a:r>
            <a:r>
              <a:rPr lang="en-US" dirty="0" err="1"/>
              <a:t>casal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impossibilitado</a:t>
            </a:r>
            <a:r>
              <a:rPr lang="en-US" dirty="0"/>
              <a:t> de </a:t>
            </a:r>
            <a:r>
              <a:rPr lang="en-US" dirty="0" err="1"/>
              <a:t>impantar</a:t>
            </a:r>
            <a:r>
              <a:rPr lang="en-US" dirty="0"/>
              <a:t> </a:t>
            </a:r>
            <a:r>
              <a:rPr lang="en-US" dirty="0" err="1"/>
              <a:t>embriões</a:t>
            </a:r>
            <a:r>
              <a:rPr lang="en-US" dirty="0"/>
              <a:t> que </a:t>
            </a:r>
            <a:r>
              <a:rPr lang="en-US" dirty="0" err="1"/>
              <a:t>sobraram</a:t>
            </a:r>
            <a:r>
              <a:rPr lang="en-US" dirty="0"/>
              <a:t> da FIV) </a:t>
            </a:r>
          </a:p>
        </p:txBody>
      </p:sp>
    </p:spTree>
    <p:extLst>
      <p:ext uri="{BB962C8B-B14F-4D97-AF65-F5344CB8AC3E}">
        <p14:creationId xmlns:p14="http://schemas.microsoft.com/office/powerpoint/2010/main" val="260572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102D-5383-6739-DA7E-F5840AB5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Palavra</a:t>
            </a:r>
            <a:r>
              <a:rPr lang="en-US" dirty="0"/>
              <a:t> Final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260F-8051-E121-41FD-CFD36C58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Intervenção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tecnológica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como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FIV “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não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precisa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ser um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problema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para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cristãos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desde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que a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tecnologia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torne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possível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algo que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está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harmonia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com a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vontade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Deus.” </a:t>
            </a:r>
            <a:r>
              <a:rPr lang="en-US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Entretanto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precisamos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reconhecer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que com a FIV o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caminho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é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estreito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e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exige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da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parte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cristão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muito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intencionalidade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para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honrar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vida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e o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casamento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Nenhum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casal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deve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sentir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pressionado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fazer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FIV pela simples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ausência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de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filhos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Confie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no Senhor de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todo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coração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não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se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apoie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no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próprio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entendimento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Reconheça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 Senhor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todos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seus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caminhos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e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endireitará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as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veredas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Provérbios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3.5-6   </a:t>
            </a:r>
          </a:p>
          <a:p>
            <a:pPr marL="0" indent="0">
              <a:buNone/>
            </a:pPr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Portanto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, se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vocês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comem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ou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bebem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ou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fazem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qualquer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outra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coisa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façam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tudo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para a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glória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de Deus. </a:t>
            </a:r>
          </a:p>
          <a:p>
            <a:pPr marL="0" indent="0" algn="ctr"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Coríntios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10.31</a:t>
            </a:r>
          </a:p>
          <a:p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6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36B55F-EC6A-88C3-39D0-D9524944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1172825" cy="6858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  <a:cs typeface="Times New Roman" panose="02020603050405020304" pitchFamily="18" charset="0"/>
              </a:rPr>
              <a:t>E à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mulher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ele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disse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cs typeface="Times New Roman" panose="02020603050405020304" pitchFamily="18" charset="0"/>
              </a:rPr>
              <a:t>—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Aumentarei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muito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seus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sofrimentos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gravidez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; com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dor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você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dará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à luz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filhos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. O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seu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desejo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será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para o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seu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marido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ele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governará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Gn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3.16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Quando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Raquel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viu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que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não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dava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filhos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a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Jacó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,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teve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ciúmes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de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sua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irmã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e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disse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Jacó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: —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Dê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-me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filhos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, do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contrário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morrerei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Gn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30.1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Há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três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coisas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nunca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fartam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verdade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há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quatro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nunca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dizem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 “Basta!”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Elas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são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mundo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dos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mortos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o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ventre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estéril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a terra, que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farta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água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e o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fogo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que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nunca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diz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 “Basta!” 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Pr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3.15-16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Foi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isto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o que o Senhor me fez,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ao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contemplar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-me, para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acabar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com a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minha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vergonha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diante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das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pessoas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Lc 1.25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83370-3F9F-994D-DC14-D288CB56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11BEA-4B37-F7CD-2C60-B11AFBA1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 Que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É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en-US" sz="4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ertilização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</a:t>
            </a:r>
            <a:r>
              <a:rPr lang="en-US" sz="4800" i="1" dirty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en-US" sz="4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itro 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(FIV)?</a:t>
            </a:r>
            <a:endParaRPr lang="en-US" sz="9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75452-39BB-A0E2-E929-31604F88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técnica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reprodução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assistida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ormalmente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apresentada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casal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infértil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continuação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tratamento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fertilidade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onde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tratamento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métodos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menos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invasivos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foram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eliminados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In vitro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significa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vidro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” que se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refere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aos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recipientes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rasos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utilizados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.  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3200" kern="0" dirty="0">
                <a:solidFill>
                  <a:srgbClr val="222222"/>
                </a:solidFill>
                <a:ea typeface="Times New Roman" panose="02020603050405020304" pitchFamily="18" charset="0"/>
              </a:rPr>
              <a:t>“</a:t>
            </a:r>
            <a:r>
              <a:rPr lang="en-US" sz="3200" kern="0" dirty="0" err="1">
                <a:solidFill>
                  <a:srgbClr val="222222"/>
                </a:solidFill>
                <a:ea typeface="Times New Roman" panose="02020603050405020304" pitchFamily="18" charset="0"/>
              </a:rPr>
              <a:t>C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onsiste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em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expor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óvulo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esperma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em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um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ambiente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esterilizado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cuidadosamente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controlado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Assim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a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fertilização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ocorre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do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lado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de fora do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corpo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humano</a:t>
            </a:r>
            <a:r>
              <a:rPr lang="en-US" sz="32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.”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diagram of a person's reproductive system&#10;&#10;AI-generated content may be incorrect.">
            <a:extLst>
              <a:ext uri="{FF2B5EF4-FFF2-40B4-BE49-F238E27FC236}">
                <a16:creationId xmlns:a16="http://schemas.microsoft.com/office/drawing/2014/main" id="{363796C3-2025-F84F-7A50-B7A10C3D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17" r="1077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79D843C-ABD1-6234-6460-277A61FB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8" y="-260809"/>
            <a:ext cx="245829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umulative live birth rate graph">
            <a:extLst>
              <a:ext uri="{FF2B5EF4-FFF2-40B4-BE49-F238E27FC236}">
                <a16:creationId xmlns:a16="http://schemas.microsoft.com/office/drawing/2014/main" id="{2564AEC7-322A-295E-3C10-EE4D1C71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" y="-84685"/>
            <a:ext cx="11797146" cy="70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8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398EC0-60BC-CF80-0B94-9A7F5E495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58889"/>
              </p:ext>
            </p:extLst>
          </p:nvPr>
        </p:nvGraphicFramePr>
        <p:xfrm>
          <a:off x="643467" y="836014"/>
          <a:ext cx="10905067" cy="5185973"/>
        </p:xfrm>
        <a:graphic>
          <a:graphicData uri="http://schemas.openxmlformats.org/drawingml/2006/table">
            <a:tbl>
              <a:tblPr firstRow="1" firstCol="1" bandRow="1"/>
              <a:tblGrid>
                <a:gridCol w="2981144">
                  <a:extLst>
                    <a:ext uri="{9D8B030D-6E8A-4147-A177-3AD203B41FA5}">
                      <a16:colId xmlns:a16="http://schemas.microsoft.com/office/drawing/2014/main" val="586573473"/>
                    </a:ext>
                  </a:extLst>
                </a:gridCol>
                <a:gridCol w="2472181">
                  <a:extLst>
                    <a:ext uri="{9D8B030D-6E8A-4147-A177-3AD203B41FA5}">
                      <a16:colId xmlns:a16="http://schemas.microsoft.com/office/drawing/2014/main" val="1039302765"/>
                    </a:ext>
                  </a:extLst>
                </a:gridCol>
                <a:gridCol w="2472181">
                  <a:extLst>
                    <a:ext uri="{9D8B030D-6E8A-4147-A177-3AD203B41FA5}">
                      <a16:colId xmlns:a16="http://schemas.microsoft.com/office/drawing/2014/main" val="3478868263"/>
                    </a:ext>
                  </a:extLst>
                </a:gridCol>
                <a:gridCol w="2979561">
                  <a:extLst>
                    <a:ext uri="{9D8B030D-6E8A-4147-A177-3AD203B41FA5}">
                      <a16:colId xmlns:a16="http://schemas.microsoft.com/office/drawing/2014/main" val="2418992367"/>
                    </a:ext>
                  </a:extLst>
                </a:gridCol>
              </a:tblGrid>
              <a:tr h="1139879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1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Idade da Mulher no Primeiro ciclo de FIV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1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Chance de bebê após o primeiro ciclo 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1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Chance de bebê após o segundo ciclo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1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Chance de bebê após o terceiro ciclo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584279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30 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562955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30-31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297132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32-33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195059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34-35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75012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36-37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12176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38-39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97725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40-41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69148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42-43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17521"/>
                  </a:ext>
                </a:extLst>
              </a:tr>
              <a:tr h="449566"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44+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5%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Aft>
                          <a:spcPts val="1500"/>
                        </a:spcAft>
                        <a:buNone/>
                      </a:pPr>
                      <a:r>
                        <a:rPr lang="en-US" sz="23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5% 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320" marR="155320" marT="215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1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24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01C8-54DA-B875-DDC2-D1F4B167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 que </a:t>
            </a:r>
            <a:r>
              <a:rPr lang="en-US" dirty="0" err="1"/>
              <a:t>falar</a:t>
            </a:r>
            <a:r>
              <a:rPr lang="en-US" dirty="0"/>
              <a:t> da FIV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igreja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E6C-2895-0EAB-520D-30BFEFAF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véz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padrões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éticos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medicina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podem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frequentemente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distanciar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dos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padrões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valores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Palavra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Deus,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cabe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cada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cristão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tomar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decisões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conscientes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quanto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seu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tratamento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"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Confie</a:t>
            </a:r>
            <a:r>
              <a:rPr lang="en-US" dirty="0">
                <a:effectLst/>
                <a:ea typeface="Times New Roman" panose="02020603050405020304" pitchFamily="18" charset="0"/>
              </a:rPr>
              <a:t> no Senhor de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todo</a:t>
            </a:r>
            <a:r>
              <a:rPr lang="en-US" dirty="0">
                <a:effectLst/>
                <a:ea typeface="Times New Roman" panose="02020603050405020304" pitchFamily="18" charset="0"/>
              </a:rPr>
              <a:t> o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coração</a:t>
            </a:r>
            <a:r>
              <a:rPr lang="en-US" dirty="0">
                <a:effectLst/>
                <a:ea typeface="Times New Roman" panose="02020603050405020304" pitchFamily="18" charset="0"/>
              </a:rPr>
              <a:t> 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não</a:t>
            </a:r>
            <a:r>
              <a:rPr lang="en-US" dirty="0">
                <a:effectLst/>
                <a:ea typeface="Times New Roman" panose="02020603050405020304" pitchFamily="18" charset="0"/>
              </a:rPr>
              <a:t> se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apoie</a:t>
            </a:r>
            <a:r>
              <a:rPr lang="en-US" dirty="0">
                <a:effectLst/>
                <a:ea typeface="Times New Roman" panose="02020603050405020304" pitchFamily="18" charset="0"/>
              </a:rPr>
              <a:t> no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seu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próprio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entendimento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Reconheça</a:t>
            </a:r>
            <a:r>
              <a:rPr lang="en-US" dirty="0">
                <a:effectLst/>
                <a:ea typeface="Times New Roman" panose="02020603050405020304" pitchFamily="18" charset="0"/>
              </a:rPr>
              <a:t> o Senhor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todos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seus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caminhos</a:t>
            </a:r>
            <a:r>
              <a:rPr lang="en-US" dirty="0">
                <a:effectLst/>
                <a:ea typeface="Times New Roman" panose="02020603050405020304" pitchFamily="18" charset="0"/>
              </a:rPr>
              <a:t>, 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ele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endireitará</a:t>
            </a:r>
            <a:r>
              <a:rPr lang="en-US" dirty="0">
                <a:effectLst/>
                <a:ea typeface="Times New Roman" panose="02020603050405020304" pitchFamily="18" charset="0"/>
              </a:rPr>
              <a:t> as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suas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veredas</a:t>
            </a:r>
            <a:r>
              <a:rPr lang="en-US" dirty="0">
                <a:effectLst/>
                <a:ea typeface="Times New Roman" panose="02020603050405020304" pitchFamily="18" charset="0"/>
              </a:rPr>
              <a:t>.” </a:t>
            </a:r>
          </a:p>
          <a:p>
            <a:pPr marL="0" indent="0" algn="ctr">
              <a:buNone/>
            </a:pPr>
            <a:r>
              <a:rPr lang="en-US" dirty="0" err="1">
                <a:effectLst/>
                <a:ea typeface="Times New Roman" panose="02020603050405020304" pitchFamily="18" charset="0"/>
              </a:rPr>
              <a:t>Provérbios</a:t>
            </a:r>
            <a:r>
              <a:rPr lang="en-US" dirty="0">
                <a:effectLst/>
                <a:ea typeface="Times New Roman" panose="02020603050405020304" pitchFamily="18" charset="0"/>
              </a:rPr>
              <a:t> 3.5-6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3620-109E-3EE2-1D0F-49442278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Valores </a:t>
            </a:r>
            <a:r>
              <a:rPr lang="en-US" dirty="0" err="1"/>
              <a:t>Bíblicos</a:t>
            </a:r>
            <a:r>
              <a:rPr lang="en-US" dirty="0"/>
              <a:t> </a:t>
            </a:r>
            <a:r>
              <a:rPr lang="en-US" dirty="0" err="1"/>
              <a:t>Essenciais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9C24-5D21-2324-30C0-00E29F035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Valor da Vida Humana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Integridade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Exclusividade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Aliança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Matrimonial 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3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2607</Words>
  <Application>Microsoft Office PowerPoint</Application>
  <PresentationFormat>Widescreen</PresentationFormat>
  <Paragraphs>168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 Crente e a  Fertilização In Vitro (FIV)</vt:lpstr>
      <vt:lpstr>A Dor da Infertilidade</vt:lpstr>
      <vt:lpstr>E à mulher ele disse: — Aumentarei em muito os seus sofrimentos na gravidez; com dor você dará à luz filhos. O seu desejo será para o seu marido, e ele a governará. Gn 3.16  Quando Raquel viu que não dava filhos a Jacó, teve ciúmes de sua irmã e disse a Jacó: — Dê-me filhos, do contrário morrerei. Gn 30.1  Há três coisas que nunca se fartam; na verdade, há quatro que nunca dizem: “Basta!” Elas são o mundo dos mortos, o ventre estéril, a terra, que não se farta de água, e o fogo, que nunca diz: “Basta!”  Pr 3.15-16  Foi isto o que o Senhor me fez, ao contemplar-me, para acabar com a minha vergonha diante das pessoas. Lc 1.25</vt:lpstr>
      <vt:lpstr>O Que É a Fertilização In Vitro (FIV)?</vt:lpstr>
      <vt:lpstr>PowerPoint Presentation</vt:lpstr>
      <vt:lpstr>PowerPoint Presentation</vt:lpstr>
      <vt:lpstr>PowerPoint Presentation</vt:lpstr>
      <vt:lpstr>Por que falar da FIV na igreja? </vt:lpstr>
      <vt:lpstr>Valores Bíblicos Essenciais</vt:lpstr>
      <vt:lpstr>O Valor da Vida Humana</vt:lpstr>
      <vt:lpstr>O Valor da Vida Humana</vt:lpstr>
      <vt:lpstr>A Integridade e Exclusividade do Casamento</vt:lpstr>
      <vt:lpstr>Sobra e Congelamento de Embriões?</vt:lpstr>
      <vt:lpstr>Sobra e Congelamento de Embriões?</vt:lpstr>
      <vt:lpstr>Diagnóstico Genético Pre-implantacional (DGP)?</vt:lpstr>
      <vt:lpstr>PowerPoint Presentation</vt:lpstr>
      <vt:lpstr>Diagnóstico Genético Pre-implantacional (DGP)?</vt:lpstr>
      <vt:lpstr>Doação de gametas?</vt:lpstr>
      <vt:lpstr>Barriga solidária? (útero de substituição)</vt:lpstr>
      <vt:lpstr>Questões Financeiras</vt:lpstr>
      <vt:lpstr>Saúde física e emocional</vt:lpstr>
      <vt:lpstr>É Possível fazer a FIV Honrando a Vida e o Casamento? </vt:lpstr>
      <vt:lpstr>E se eu já atentei contra a vida ou contra a integridade do meu casamento? </vt:lpstr>
      <vt:lpstr>Palavra Final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Crente e a  Fertilização In Vitro (FIV)</dc:title>
  <dc:creator>Jeremiah Davidson</dc:creator>
  <cp:lastModifiedBy>Jeremiah Davidson</cp:lastModifiedBy>
  <cp:revision>2</cp:revision>
  <dcterms:created xsi:type="dcterms:W3CDTF">2025-04-10T11:41:35Z</dcterms:created>
  <dcterms:modified xsi:type="dcterms:W3CDTF">2025-04-13T19:15:04Z</dcterms:modified>
</cp:coreProperties>
</file>