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ptos Narrow" panose="020B0004020202020204" pitchFamily="34" charset="0"/>
      <p:regular r:id="rId21"/>
      <p:bold r:id="rId22"/>
      <p:italic r:id="rId23"/>
      <p:boldItalic r:id="rId24"/>
    </p:embeddedFont>
    <p:embeddedFont>
      <p:font typeface="PT Serif" panose="020A0603040505020204" pitchFamily="18" charset="0"/>
      <p:regular r:id="rId25"/>
    </p:embeddedFont>
    <p:embeddedFont>
      <p:font typeface="PT Serif Bold" panose="020B0604020202020204" charset="0"/>
      <p:regular r:id="rId26"/>
    </p:embeddedFont>
    <p:embeddedFont>
      <p:font typeface="PT Serif Bold Italics" panose="020B0604020202020204" charset="0"/>
      <p:regular r:id="rId27"/>
    </p:embeddedFont>
    <p:embeddedFont>
      <p:font typeface="PT Serif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2823" y="3177540"/>
            <a:ext cx="16522354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pt-BR" sz="9600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Evangelho Irônico, Paradoxal e Redentor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557" y="2233295"/>
            <a:ext cx="11095957" cy="587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29"/>
              </a:lnSpc>
            </a:pP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“Essa forma de ironia revela o princípio divino de que o castigo mais terrível é quando </a:t>
            </a:r>
            <a:r>
              <a:rPr lang="en-US" sz="52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Deus permite que sejamos dominados pelo próprio pecado que preferimos a Ele.</a:t>
            </a: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5829"/>
              </a:lnSpc>
            </a:pPr>
            <a:endParaRPr lang="en-US" sz="5299" i="1">
              <a:solidFill>
                <a:srgbClr val="000000"/>
              </a:solidFill>
              <a:latin typeface="PT Serif Italics"/>
              <a:ea typeface="PT Serif Italics"/>
              <a:cs typeface="PT Serif Italics"/>
              <a:sym typeface="PT Serif Italics"/>
            </a:endParaRPr>
          </a:p>
          <a:p>
            <a:pPr algn="just">
              <a:lnSpc>
                <a:spcPts val="5829"/>
              </a:lnSpc>
            </a:pP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(Inversões Redentoras, p.27)</a:t>
            </a:r>
          </a:p>
          <a:p>
            <a:pPr algn="just">
              <a:lnSpc>
                <a:spcPts val="5829"/>
              </a:lnSpc>
            </a:pPr>
            <a:r>
              <a:rPr lang="en-US" sz="52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G. K. Beale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1742942" y="0"/>
            <a:ext cx="7215644" cy="10287000"/>
          </a:xfrm>
          <a:custGeom>
            <a:avLst/>
            <a:gdLst/>
            <a:ahLst/>
            <a:cxnLst/>
            <a:rect l="l" t="t" r="r" b="b"/>
            <a:pathLst>
              <a:path w="7215644" h="10287000">
                <a:moveTo>
                  <a:pt x="0" y="0"/>
                </a:moveTo>
                <a:lnTo>
                  <a:pt x="7215645" y="0"/>
                </a:lnTo>
                <a:lnTo>
                  <a:pt x="72156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511040"/>
            <a:ext cx="16522354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2. A ironia da Salvação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1085850"/>
            <a:ext cx="16219912" cy="713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Conceito central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1° Coríntios 1:18-25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maior ironia redentora está na cruz: o instrumento de vergonha, sofrimento e morte tornou-se o meio pelo qual Deus trouxe glória, alegria e vida eterna ao Seu povo.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cruz,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vista como maldição máxima (Dt 21:23),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torna-se o maior símbolo de bênção e vitória na história da humanidade.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Deus escolheu 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meio mais improvável para salvar o mundo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– um Messias crucificado.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1085850"/>
            <a:ext cx="16219912" cy="713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Redentora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1° Coríntios 1:23-25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mostra que a cruz é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“escândalo para judeus” (esperavam sinais e glória) e “loucura para gentios”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(não viam lógica em um salvador crucificado).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Aquilo que parecia a maior derrota de Deus foi, na realidade,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Sua maior vitória sobre satanás,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pecado e a morte.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Jesus venceu não matando, mas morrendo.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Não dominando, mas sendo servo. Não se exaltando, mas se humilhando até a morte de cruz (Fp 2:5-11).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476423"/>
            <a:ext cx="16219912" cy="1004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Exemplos Bíblicos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1. José (Gênesis 37-50)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Vendido como escravo pelos irmãos, foi humilhado e preso injustamente no Egito.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usou sua escravidão e prisão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como caminho para torná-lo governador,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salvando sua família e muitos povos da fome.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2. Moisés (Êxodo 2-4)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Fugitivo do Egito após matar um egípcio, tornou-se um pastor anônimo no deserto por 40 anos.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chamou o homem rejeitado, falho e sem eloquência para libertar Israel do maior império da época.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3. A cruz de Cristo (1 Coríntios 1:18-25)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 crucificação era o símbolo máximo de vergonha e maldição. Deus transformou o maior fracasso aparente (morte na cruz) na maior vitória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da história, salvando a humanidade do pecado e da morte.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557" y="1696999"/>
            <a:ext cx="11095957" cy="734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29"/>
              </a:lnSpc>
            </a:pP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“Se a cruz foi o meio pelo qual Deus trouxe vida do sofrimento, alegria da dor, e glória da humilhação, então nós, como seguidores de Cristo, </a:t>
            </a:r>
            <a:r>
              <a:rPr lang="en-US" sz="52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não devemos nos surpreender</a:t>
            </a: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 quando Ele </a:t>
            </a:r>
            <a:r>
              <a:rPr lang="en-US" sz="52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usa nossas maiores fraquezas para realizar Seus maiores propósitos.</a:t>
            </a: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”</a:t>
            </a:r>
          </a:p>
          <a:p>
            <a:pPr algn="just">
              <a:lnSpc>
                <a:spcPts val="5829"/>
              </a:lnSpc>
            </a:pPr>
            <a:endParaRPr lang="en-US" sz="5299" i="1">
              <a:solidFill>
                <a:srgbClr val="000000"/>
              </a:solidFill>
              <a:latin typeface="PT Serif Italics"/>
              <a:ea typeface="PT Serif Italics"/>
              <a:cs typeface="PT Serif Italics"/>
              <a:sym typeface="PT Serif Italics"/>
            </a:endParaRPr>
          </a:p>
          <a:p>
            <a:pPr algn="just">
              <a:lnSpc>
                <a:spcPts val="5829"/>
              </a:lnSpc>
            </a:pPr>
            <a:r>
              <a:rPr lang="en-US" sz="5299" i="1">
                <a:solidFill>
                  <a:srgbClr val="000000"/>
                </a:solidFill>
                <a:latin typeface="PT Serif Italics"/>
                <a:ea typeface="PT Serif Italics"/>
                <a:cs typeface="PT Serif Italics"/>
                <a:sym typeface="PT Serif Italics"/>
              </a:rPr>
              <a:t>(Inversões Redentoras, p.97)</a:t>
            </a:r>
          </a:p>
          <a:p>
            <a:pPr algn="just">
              <a:lnSpc>
                <a:spcPts val="5829"/>
              </a:lnSpc>
            </a:pPr>
            <a:r>
              <a:rPr lang="en-US" sz="5299" b="1" i="1">
                <a:solidFill>
                  <a:srgbClr val="000000"/>
                </a:solidFill>
                <a:latin typeface="PT Serif Bold Italics"/>
                <a:ea typeface="PT Serif Bold Italics"/>
                <a:cs typeface="PT Serif Bold Italics"/>
                <a:sym typeface="PT Serif Bold Italics"/>
              </a:rPr>
              <a:t>G. K. Beale</a:t>
            </a:r>
          </a:p>
        </p:txBody>
      </p:sp>
      <p:sp>
        <p:nvSpPr>
          <p:cNvPr id="3" name="Freeform 3"/>
          <p:cNvSpPr/>
          <p:nvPr/>
        </p:nvSpPr>
        <p:spPr>
          <a:xfrm>
            <a:off x="11742942" y="0"/>
            <a:ext cx="7215644" cy="10287000"/>
          </a:xfrm>
          <a:custGeom>
            <a:avLst/>
            <a:gdLst/>
            <a:ahLst/>
            <a:cxnLst/>
            <a:rect l="l" t="t" r="r" b="b"/>
            <a:pathLst>
              <a:path w="7215644" h="10287000">
                <a:moveTo>
                  <a:pt x="0" y="0"/>
                </a:moveTo>
                <a:lnTo>
                  <a:pt x="7215645" y="0"/>
                </a:lnTo>
                <a:lnTo>
                  <a:pt x="72156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1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890833"/>
            <a:ext cx="16219912" cy="56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Onde estamos hoje nessa história?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Vivemos entre a primeira vinda de Cristo (já) e Sua segunda vinda (ainda não). 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retributiva continua acontecendo: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As nações colhem as consequências de sua idolatria, injustiça, imoralidade e arrogância.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Pessoas que rejeitam a Deus experimentam a dureza de corações entregues aos próprios desejos, como descrito em Romanos 1:24-28.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890833"/>
            <a:ext cx="16219912" cy="713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Onde estamos hoje nessa história?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redentora já se manifesta e se manifestará plenamente: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Em Cristo, a maior ironia redentora foi revelada: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a cruz, instrumento de vergonha, tornou-se meio de vitória eterna.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Hoje,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continua usando fraquezas, perseguições, doenças e limitações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como plataformas para demonstrar Seu poder e graça.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No futuro, na consumação, toda dor, humilhação e injustiça serão revertidas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em glória e justiça perfeitas no novo céu e nova terra (Apocalipse 21-22).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890833"/>
            <a:ext cx="16219912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Aplicação Pessoal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 minha vida hoje, estou experimentando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retributiva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(colhendo destruição por escolhas contrárias a Deus) ou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redentora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(vendo Deus transformar fraqueza em vitória)?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0273" y="4511040"/>
            <a:ext cx="11487455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Abençoe!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3647" y="1965021"/>
            <a:ext cx="4426032" cy="6356958"/>
          </a:xfrm>
          <a:custGeom>
            <a:avLst/>
            <a:gdLst/>
            <a:ahLst/>
            <a:cxnLst/>
            <a:rect l="l" t="t" r="r" b="b"/>
            <a:pathLst>
              <a:path w="4426032" h="6356958">
                <a:moveTo>
                  <a:pt x="0" y="0"/>
                </a:moveTo>
                <a:lnTo>
                  <a:pt x="4426032" y="0"/>
                </a:lnTo>
                <a:lnTo>
                  <a:pt x="442603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572379" y="2777402"/>
            <a:ext cx="11283232" cy="389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Neste livro, Beale explora o padrão da ironia divina de Deus, tanto no julgamento quanto na salvação, encontrando sua maior expressão no triunfo de Jesus sobre a morte por meio da morte em uma cruz. Ao revelar esse padrão ao longo da história redentora, Beale nos mostra como Deus muitas vezes usa o que é aparentemente fraco e tolo para enfatizar sua própria força e poder na vida de seu povo hoje.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44290"/>
            <a:ext cx="16522354" cy="26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Retributiva e </a:t>
            </a:r>
          </a:p>
          <a:p>
            <a:pPr marL="0" lvl="0" indent="0"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Redentora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915210"/>
            <a:ext cx="16219912" cy="10651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Retributiva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Ironia retributiva é o princípio segundo o qual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pune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os pecadores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usando os próprios pecados deles como instrumento de juízo.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 outras palavras,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mal que a pessoa faz se volta contra ela em uma reviravolta justa e irônica,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demonstrando que a autossuficiência humana não tem poder contra a justiça de Deus.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Principais Características: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Deus usa as próprias escolhas ou armas do pecador como meio de punição.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Revela a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justiça e soberania de Deus,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pois Ele não precisa criar outro instrumento além do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próprio pecado humano para exercer juízo.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Serve como aviso ao coração rebelde: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pecado nunca será vantajoso no fim.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279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4279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9175" y="915210"/>
            <a:ext cx="16219912" cy="9679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Redentora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Ironia redentora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é quando Deus reverte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uma situação de aparente fraqueza, derrota ou maldição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em instrumento de bênção, vitória ou poder.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Ela revela o caráter gracioso, surpreendente e soberano de Deus, que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transforma maldição em bênção.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Principais Características: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Deus transforma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fraqueza em força, morte em vida, vergonha em glória.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Não é juízo direto como na ironia retributiva, mas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graça surpreendente.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Convida à fé humilde: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 caminho da cruz é o caminho do poder.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279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4279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6262B78-4684-FCA1-0F7D-A36FC1C5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33901"/>
              </p:ext>
            </p:extLst>
          </p:nvPr>
        </p:nvGraphicFramePr>
        <p:xfrm>
          <a:off x="990600" y="876300"/>
          <a:ext cx="16154400" cy="8305800"/>
        </p:xfrm>
        <a:graphic>
          <a:graphicData uri="http://schemas.openxmlformats.org/drawingml/2006/table">
            <a:tbl>
              <a:tblPr/>
              <a:tblGrid>
                <a:gridCol w="3680781">
                  <a:extLst>
                    <a:ext uri="{9D8B030D-6E8A-4147-A177-3AD203B41FA5}">
                      <a16:colId xmlns:a16="http://schemas.microsoft.com/office/drawing/2014/main" val="2810622137"/>
                    </a:ext>
                  </a:extLst>
                </a:gridCol>
                <a:gridCol w="5112057">
                  <a:extLst>
                    <a:ext uri="{9D8B030D-6E8A-4147-A177-3AD203B41FA5}">
                      <a16:colId xmlns:a16="http://schemas.microsoft.com/office/drawing/2014/main" val="924330174"/>
                    </a:ext>
                  </a:extLst>
                </a:gridCol>
                <a:gridCol w="5302342">
                  <a:extLst>
                    <a:ext uri="{9D8B030D-6E8A-4147-A177-3AD203B41FA5}">
                      <a16:colId xmlns:a16="http://schemas.microsoft.com/office/drawing/2014/main" val="3673518599"/>
                    </a:ext>
                  </a:extLst>
                </a:gridCol>
                <a:gridCol w="2059220">
                  <a:extLst>
                    <a:ext uri="{9D8B030D-6E8A-4147-A177-3AD203B41FA5}">
                      <a16:colId xmlns:a16="http://schemas.microsoft.com/office/drawing/2014/main" val="2496013956"/>
                    </a:ext>
                  </a:extLst>
                </a:gridCol>
              </a:tblGrid>
              <a:tr h="1224306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33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Resumo Comparativo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640" marR="167640" marT="83820" marB="83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28887"/>
                  </a:ext>
                </a:extLst>
              </a:tr>
              <a:tr h="9692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33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Tipo de Ironia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33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Definição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33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Exemplo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33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Ênfase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17333"/>
                  </a:ext>
                </a:extLst>
              </a:tr>
              <a:tr h="34735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Retributiva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Punição divina usando o próprio pecado humano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Faraó: usou a água para matar hebreus, morreu pela água (Êx 1 e 14)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Justiça de Deus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43936"/>
                  </a:ext>
                </a:extLst>
              </a:tr>
              <a:tr h="26387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Redentora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Deus transforma derrota ou maldição em bênção e vitória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Cruz: vergonha humana tornou-se salvação eterna</a:t>
                      </a:r>
                      <a:endParaRPr lang="pt-BR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B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Graça e poder de Deus</a:t>
                      </a:r>
                      <a:endParaRPr lang="pt-BR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70" marR="13970" marT="13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3339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77540"/>
            <a:ext cx="16522354" cy="402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0"/>
              </a:lnSpc>
            </a:pPr>
            <a:r>
              <a:rPr lang="en-US" sz="96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1. Deus julga as pessoas através de seus próprios pecados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1085850"/>
            <a:ext cx="16219912" cy="859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Conceito central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Romanos 1:24-28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A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ironia retributiva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ocorre quando as pessoas recebem punição por meio das mesmas coisas que desejavam de forma idolátrica ou pecaminosa. É como se Deus dissesse: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‘Você quer tanto isso’? Então terá, mas não como bênção, e sim como juízo.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(Inversões Redentoras, p. 27)</a:t>
            </a:r>
          </a:p>
          <a:p>
            <a:pPr algn="just">
              <a:lnSpc>
                <a:spcPts val="3850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Em Romanos 1, Deus não envia outra punição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além do próprio desejo pecaminoso que se torna cativeiro espiritual.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O termo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paredōken (“Deus os entregou”) 3x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indica um ato judicial de deixar as pessoas colhendo as consequências de sua rebelião.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julgamento não é apenas futuro, 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mas presente, pois viver preso ao pecado é em si uma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manifestação do justo juízo divino.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9388" y="890833"/>
            <a:ext cx="16219912" cy="956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9"/>
              </a:lnSpc>
            </a:pPr>
            <a:r>
              <a:rPr lang="en-US" sz="5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Exemplos Bíblicos</a:t>
            </a:r>
          </a:p>
          <a:p>
            <a:pPr algn="just">
              <a:lnSpc>
                <a:spcPts val="4279"/>
              </a:lnSpc>
            </a:pPr>
            <a:endParaRPr lang="en-US" sz="5499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1. Faraó (Êx 1:15-22 e 14:26-30)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Faraó ordenou a morte dos bebês hebreus na água do Nilo; ironicamente, seu exército foi destruído pela água do Mar Vermelho.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O juízo veio pelo mesmo meio de seu pecado.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(p.28)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2. Saul (1 Sm 15-16)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Saul idolatrava o poder e a aparência exterior;</a:t>
            </a: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Deus o julgou permitindo que perdesse o reino para Davi, alguém de coração humilde. Sua obsessão pelo trono tornou-se a causa de sua destruição emocional e espiritual.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algn="just">
              <a:lnSpc>
                <a:spcPts val="385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3. Judas (Mt 27:3-10)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Traiu Jesus por dinheiro; ao perceber o vazio da ação, devolveu as moedas e tirou a própria vida. </a:t>
            </a: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Seu amor ao dinheiro tornou-se seu juízo.</a:t>
            </a:r>
          </a:p>
          <a:p>
            <a:pPr algn="just">
              <a:lnSpc>
                <a:spcPts val="3850"/>
              </a:lnSpc>
            </a:pPr>
            <a:endParaRPr lang="en-US" sz="3500" b="1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1230</Words>
  <Application>Microsoft Office PowerPoint</Application>
  <PresentationFormat>Personalizar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PT Serif</vt:lpstr>
      <vt:lpstr>Arial</vt:lpstr>
      <vt:lpstr>PT Serif Italics</vt:lpstr>
      <vt:lpstr>Calibri</vt:lpstr>
      <vt:lpstr>PT Serif Bold</vt:lpstr>
      <vt:lpstr>Aptos Narrow</vt:lpstr>
      <vt:lpstr>PT Serif Bold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Inversões Redentoras</dc:title>
  <cp:lastModifiedBy>Samuel Oliveira</cp:lastModifiedBy>
  <cp:revision>2</cp:revision>
  <dcterms:created xsi:type="dcterms:W3CDTF">2006-08-16T00:00:00Z</dcterms:created>
  <dcterms:modified xsi:type="dcterms:W3CDTF">2025-07-01T21:20:27Z</dcterms:modified>
  <dc:identifier>DAGrtIjHs1k</dc:identifier>
</cp:coreProperties>
</file>