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metadata/core-properties" Target="docProps/core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8" r:id="rId1"/>
  </p:sldMasterIdLst>
  <p:notesMasterIdLst>
    <p:notesMasterId r:id="rId19"/>
  </p:notesMasterIdLst>
  <p:sldIdLst>
    <p:sldId id="528" r:id="rId2"/>
    <p:sldId id="527" r:id="rId3"/>
    <p:sldId id="516" r:id="rId4"/>
    <p:sldId id="517" r:id="rId5"/>
    <p:sldId id="529" r:id="rId6"/>
    <p:sldId id="530" r:id="rId7"/>
    <p:sldId id="531" r:id="rId8"/>
    <p:sldId id="518" r:id="rId9"/>
    <p:sldId id="519" r:id="rId10"/>
    <p:sldId id="520" r:id="rId11"/>
    <p:sldId id="521" r:id="rId12"/>
    <p:sldId id="523" r:id="rId13"/>
    <p:sldId id="524" r:id="rId14"/>
    <p:sldId id="525" r:id="rId15"/>
    <p:sldId id="526" r:id="rId16"/>
    <p:sldId id="515" r:id="rId17"/>
    <p:sldId id="274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2F8"/>
    <a:srgbClr val="FFFFFF"/>
    <a:srgbClr val="757171"/>
    <a:srgbClr val="C5CFD3"/>
    <a:srgbClr val="09244C"/>
    <a:srgbClr val="236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3725" autoAdjust="0"/>
  </p:normalViewPr>
  <p:slideViewPr>
    <p:cSldViewPr snapToGrid="0">
      <p:cViewPr varScale="1">
        <p:scale>
          <a:sx n="102" d="100"/>
          <a:sy n="102" d="100"/>
        </p:scale>
        <p:origin x="965" y="168"/>
      </p:cViewPr>
      <p:guideLst/>
    </p:cSldViewPr>
  </p:slideViewPr>
  <p:outlineViewPr>
    <p:cViewPr>
      <p:scale>
        <a:sx n="33" d="100"/>
        <a:sy n="33" d="100"/>
      </p:scale>
      <p:origin x="0" y="-31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6C2D-C71E-4BCC-AC65-4AA1BC1AC02D}" type="datetimeFigureOut">
              <a:rPr lang="pt-BR" smtClean="0"/>
              <a:t>20/06/2025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D1ED-F539-4E52-8699-3CA67CBAD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80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0671"/>
            <a:ext cx="8229239" cy="88638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 sz="3500"/>
            </a:lvl1pPr>
          </a:lstStyle>
          <a:p>
            <a:pPr indent="0">
              <a:buNone/>
            </a:pPr>
            <a:endParaRPr lang="fr-FR" sz="1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79"/>
            <a:ext cx="8229240" cy="37930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5852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58;p9"/>
          <p:cNvPicPr/>
          <p:nvPr/>
        </p:nvPicPr>
        <p:blipFill>
          <a:blip r:embed="rId4">
            <a:alphaModFix amt="40000"/>
          </a:blip>
          <a:srcRect r="8915" b="1692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59;p9"/>
          <p:cNvPicPr/>
          <p:nvPr/>
        </p:nvPicPr>
        <p:blipFill>
          <a:blip r:embed="rId5"/>
          <a:srcRect l="41325" t="52994" r="13138" b="547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60;p9"/>
          <p:cNvPicPr/>
          <p:nvPr/>
        </p:nvPicPr>
        <p:blipFill>
          <a:blip r:embed="rId6">
            <a:alphaModFix amt="27000"/>
          </a:blip>
          <a:srcRect l="15293" t="36171" r="27649" b="14703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89480" y="1514880"/>
            <a:ext cx="7158600" cy="1567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pic>
        <p:nvPicPr>
          <p:cNvPr id="2" name="Picture 2" descr="Profile for Primeira Igreja Batista de Atibaia">
            <a:extLst>
              <a:ext uri="{FF2B5EF4-FFF2-40B4-BE49-F238E27FC236}">
                <a16:creationId xmlns:a16="http://schemas.microsoft.com/office/drawing/2014/main" id="{A1FC6841-A558-BA57-7156-BB5374191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" y="4652784"/>
            <a:ext cx="385544" cy="3942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E9CD5-1553-A890-EE53-7C8B00D3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>
            <a:extLst>
              <a:ext uri="{FF2B5EF4-FFF2-40B4-BE49-F238E27FC236}">
                <a16:creationId xmlns:a16="http://schemas.microsoft.com/office/drawing/2014/main" id="{12A1D0EA-EF08-19F6-2059-DADF3E06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20" y="1762200"/>
            <a:ext cx="6686280" cy="1933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6400" spc="-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x Madefor Display Medium"/>
              </a:rPr>
              <a:t>EBD – Finanças</a:t>
            </a:r>
            <a:br>
              <a:rPr lang="en" sz="6400" spc="-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x Madefor Display Medium"/>
              </a:rPr>
            </a:br>
            <a:r>
              <a:rPr lang="en" spc="-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x Madefor Display Medium"/>
              </a:rPr>
              <a:t>7 – Negócios ilícitos à luz </a:t>
            </a:r>
            <a:br>
              <a:rPr lang="en" spc="-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x Madefor Display Medium"/>
              </a:rPr>
            </a:br>
            <a:r>
              <a:rPr lang="en" spc="-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x Madefor Display Medium"/>
              </a:rPr>
              <a:t>da Palavra: </a:t>
            </a:r>
            <a:r>
              <a:rPr lang="pt-BR" sz="3100" dirty="0"/>
              <a:t>Ética Cristã para </a:t>
            </a:r>
            <a:br>
              <a:rPr lang="pt-BR" sz="3100" dirty="0"/>
            </a:br>
            <a:r>
              <a:rPr lang="pt-BR" sz="3100" dirty="0"/>
              <a:t>Sociedades e Negócios</a:t>
            </a:r>
            <a:endParaRPr lang="fr-FR" sz="6400" b="0" strike="noStrike" spc="-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60" name="PlaceHolder 2">
            <a:extLst>
              <a:ext uri="{FF2B5EF4-FFF2-40B4-BE49-F238E27FC236}">
                <a16:creationId xmlns:a16="http://schemas.microsoft.com/office/drawing/2014/main" id="{7331488A-FE09-71F4-762C-6CC6E6C2277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95520" y="4038480"/>
            <a:ext cx="593388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600" b="0" strike="noStrike" spc="-1" dirty="0">
                <a:solidFill>
                  <a:schemeClr val="dk1"/>
                </a:solidFill>
                <a:latin typeface="Wix Madefor Display"/>
              </a:rPr>
              <a:t>Renato </a:t>
            </a:r>
            <a:r>
              <a:rPr lang="pt-BR" sz="1600" b="0" strike="noStrike" spc="-1" dirty="0" err="1">
                <a:solidFill>
                  <a:schemeClr val="dk1"/>
                </a:solidFill>
                <a:latin typeface="Wix Madefor Display"/>
              </a:rPr>
              <a:t>Finatelli</a:t>
            </a:r>
            <a:r>
              <a:rPr lang="en" sz="1600" b="0" strike="noStrike" spc="-1" dirty="0">
                <a:solidFill>
                  <a:schemeClr val="dk1"/>
                </a:solidFill>
                <a:latin typeface="Wix Madefor Display"/>
              </a:rPr>
              <a:t>   22/05/2025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61" name="Google Shape;267;p37">
            <a:extLst>
              <a:ext uri="{FF2B5EF4-FFF2-40B4-BE49-F238E27FC236}">
                <a16:creationId xmlns:a16="http://schemas.microsoft.com/office/drawing/2014/main" id="{FEF00E13-C6BF-6BC0-6651-6C05AA008D56}"/>
              </a:ext>
            </a:extLst>
          </p:cNvPr>
          <p:cNvGrpSpPr/>
          <p:nvPr/>
        </p:nvGrpSpPr>
        <p:grpSpPr>
          <a:xfrm>
            <a:off x="702720" y="0"/>
            <a:ext cx="8441280" cy="4649040"/>
            <a:chOff x="702720" y="0"/>
            <a:chExt cx="8441280" cy="4649040"/>
          </a:xfrm>
        </p:grpSpPr>
        <p:cxnSp>
          <p:nvCxnSpPr>
            <p:cNvPr id="162" name="Google Shape;268;p37">
              <a:extLst>
                <a:ext uri="{FF2B5EF4-FFF2-40B4-BE49-F238E27FC236}">
                  <a16:creationId xmlns:a16="http://schemas.microsoft.com/office/drawing/2014/main" id="{556F2640-C307-B05D-7BE0-BA6086AD7429}"/>
                </a:ext>
              </a:extLst>
            </p:cNvPr>
            <p:cNvCxnSpPr/>
            <p:nvPr/>
          </p:nvCxnSpPr>
          <p:spPr>
            <a:xfrm>
              <a:off x="702720" y="3979800"/>
              <a:ext cx="360" cy="669600"/>
            </a:xfrm>
            <a:prstGeom prst="straightConnector1">
              <a:avLst/>
            </a:prstGeom>
            <a:ln w="38100">
              <a:solidFill>
                <a:srgbClr val="36CFCB"/>
              </a:solidFill>
              <a:round/>
            </a:ln>
          </p:spPr>
        </p:cxnSp>
        <p:cxnSp>
          <p:nvCxnSpPr>
            <p:cNvPr id="163" name="Google Shape;269;p37">
              <a:extLst>
                <a:ext uri="{FF2B5EF4-FFF2-40B4-BE49-F238E27FC236}">
                  <a16:creationId xmlns:a16="http://schemas.microsoft.com/office/drawing/2014/main" id="{8485A795-A511-458F-5581-C40E737BC64E}"/>
                </a:ext>
              </a:extLst>
            </p:cNvPr>
            <p:cNvCxnSpPr/>
            <p:nvPr/>
          </p:nvCxnSpPr>
          <p:spPr>
            <a:xfrm>
              <a:off x="702720" y="0"/>
              <a:ext cx="360" cy="966600"/>
            </a:xfrm>
            <a:prstGeom prst="straightConnector1">
              <a:avLst/>
            </a:prstGeom>
            <a:ln w="38100">
              <a:solidFill>
                <a:srgbClr val="36CFCB"/>
              </a:solidFill>
              <a:round/>
            </a:ln>
          </p:spPr>
        </p:cxnSp>
        <p:cxnSp>
          <p:nvCxnSpPr>
            <p:cNvPr id="164" name="Google Shape;270;p37">
              <a:extLst>
                <a:ext uri="{FF2B5EF4-FFF2-40B4-BE49-F238E27FC236}">
                  <a16:creationId xmlns:a16="http://schemas.microsoft.com/office/drawing/2014/main" id="{2079A50D-91F6-E4C3-9DE3-850E0A1CE145}"/>
                </a:ext>
              </a:extLst>
            </p:cNvPr>
            <p:cNvCxnSpPr/>
            <p:nvPr/>
          </p:nvCxnSpPr>
          <p:spPr>
            <a:xfrm>
              <a:off x="3515760" y="3860280"/>
              <a:ext cx="5628600" cy="360"/>
            </a:xfrm>
            <a:prstGeom prst="straightConnector1">
              <a:avLst/>
            </a:prstGeom>
            <a:ln w="28575">
              <a:solidFill>
                <a:srgbClr val="36CFCB"/>
              </a:solidFill>
              <a:round/>
            </a:ln>
          </p:spPr>
        </p:cxnSp>
      </p:grpSp>
      <p:pic>
        <p:nvPicPr>
          <p:cNvPr id="1026" name="Picture 2" descr="Profile for Primeira Igreja Batista de Atibaia">
            <a:extLst>
              <a:ext uri="{FF2B5EF4-FFF2-40B4-BE49-F238E27FC236}">
                <a16:creationId xmlns:a16="http://schemas.microsoft.com/office/drawing/2014/main" id="{CCA8C6F6-77FD-1D04-87DB-BB879243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6" y="1113851"/>
            <a:ext cx="2692447" cy="27530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F696511-4E13-FF0E-AF41-A7BF11C1D021}"/>
              </a:ext>
            </a:extLst>
          </p:cNvPr>
          <p:cNvSpPr/>
          <p:nvPr/>
        </p:nvSpPr>
        <p:spPr>
          <a:xfrm>
            <a:off x="23446" y="4479231"/>
            <a:ext cx="592117" cy="629100"/>
          </a:xfrm>
          <a:prstGeom prst="rect">
            <a:avLst/>
          </a:prstGeom>
          <a:solidFill>
            <a:srgbClr val="236E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3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99908-AD19-FA8A-77D7-24A9708EF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0E7C7AAA-1A1E-DF49-81AD-7B35CE59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3200"/>
              <a:t>Hoje, o que pode ser ilícito?’</a:t>
            </a:r>
            <a:endParaRPr lang="fr-FR" sz="300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5A279BD1-87B4-2712-3550-5E7C92194A9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7568" y="961292"/>
            <a:ext cx="8956432" cy="37474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pt-BR" sz="2400" dirty="0"/>
              <a:t>Lavagem de dinheiro</a:t>
            </a:r>
          </a:p>
          <a:p>
            <a:pPr fontAlgn="base">
              <a:lnSpc>
                <a:spcPct val="150000"/>
              </a:lnSpc>
            </a:pPr>
            <a:r>
              <a:rPr lang="pt-BR" sz="2400" dirty="0"/>
              <a:t>Tráfico de influência</a:t>
            </a:r>
          </a:p>
          <a:p>
            <a:pPr fontAlgn="base">
              <a:lnSpc>
                <a:spcPct val="150000"/>
              </a:lnSpc>
            </a:pPr>
            <a:r>
              <a:rPr lang="pt-BR" sz="2400" dirty="0"/>
              <a:t>Propina, superfaturamento</a:t>
            </a:r>
          </a:p>
          <a:p>
            <a:pPr fontAlgn="base">
              <a:lnSpc>
                <a:spcPct val="150000"/>
              </a:lnSpc>
            </a:pPr>
            <a:r>
              <a:rPr lang="pt-BR" sz="2400" dirty="0"/>
              <a:t>Sociedade com não crentes (2 Cor 6:14)</a:t>
            </a:r>
          </a:p>
          <a:p>
            <a:pPr fontAlgn="base">
              <a:lnSpc>
                <a:spcPct val="150000"/>
              </a:lnSpc>
            </a:pPr>
            <a:r>
              <a:rPr lang="pt-BR" sz="2400" dirty="0"/>
              <a:t>Falsificação de produtos/documentos</a:t>
            </a:r>
          </a:p>
        </p:txBody>
      </p:sp>
    </p:spTree>
    <p:extLst>
      <p:ext uri="{BB962C8B-B14F-4D97-AF65-F5344CB8AC3E}">
        <p14:creationId xmlns:p14="http://schemas.microsoft.com/office/powerpoint/2010/main" val="275955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A9B0-CB23-BEA8-E428-CC6B9819D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6EA21-3477-9134-4F5D-5E790236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Ética Cristã nos Negócios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BCA7D2-83DD-BC8E-DDDB-8D4DEE049DE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56492" y="1524000"/>
            <a:ext cx="8229239" cy="28250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/>
              <a:t>Soberania de Deus sobre todas as áreas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Cl 3:23 – “Tudo quanto fizerdes, fazei-o de todo o coração, como ao Senhor e não aos homens.”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/>
              <a:t>Amor ao próximo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Mt</a:t>
            </a:r>
            <a:r>
              <a:rPr lang="pt-BR" sz="2400" dirty="0"/>
              <a:t> 22:39 – “Amarás o teu próximo como a ti mesmo.”</a:t>
            </a:r>
            <a:br>
              <a:rPr lang="pt-BR" sz="2400" dirty="0"/>
            </a:br>
            <a:r>
              <a:rPr lang="pt-BR" sz="2400" dirty="0"/>
              <a:t>Aplicações: Salário justo, não explorar clientes ou funcionários.</a:t>
            </a:r>
          </a:p>
          <a:p>
            <a:pPr fontAlgn="base"/>
            <a:br>
              <a:rPr lang="pt-BR" dirty="0"/>
            </a:b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55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02CF-9128-1069-766D-2A48B82B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C0190-DAD9-F064-5D38-80A1B3F3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Ética Cristã nos Negócios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A1CE0-A3CE-0614-06E7-5B6C6B28FF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56492" y="2074984"/>
            <a:ext cx="8229239" cy="28250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/>
              <a:t>Honestidade e transparência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Ef</a:t>
            </a:r>
            <a:r>
              <a:rPr lang="pt-BR" sz="2400" dirty="0"/>
              <a:t> 4:25 – “Deixai a mentira, e falai a verdade cada um com o seu próximo.”</a:t>
            </a:r>
            <a:br>
              <a:rPr lang="pt-BR" sz="2400" dirty="0"/>
            </a:br>
            <a:r>
              <a:rPr lang="pt-BR" sz="2400" dirty="0"/>
              <a:t>Implica contratos justos, prestação de contas clara.</a:t>
            </a:r>
          </a:p>
          <a:p>
            <a:endParaRPr lang="pt-BR" sz="2400" dirty="0"/>
          </a:p>
          <a:p>
            <a:r>
              <a:rPr lang="pt-BR" sz="2400" dirty="0"/>
              <a:t>Justa remuneração e responsabilidade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Tiago 5:4 – “Eis que o salário dos trabalhadores... está clamando.”</a:t>
            </a:r>
            <a:br>
              <a:rPr lang="pt-BR" sz="2400" dirty="0"/>
            </a:br>
            <a:r>
              <a:rPr lang="pt-BR" sz="2400" dirty="0"/>
              <a:t>Empresários cristãos devem ser exemplos de justiça trabalhista.</a:t>
            </a:r>
          </a:p>
          <a:p>
            <a:pPr fontAlgn="base"/>
            <a:br>
              <a:rPr lang="pt-BR" dirty="0"/>
            </a:b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89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D7352-62BE-CF0E-E419-29E4034C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9AB75-C14B-A26A-1904-6578E935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com não crentes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466FA-0A78-6515-5C56-6744C0DB03C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199" y="2118899"/>
            <a:ext cx="8229239" cy="12720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2400" dirty="0"/>
              <a:t>Há riscos éticos e diferenças de valores</a:t>
            </a:r>
            <a:br>
              <a:rPr lang="pt-BR" sz="2400" dirty="0"/>
            </a:br>
            <a:endParaRPr lang="pt-BR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2400" dirty="0"/>
              <a:t>O sócio pode propor práticas ilícitas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ACE99A-E7B0-2082-AFA1-713FE066D1DB}"/>
              </a:ext>
            </a:extLst>
          </p:cNvPr>
          <p:cNvSpPr txBox="1"/>
          <p:nvPr/>
        </p:nvSpPr>
        <p:spPr>
          <a:xfrm>
            <a:off x="1049214" y="957060"/>
            <a:ext cx="72624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2 Coríntios 6:14 – “Não vos prendais a um jugo desigual com os incrédulos…”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50CC6C-CD78-2A16-A480-ECBB397B532C}"/>
              </a:ext>
            </a:extLst>
          </p:cNvPr>
          <p:cNvSpPr txBox="1"/>
          <p:nvPr/>
        </p:nvSpPr>
        <p:spPr>
          <a:xfrm>
            <a:off x="1049214" y="3880077"/>
            <a:ext cx="7525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pt-BR" sz="2800" dirty="0"/>
              <a:t>Princípio chave: A glória de Deus é mais importante do que lucro.</a:t>
            </a:r>
          </a:p>
        </p:txBody>
      </p:sp>
    </p:spTree>
    <p:extLst>
      <p:ext uri="{BB962C8B-B14F-4D97-AF65-F5344CB8AC3E}">
        <p14:creationId xmlns:p14="http://schemas.microsoft.com/office/powerpoint/2010/main" val="407163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CA14F-3597-9EA0-DD81-7B5D8550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8F0230D7-A2FD-FC62-BE86-15E70547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600" spc="-1" dirty="0">
                <a:solidFill>
                  <a:schemeClr val="dk1"/>
                </a:solidFill>
                <a:latin typeface="Wix Madefor Display Medium"/>
              </a:rPr>
              <a:t>Casos práticos</a:t>
            </a:r>
            <a:endParaRPr lang="fr-FR" sz="3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50FAF3EE-0AFE-5606-7C4C-015AA278C58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3786" y="902677"/>
            <a:ext cx="8768860" cy="37474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fontAlgn="base"/>
            <a:r>
              <a:rPr lang="pt-BR" sz="2000" dirty="0"/>
              <a:t>Um irmão tem um comércio e paga parte dos funcionários “por fora” para “os ajudar a pagar menos imposto”</a:t>
            </a:r>
            <a:br>
              <a:rPr lang="pt-BR" sz="2000" dirty="0"/>
            </a:br>
            <a:endParaRPr lang="pt-BR" sz="2000" dirty="0"/>
          </a:p>
          <a:p>
            <a:pPr fontAlgn="base"/>
            <a:r>
              <a:rPr lang="pt-BR" sz="2000" dirty="0"/>
              <a:t>Uma irmã trabalha numa empresa de marketing multinível que mascara promessas de enriquecimento rápido</a:t>
            </a:r>
            <a:br>
              <a:rPr lang="pt-BR" sz="2000" dirty="0"/>
            </a:br>
            <a:endParaRPr lang="pt-BR" sz="2000" dirty="0"/>
          </a:p>
          <a:p>
            <a:pPr fontAlgn="base"/>
            <a:r>
              <a:rPr lang="pt-BR" sz="2000" dirty="0"/>
              <a:t>Um irmão quer entrar em sociedade em um bar com um amigo não crente, mas “só quer lucrar, não beber”</a:t>
            </a:r>
            <a:br>
              <a:rPr lang="pt-BR" sz="2000" dirty="0"/>
            </a:br>
            <a:endParaRPr lang="pt-BR" sz="2000" dirty="0"/>
          </a:p>
          <a:p>
            <a:pPr fontAlgn="base"/>
            <a:r>
              <a:rPr lang="pt-BR" sz="2000" dirty="0"/>
              <a:t>Uma irmã cristã é pressionada a fraudar resultados de auditoria para beneficiar sua empresa</a:t>
            </a:r>
            <a:endParaRPr lang="en-US" sz="20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51705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9719-404E-17C3-BE78-5A649814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764DC8D7-245D-D50E-77E3-7495F643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0" strike="noStrike" spc="-1" dirty="0">
                <a:solidFill>
                  <a:schemeClr val="dk1"/>
                </a:solidFill>
                <a:latin typeface="Arial"/>
              </a:rPr>
              <a:t>Conclusões</a:t>
            </a: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041A836C-6E68-D504-3D34-698D93103AB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69632" y="948787"/>
            <a:ext cx="8768860" cy="298430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pt-BR" sz="2400" dirty="0"/>
              <a:t>O cristão é chamado a ser sal e luz no mundo corporativo também</a:t>
            </a:r>
          </a:p>
          <a:p>
            <a:pPr fontAlgn="base">
              <a:lnSpc>
                <a:spcPct val="100000"/>
              </a:lnSpc>
            </a:pPr>
            <a:r>
              <a:rPr lang="pt-BR" sz="2400" dirty="0"/>
              <a:t>Negócios e trabalho são áreas de atuação missionária e de santidade</a:t>
            </a:r>
          </a:p>
          <a:p>
            <a:pPr fontAlgn="base">
              <a:lnSpc>
                <a:spcPct val="100000"/>
              </a:lnSpc>
            </a:pPr>
            <a:r>
              <a:rPr lang="pt-BR" sz="2400" dirty="0"/>
              <a:t>A ética cristã não se negocia por lucro: melhor perder com integridade do que vencer com injustiça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6129CC-D139-82D3-935B-DE80919A2DB9}"/>
              </a:ext>
            </a:extLst>
          </p:cNvPr>
          <p:cNvSpPr txBox="1"/>
          <p:nvPr/>
        </p:nvSpPr>
        <p:spPr>
          <a:xfrm>
            <a:off x="1168502" y="3838525"/>
            <a:ext cx="7322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“Melhor é o pouco com justiça, do que grandes rendas com injustiça.” – Provérbios 16:8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0441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FF2A5-1550-9124-BDB9-025D5515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1CDF45-8472-9094-59F6-865D4D9508E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405967C-FEF5-F63B-48CA-7C1EE0AA342E}"/>
              </a:ext>
            </a:extLst>
          </p:cNvPr>
          <p:cNvGrpSpPr/>
          <p:nvPr/>
        </p:nvGrpSpPr>
        <p:grpSpPr>
          <a:xfrm>
            <a:off x="2629837" y="900792"/>
            <a:ext cx="4095750" cy="4095750"/>
            <a:chOff x="628650" y="834121"/>
            <a:chExt cx="4095750" cy="4095750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731D38EC-5ED9-7793-3CCD-5E391FFE2457}"/>
                </a:ext>
              </a:extLst>
            </p:cNvPr>
            <p:cNvGrpSpPr/>
            <p:nvPr/>
          </p:nvGrpSpPr>
          <p:grpSpPr>
            <a:xfrm>
              <a:off x="628650" y="834121"/>
              <a:ext cx="4095750" cy="4095750"/>
              <a:chOff x="628650" y="993775"/>
              <a:chExt cx="4095750" cy="4095750"/>
            </a:xfrm>
          </p:grpSpPr>
          <p:pic>
            <p:nvPicPr>
              <p:cNvPr id="30" name="Espaço Reservado para Conteúdo 8">
                <a:extLst>
                  <a:ext uri="{FF2B5EF4-FFF2-40B4-BE49-F238E27FC236}">
                    <a16:creationId xmlns:a16="http://schemas.microsoft.com/office/drawing/2014/main" id="{ACA6C94B-980E-3204-12AB-A6B0CAF45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8650" y="993775"/>
                <a:ext cx="4095750" cy="4095750"/>
              </a:xfrm>
              <a:prstGeom prst="rect">
                <a:avLst/>
              </a:prstGeom>
              <a:noFill/>
              <a:ln w="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2E9BB5B9-4611-EBD1-42FF-F27F479BEB29}"/>
                  </a:ext>
                </a:extLst>
              </p:cNvPr>
              <p:cNvGrpSpPr/>
              <p:nvPr/>
            </p:nvGrpSpPr>
            <p:grpSpPr>
              <a:xfrm>
                <a:off x="1689196" y="2124183"/>
                <a:ext cx="2241698" cy="1699846"/>
                <a:chOff x="3737071" y="2072725"/>
                <a:chExt cx="2241698" cy="1699846"/>
              </a:xfrm>
            </p:grpSpPr>
            <p:sp>
              <p:nvSpPr>
                <p:cNvPr id="36" name="AutoShape 4" descr="Imagem de ">
                  <a:extLst>
                    <a:ext uri="{FF2B5EF4-FFF2-40B4-BE49-F238E27FC236}">
                      <a16:creationId xmlns:a16="http://schemas.microsoft.com/office/drawing/2014/main" id="{320F9B86-6A64-1DDE-22DA-51FDEEBFE47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19600" y="241935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endParaRPr lang="pt-BR"/>
                </a:p>
              </p:txBody>
            </p:sp>
            <p:sp>
              <p:nvSpPr>
                <p:cNvPr id="37" name="Retângulo 36">
                  <a:extLst>
                    <a:ext uri="{FF2B5EF4-FFF2-40B4-BE49-F238E27FC236}">
                      <a16:creationId xmlns:a16="http://schemas.microsoft.com/office/drawing/2014/main" id="{18F5F875-8C3B-A6E5-B5D3-F90FD53D3AA5}"/>
                    </a:ext>
                  </a:extLst>
                </p:cNvPr>
                <p:cNvSpPr/>
                <p:nvPr/>
              </p:nvSpPr>
              <p:spPr>
                <a:xfrm>
                  <a:off x="3763107" y="2072725"/>
                  <a:ext cx="2215662" cy="1699846"/>
                </a:xfrm>
                <a:prstGeom prst="rect">
                  <a:avLst/>
                </a:prstGeom>
                <a:solidFill>
                  <a:srgbClr val="09244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pic>
              <p:nvPicPr>
                <p:cNvPr id="38" name="Imagem 37">
                  <a:extLst>
                    <a:ext uri="{FF2B5EF4-FFF2-40B4-BE49-F238E27FC236}">
                      <a16:creationId xmlns:a16="http://schemas.microsoft.com/office/drawing/2014/main" id="{C90F279D-6F35-A7F6-3048-13BECEFA70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63107" y="2083015"/>
                  <a:ext cx="809739" cy="400106"/>
                </a:xfrm>
                <a:prstGeom prst="rect">
                  <a:avLst/>
                </a:prstGeom>
              </p:spPr>
            </p:pic>
            <p:pic>
              <p:nvPicPr>
                <p:cNvPr id="39" name="Imagem 38">
                  <a:extLst>
                    <a:ext uri="{FF2B5EF4-FFF2-40B4-BE49-F238E27FC236}">
                      <a16:creationId xmlns:a16="http://schemas.microsoft.com/office/drawing/2014/main" id="{29DBF895-C71A-2268-0016-329D21933E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2058" y="2480057"/>
                  <a:ext cx="809738" cy="400106"/>
                </a:xfrm>
                <a:prstGeom prst="rect">
                  <a:avLst/>
                </a:prstGeom>
              </p:spPr>
            </p:pic>
            <p:pic>
              <p:nvPicPr>
                <p:cNvPr id="40" name="Imagem 39">
                  <a:extLst>
                    <a:ext uri="{FF2B5EF4-FFF2-40B4-BE49-F238E27FC236}">
                      <a16:creationId xmlns:a16="http://schemas.microsoft.com/office/drawing/2014/main" id="{2B2B05A4-579A-A333-D7BC-9EB0B13B5E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37864" y="2886625"/>
                  <a:ext cx="809738" cy="400106"/>
                </a:xfrm>
                <a:prstGeom prst="rect">
                  <a:avLst/>
                </a:prstGeom>
              </p:spPr>
            </p:pic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3E370469-7C55-76FC-87D7-E48ABCD662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37071" y="3285178"/>
                  <a:ext cx="809738" cy="479420"/>
                </a:xfrm>
                <a:prstGeom prst="rect">
                  <a:avLst/>
                </a:prstGeom>
              </p:spPr>
            </p:pic>
            <p:pic>
              <p:nvPicPr>
                <p:cNvPr id="42" name="Imagem 41">
                  <a:extLst>
                    <a:ext uri="{FF2B5EF4-FFF2-40B4-BE49-F238E27FC236}">
                      <a16:creationId xmlns:a16="http://schemas.microsoft.com/office/drawing/2014/main" id="{F33B3BAD-05F1-4994-BF9B-86359AC7D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2358" y="2078041"/>
                  <a:ext cx="809738" cy="479420"/>
                </a:xfrm>
                <a:prstGeom prst="rect">
                  <a:avLst/>
                </a:prstGeom>
              </p:spPr>
            </p:pic>
            <p:pic>
              <p:nvPicPr>
                <p:cNvPr id="43" name="Imagem 42">
                  <a:extLst>
                    <a:ext uri="{FF2B5EF4-FFF2-40B4-BE49-F238E27FC236}">
                      <a16:creationId xmlns:a16="http://schemas.microsoft.com/office/drawing/2014/main" id="{59882D1C-5DB8-BBEC-5FE0-D7E025582E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54362" y="2563152"/>
                  <a:ext cx="809738" cy="479420"/>
                </a:xfrm>
                <a:prstGeom prst="rect">
                  <a:avLst/>
                </a:prstGeom>
              </p:spPr>
            </p:pic>
            <p:pic>
              <p:nvPicPr>
                <p:cNvPr id="44" name="Imagem 43">
                  <a:extLst>
                    <a:ext uri="{FF2B5EF4-FFF2-40B4-BE49-F238E27FC236}">
                      <a16:creationId xmlns:a16="http://schemas.microsoft.com/office/drawing/2014/main" id="{8C2B8EC1-9287-B59E-D299-830213223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63305" y="2083007"/>
                  <a:ext cx="809739" cy="400106"/>
                </a:xfrm>
                <a:prstGeom prst="rect">
                  <a:avLst/>
                </a:prstGeom>
              </p:spPr>
            </p:pic>
            <p:pic>
              <p:nvPicPr>
                <p:cNvPr id="45" name="Imagem 44">
                  <a:extLst>
                    <a:ext uri="{FF2B5EF4-FFF2-40B4-BE49-F238E27FC236}">
                      <a16:creationId xmlns:a16="http://schemas.microsoft.com/office/drawing/2014/main" id="{E00CDC11-79BE-004F-5EFD-87613A8E0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61306" y="2480049"/>
                  <a:ext cx="809738" cy="400106"/>
                </a:xfrm>
                <a:prstGeom prst="rect">
                  <a:avLst/>
                </a:prstGeom>
              </p:spPr>
            </p:pic>
            <p:pic>
              <p:nvPicPr>
                <p:cNvPr id="46" name="Imagem 45">
                  <a:extLst>
                    <a:ext uri="{FF2B5EF4-FFF2-40B4-BE49-F238E27FC236}">
                      <a16:creationId xmlns:a16="http://schemas.microsoft.com/office/drawing/2014/main" id="{CC6795D2-9AD2-EDF9-E054-D938961D0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57112" y="2886617"/>
                  <a:ext cx="809738" cy="400106"/>
                </a:xfrm>
                <a:prstGeom prst="rect">
                  <a:avLst/>
                </a:prstGeom>
              </p:spPr>
            </p:pic>
            <p:pic>
              <p:nvPicPr>
                <p:cNvPr id="47" name="Imagem 46">
                  <a:extLst>
                    <a:ext uri="{FF2B5EF4-FFF2-40B4-BE49-F238E27FC236}">
                      <a16:creationId xmlns:a16="http://schemas.microsoft.com/office/drawing/2014/main" id="{0D3C7C41-4CA0-E4AB-4765-CF7D05460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61082" y="3285170"/>
                  <a:ext cx="809738" cy="479420"/>
                </a:xfrm>
                <a:prstGeom prst="rect">
                  <a:avLst/>
                </a:prstGeom>
              </p:spPr>
            </p:pic>
            <p:pic>
              <p:nvPicPr>
                <p:cNvPr id="48" name="Imagem 47">
                  <a:extLst>
                    <a:ext uri="{FF2B5EF4-FFF2-40B4-BE49-F238E27FC236}">
                      <a16:creationId xmlns:a16="http://schemas.microsoft.com/office/drawing/2014/main" id="{E7F5B5F4-FED9-8C59-8BC1-C07153E5E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59107" y="2944160"/>
                  <a:ext cx="809738" cy="479420"/>
                </a:xfrm>
                <a:prstGeom prst="rect">
                  <a:avLst/>
                </a:prstGeom>
              </p:spPr>
            </p:pic>
            <p:pic>
              <p:nvPicPr>
                <p:cNvPr id="49" name="Imagem 48">
                  <a:extLst>
                    <a:ext uri="{FF2B5EF4-FFF2-40B4-BE49-F238E27FC236}">
                      <a16:creationId xmlns:a16="http://schemas.microsoft.com/office/drawing/2014/main" id="{FF57ACAD-0C5B-B58E-31F7-8101ADE24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30542" y="3277538"/>
                  <a:ext cx="809738" cy="479420"/>
                </a:xfrm>
                <a:prstGeom prst="rect">
                  <a:avLst/>
                </a:prstGeom>
              </p:spPr>
            </p:pic>
          </p:grp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122170A-A8EF-8AC5-E573-819B030E4A2B}"/>
                  </a:ext>
                </a:extLst>
              </p:cNvPr>
              <p:cNvSpPr txBox="1"/>
              <p:nvPr/>
            </p:nvSpPr>
            <p:spPr>
              <a:xfrm>
                <a:off x="1476375" y="2124183"/>
                <a:ext cx="25939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rgbClr val="C5CFD3"/>
                    </a:solidFill>
                    <a:latin typeface="Bodoni MT Condensed" panose="02070606080606020203" pitchFamily="18" charset="0"/>
                  </a:rPr>
                  <a:t>“Dado por Deus,</a:t>
                </a:r>
              </a:p>
              <a:p>
                <a:r>
                  <a:rPr lang="pt-BR" sz="2400" b="1" dirty="0">
                    <a:solidFill>
                      <a:srgbClr val="C5CFD3"/>
                    </a:solidFill>
                    <a:latin typeface="Bodoni MT Condensed" panose="02070606080606020203" pitchFamily="18" charset="0"/>
                  </a:rPr>
                  <a:t>prioridade de Deus,</a:t>
                </a:r>
              </a:p>
              <a:p>
                <a:r>
                  <a:rPr lang="pt-BR" sz="2400" b="1" dirty="0">
                    <a:solidFill>
                      <a:srgbClr val="C5CFD3"/>
                    </a:solidFill>
                    <a:latin typeface="Bodoni MT Condensed" panose="02070606080606020203" pitchFamily="18" charset="0"/>
                  </a:rPr>
                  <a:t>para ser usado para os</a:t>
                </a:r>
              </a:p>
              <a:p>
                <a:r>
                  <a:rPr lang="pt-BR" sz="2400" b="1" dirty="0">
                    <a:solidFill>
                      <a:srgbClr val="C5CFD3"/>
                    </a:solidFill>
                    <a:latin typeface="Bodoni MT Condensed" panose="02070606080606020203" pitchFamily="18" charset="0"/>
                  </a:rPr>
                  <a:t>propósitos de Deus”</a:t>
                </a:r>
              </a:p>
            </p:txBody>
          </p:sp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59194BE9-DE9B-078F-D48F-CB0BB5878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280" y="3717636"/>
                <a:ext cx="1391695" cy="253695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635651E5-7CBF-06B4-CFA4-1C756E23D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3294" y="4361513"/>
                <a:ext cx="981212" cy="190527"/>
              </a:xfrm>
              <a:prstGeom prst="rect">
                <a:avLst/>
              </a:prstGeom>
            </p:spPr>
          </p:pic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E682E672-C8BA-7E9E-A864-64E56779714F}"/>
                  </a:ext>
                </a:extLst>
              </p:cNvPr>
              <p:cNvSpPr txBox="1"/>
              <p:nvPr/>
            </p:nvSpPr>
            <p:spPr>
              <a:xfrm>
                <a:off x="2036610" y="4144149"/>
                <a:ext cx="214525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i="1" dirty="0" err="1">
                    <a:solidFill>
                      <a:srgbClr val="C5CFD3"/>
                    </a:solidFill>
                    <a:latin typeface="Bodoni MT Condensed" panose="02070606080606020203" pitchFamily="18" charset="0"/>
                  </a:rPr>
                  <a:t>Dt</a:t>
                </a:r>
                <a:r>
                  <a:rPr lang="pt-BR" sz="900" b="1" i="1" dirty="0">
                    <a:solidFill>
                      <a:srgbClr val="C5CFD3"/>
                    </a:solidFill>
                    <a:latin typeface="Bodoni MT Condensed" panose="02070606080606020203" pitchFamily="18" charset="0"/>
                  </a:rPr>
                  <a:t> 10:14  Ao Senhor, ao seu Deus, pertencem os céus e até os mais altos céus, a terra e tudo o que nela existe. </a:t>
                </a:r>
              </a:p>
            </p:txBody>
          </p:sp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325BFA6-175F-624E-98FA-3D10432B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0645" y="3878754"/>
              <a:ext cx="1180325" cy="170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317A3-2F7D-8D58-A3A8-DDE93053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>
            <a:extLst>
              <a:ext uri="{FF2B5EF4-FFF2-40B4-BE49-F238E27FC236}">
                <a16:creationId xmlns:a16="http://schemas.microsoft.com/office/drawing/2014/main" id="{568DF558-835C-E104-6DB8-8F7A54BF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60" y="1514520"/>
            <a:ext cx="7162560" cy="157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spc="-1" dirty="0">
                <a:solidFill>
                  <a:schemeClr val="dk1"/>
                </a:solidFill>
                <a:latin typeface="Wix Madefor Display Medium"/>
                <a:ea typeface="Wix Madefor Display Medium"/>
              </a:rPr>
              <a:t>8</a:t>
            </a:r>
            <a:r>
              <a:rPr lang="en" sz="6000" b="0" strike="noStrike" spc="-1" dirty="0">
                <a:solidFill>
                  <a:schemeClr val="dk1"/>
                </a:solidFill>
                <a:latin typeface="Wix Madefor Display Medium"/>
                <a:ea typeface="Wix Madefor Display Medium"/>
              </a:rPr>
              <a:t> – Investimento à luz da Bíblia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2">
            <a:extLst>
              <a:ext uri="{FF2B5EF4-FFF2-40B4-BE49-F238E27FC236}">
                <a16:creationId xmlns:a16="http://schemas.microsoft.com/office/drawing/2014/main" id="{FCCFD490-4A01-10FC-ABDA-A23D85BAAB4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90560" y="3095640"/>
            <a:ext cx="5514480" cy="961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9423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spc="-1" dirty="0">
                <a:solidFill>
                  <a:schemeClr val="dk1"/>
                </a:solidFill>
                <a:latin typeface="Wix Madefor Display"/>
              </a:rPr>
              <a:t>Felipe Farias</a:t>
            </a:r>
            <a:endParaRPr lang="en-US" sz="1600" b="0" strike="noStrike" spc="-1" dirty="0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184" name="Google Shape;307;p40">
            <a:extLst>
              <a:ext uri="{FF2B5EF4-FFF2-40B4-BE49-F238E27FC236}">
                <a16:creationId xmlns:a16="http://schemas.microsoft.com/office/drawing/2014/main" id="{F8C9CBCD-2C78-176B-A152-B2F4BE606D7A}"/>
              </a:ext>
            </a:extLst>
          </p:cNvPr>
          <p:cNvGrpSpPr/>
          <p:nvPr/>
        </p:nvGrpSpPr>
        <p:grpSpPr>
          <a:xfrm>
            <a:off x="713160" y="691560"/>
            <a:ext cx="8430840" cy="3395160"/>
            <a:chOff x="713160" y="691560"/>
            <a:chExt cx="8430840" cy="3395160"/>
          </a:xfrm>
        </p:grpSpPr>
        <p:cxnSp>
          <p:nvCxnSpPr>
            <p:cNvPr id="185" name="Google Shape;308;p40">
              <a:extLst>
                <a:ext uri="{FF2B5EF4-FFF2-40B4-BE49-F238E27FC236}">
                  <a16:creationId xmlns:a16="http://schemas.microsoft.com/office/drawing/2014/main" id="{262EA77B-A911-FE01-5FF7-E9982387521C}"/>
                </a:ext>
              </a:extLst>
            </p:cNvPr>
            <p:cNvCxnSpPr/>
            <p:nvPr/>
          </p:nvCxnSpPr>
          <p:spPr>
            <a:xfrm>
              <a:off x="713160" y="1866600"/>
              <a:ext cx="360" cy="2220480"/>
            </a:xfrm>
            <a:prstGeom prst="straightConnector1">
              <a:avLst/>
            </a:prstGeom>
            <a:ln w="28575">
              <a:solidFill>
                <a:srgbClr val="36CFCB"/>
              </a:solidFill>
              <a:round/>
            </a:ln>
          </p:spPr>
        </p:cxnSp>
        <p:cxnSp>
          <p:nvCxnSpPr>
            <p:cNvPr id="186" name="Google Shape;309;p40">
              <a:extLst>
                <a:ext uri="{FF2B5EF4-FFF2-40B4-BE49-F238E27FC236}">
                  <a16:creationId xmlns:a16="http://schemas.microsoft.com/office/drawing/2014/main" id="{4B1000B3-1DB2-3C74-3B6A-DFCC3597B7FA}"/>
                </a:ext>
              </a:extLst>
            </p:cNvPr>
            <p:cNvCxnSpPr/>
            <p:nvPr/>
          </p:nvCxnSpPr>
          <p:spPr>
            <a:xfrm>
              <a:off x="3515760" y="691560"/>
              <a:ext cx="5628600" cy="360"/>
            </a:xfrm>
            <a:prstGeom prst="straightConnector1">
              <a:avLst/>
            </a:prstGeom>
            <a:ln w="28575">
              <a:solidFill>
                <a:srgbClr val="36CFCB"/>
              </a:solidFill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277393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477C-60A3-8F88-4165-5DD55523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7280A-22D3-EEEB-0076-2A6B909A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8912"/>
            <a:ext cx="8428892" cy="1301040"/>
          </a:xfrm>
        </p:spPr>
        <p:txBody>
          <a:bodyPr/>
          <a:lstStyle/>
          <a:p>
            <a:r>
              <a:rPr lang="pt-BR" dirty="0"/>
              <a:t>Aulas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383787-4D4E-BC71-2011-7548FC702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731616"/>
            <a:ext cx="7913077" cy="427413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898FDC8-20C3-1693-029C-D0A7EB5E0ADC}"/>
              </a:ext>
            </a:extLst>
          </p:cNvPr>
          <p:cNvSpPr/>
          <p:nvPr/>
        </p:nvSpPr>
        <p:spPr>
          <a:xfrm>
            <a:off x="6600825" y="128954"/>
            <a:ext cx="1681163" cy="322654"/>
          </a:xfrm>
          <a:prstGeom prst="rect">
            <a:avLst/>
          </a:prstGeom>
          <a:solidFill>
            <a:srgbClr val="75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FFFFFF"/>
                </a:solidFill>
              </a:rPr>
              <a:t>Thiago Botelhos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B24082-80B7-647A-D49C-84DE4D60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599" y="1959628"/>
            <a:ext cx="1530151" cy="2073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0740B6-46CA-8645-DD72-63BA0C73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599" y="4282859"/>
            <a:ext cx="1530151" cy="2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C17D-EA1F-F037-30AD-2C95A6C7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C484A257-7869-2E60-8BCB-CE9EBE06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spc="-1" dirty="0">
                <a:solidFill>
                  <a:schemeClr val="dk1"/>
                </a:solidFill>
                <a:latin typeface="Wix Madefor Display Medium"/>
              </a:rPr>
              <a:t>Objetivo 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09D61CEA-A1B9-DCFA-97C6-91EF574FD9A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3786" y="902677"/>
            <a:ext cx="8440614" cy="37474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pt-BR" sz="2400" dirty="0"/>
              <a:t>Capacitar os membros da igreja a:</a:t>
            </a:r>
          </a:p>
          <a:p>
            <a:pPr marL="514350" indent="-285750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t-BR" sz="2400" dirty="0"/>
              <a:t>Discernir biblicamente, o que constitui negócios ilícitos e práticas antiéticas no contexto profissional e corporativo</a:t>
            </a:r>
          </a:p>
          <a:p>
            <a:pPr marL="514350" indent="-285750"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pt-BR" sz="2400" dirty="0"/>
              <a:t>Oferecer princípios da ética cristã  que orientem o comportamento do crente no trabalho, nas sociedades empresariais e nos negócios em geral e o seu papel no mandato cultural da criação</a:t>
            </a:r>
            <a:endParaRPr lang="en-US" sz="2400" b="0" strike="noStrike" spc="-1" dirty="0">
              <a:solidFill>
                <a:srgbClr val="FFFFFF"/>
              </a:solidFill>
              <a:latin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83818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E9F0-1CA4-AECD-D6A1-AFEEF3F6C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9B891795-557C-5D7D-D30D-5DA8CBD0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600" b="0" strike="noStrike" spc="-1" dirty="0">
                <a:solidFill>
                  <a:schemeClr val="dk1"/>
                </a:solidFill>
                <a:latin typeface="Wix Madefor Display Medium"/>
              </a:rPr>
              <a:t>Introdução</a:t>
            </a:r>
            <a:endParaRPr lang="fr-FR" sz="3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0DD4A3A8-3B68-8A5F-63CE-9016C1D5FB5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9262" y="1969477"/>
            <a:ext cx="8065476" cy="37474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fontAlgn="base"/>
            <a:r>
              <a:rPr lang="pt-BR" sz="2400" dirty="0"/>
              <a:t>A cultura contemporânea tende a separar “fé” e “trabalho”.</a:t>
            </a:r>
          </a:p>
          <a:p>
            <a:pPr fontAlgn="base"/>
            <a:r>
              <a:rPr lang="pt-BR" sz="2400" dirty="0"/>
              <a:t>A Bíblia, porém, não faz essa separação: tudo pertence ao Senhor (</a:t>
            </a:r>
            <a:r>
              <a:rPr lang="pt-BR" sz="2400" dirty="0" err="1"/>
              <a:t>Sl</a:t>
            </a:r>
            <a:r>
              <a:rPr lang="pt-BR" sz="2400" dirty="0"/>
              <a:t> 24:1), inclusive os negócios e devemos glorifica-lo nessa área</a:t>
            </a:r>
          </a:p>
          <a:p>
            <a:pPr fontAlgn="base"/>
            <a:r>
              <a:rPr lang="pt-BR" sz="2400" dirty="0"/>
              <a:t>Se existem princípios bíblicos que direcionam a nossa forma de agir nos negócios, ignorá-los nos leva a ao risco de agir de forma ilícita na tomada de decisões </a:t>
            </a:r>
            <a:endParaRPr lang="en-US" sz="2400" b="0" strike="noStrike" spc="-1" dirty="0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35CFD4-5F22-6F49-6970-9219FDE41BF7}"/>
              </a:ext>
            </a:extLst>
          </p:cNvPr>
          <p:cNvSpPr txBox="1"/>
          <p:nvPr/>
        </p:nvSpPr>
        <p:spPr>
          <a:xfrm>
            <a:off x="656492" y="738555"/>
            <a:ext cx="78310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acha que é possível ser ético no mundo dos negócios hoje e ser bem sucedido? Como?</a:t>
            </a:r>
          </a:p>
        </p:txBody>
      </p:sp>
    </p:spTree>
    <p:extLst>
      <p:ext uri="{BB962C8B-B14F-4D97-AF65-F5344CB8AC3E}">
        <p14:creationId xmlns:p14="http://schemas.microsoft.com/office/powerpoint/2010/main" val="417545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DFDB-141F-98C6-E48F-368534CD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51" y="317090"/>
            <a:ext cx="8229239" cy="886389"/>
          </a:xfrm>
        </p:spPr>
        <p:txBody>
          <a:bodyPr/>
          <a:lstStyle/>
          <a:p>
            <a:r>
              <a:rPr lang="pt-BR" dirty="0">
                <a:latin typeface="Wix Madefor Display"/>
              </a:rPr>
              <a:t>O Chamado Original ao Trabalho: Mandato Cultural (</a:t>
            </a:r>
            <a:r>
              <a:rPr lang="pt-BR" dirty="0" err="1">
                <a:latin typeface="Wix Madefor Display"/>
              </a:rPr>
              <a:t>Gn</a:t>
            </a:r>
            <a:r>
              <a:rPr lang="pt-BR" dirty="0">
                <a:latin typeface="Wix Madefor Display"/>
              </a:rPr>
              <a:t> 1:26–28; 2:15)</a:t>
            </a:r>
            <a:br>
              <a:rPr lang="pt-BR" dirty="0">
                <a:latin typeface="Wix Madefor Display"/>
              </a:rPr>
            </a:br>
            <a:endParaRPr lang="pt-BR" dirty="0">
              <a:latin typeface="Wix Madefor Display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686880-4C6D-33DC-FF72-F86C81131BA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82610" y="1054202"/>
            <a:ext cx="8229240" cy="3793063"/>
          </a:xfrm>
        </p:spPr>
        <p:txBody>
          <a:bodyPr/>
          <a:lstStyle/>
          <a:p>
            <a:pPr fontAlgn="base"/>
            <a:r>
              <a:rPr lang="pt-BR" sz="2000" dirty="0">
                <a:latin typeface="Wix Madefor Display"/>
              </a:rPr>
              <a:t>O ser humano foi criado para </a:t>
            </a:r>
            <a:r>
              <a:rPr lang="pt-BR" sz="2000" b="1" dirty="0">
                <a:latin typeface="Wix Madefor Display"/>
              </a:rPr>
              <a:t>cultivar e guardar</a:t>
            </a:r>
            <a:r>
              <a:rPr lang="pt-BR" sz="2000" dirty="0">
                <a:latin typeface="Wix Madefor Display"/>
              </a:rPr>
              <a:t> (</a:t>
            </a:r>
            <a:r>
              <a:rPr lang="pt-BR" sz="2000" dirty="0" err="1">
                <a:latin typeface="Wix Madefor Display"/>
              </a:rPr>
              <a:t>Gn</a:t>
            </a:r>
            <a:r>
              <a:rPr lang="pt-BR" sz="2000" dirty="0">
                <a:latin typeface="Wix Madefor Display"/>
              </a:rPr>
              <a:t> 2.15): ação de desenvolver, administrar e proteger o mundo criado.</a:t>
            </a:r>
            <a:br>
              <a:rPr lang="pt-BR" sz="2000" dirty="0">
                <a:latin typeface="Wix Madefor Display"/>
              </a:rPr>
            </a:br>
            <a:endParaRPr lang="pt-BR" sz="2000" dirty="0">
              <a:latin typeface="Wix Madefor Display"/>
            </a:endParaRPr>
          </a:p>
          <a:p>
            <a:pPr fontAlgn="base"/>
            <a:r>
              <a:rPr lang="pt-BR" sz="2000" dirty="0">
                <a:latin typeface="Wix Madefor Display"/>
              </a:rPr>
              <a:t>Deus cria e chama o homem para </a:t>
            </a:r>
            <a:r>
              <a:rPr lang="pt-BR" sz="2000" b="1" dirty="0" err="1">
                <a:latin typeface="Wix Madefor Display"/>
              </a:rPr>
              <a:t>co-criar</a:t>
            </a:r>
            <a:r>
              <a:rPr lang="pt-BR" sz="2000" dirty="0">
                <a:latin typeface="Wix Madefor Display"/>
              </a:rPr>
              <a:t>, gerando cultura, negócios, soluções e beleza (</a:t>
            </a:r>
            <a:r>
              <a:rPr lang="pt-BR" sz="2000" dirty="0" err="1">
                <a:latin typeface="Wix Madefor Display"/>
              </a:rPr>
              <a:t>Gn</a:t>
            </a:r>
            <a:r>
              <a:rPr lang="pt-BR" sz="2000" dirty="0">
                <a:latin typeface="Wix Madefor Display"/>
              </a:rPr>
              <a:t> 1.28; </a:t>
            </a:r>
            <a:r>
              <a:rPr lang="pt-BR" sz="2000" dirty="0" err="1">
                <a:latin typeface="Wix Madefor Display"/>
              </a:rPr>
              <a:t>Sl</a:t>
            </a:r>
            <a:r>
              <a:rPr lang="pt-BR" sz="2000" dirty="0">
                <a:latin typeface="Wix Madefor Display"/>
              </a:rPr>
              <a:t> 8).</a:t>
            </a:r>
            <a:br>
              <a:rPr lang="pt-BR" sz="2000" dirty="0">
                <a:latin typeface="Wix Madefor Display"/>
              </a:rPr>
            </a:br>
            <a:br>
              <a:rPr lang="pt-BR" sz="2000" dirty="0">
                <a:latin typeface="Wix Madefor Display"/>
              </a:rPr>
            </a:br>
            <a:r>
              <a:rPr lang="pt-BR" sz="2000" b="1" dirty="0">
                <a:latin typeface="Wix Madefor Display"/>
              </a:rPr>
              <a:t>Aplicações:</a:t>
            </a:r>
            <a:endParaRPr lang="pt-BR" sz="2000" dirty="0">
              <a:latin typeface="Wix Madefor Display"/>
            </a:endParaRPr>
          </a:p>
          <a:p>
            <a:pPr fontAlgn="base"/>
            <a:r>
              <a:rPr lang="pt-BR" sz="2000" dirty="0">
                <a:latin typeface="Wix Madefor Display"/>
              </a:rPr>
              <a:t>Trabalhar é refletir o Criador — Ele nos deu criatividade, responsabilidade e domínio.</a:t>
            </a:r>
            <a:br>
              <a:rPr lang="pt-BR" sz="2000" dirty="0">
                <a:latin typeface="Wix Madefor Display"/>
              </a:rPr>
            </a:br>
            <a:endParaRPr lang="pt-BR" sz="2000" dirty="0">
              <a:latin typeface="Wix Madefor Display"/>
            </a:endParaRPr>
          </a:p>
          <a:p>
            <a:r>
              <a:rPr lang="pt-BR" sz="2000" dirty="0">
                <a:latin typeface="Wix Madefor Display"/>
              </a:rPr>
              <a:t>Valorizar todo trabalho digno: seja artístico, técnico, pedagógico ou empreendedor.</a:t>
            </a:r>
            <a:br>
              <a:rPr lang="pt-BR" sz="2000" dirty="0">
                <a:latin typeface="Wix Madefor Display"/>
              </a:rPr>
            </a:br>
            <a:endParaRPr lang="pt-BR" sz="2000" dirty="0">
              <a:latin typeface="Wix Madefo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09945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9C860-C3B5-5AB9-D184-91054DCF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17090"/>
            <a:ext cx="8229239" cy="886389"/>
          </a:xfrm>
        </p:spPr>
        <p:txBody>
          <a:bodyPr/>
          <a:lstStyle/>
          <a:p>
            <a:r>
              <a:rPr lang="pt-BR" dirty="0" err="1">
                <a:latin typeface="Wix Madefor Display"/>
              </a:rPr>
              <a:t>Co-Criação</a:t>
            </a:r>
            <a:r>
              <a:rPr lang="pt-BR" dirty="0">
                <a:latin typeface="Wix Madefor Display"/>
              </a:rPr>
              <a:t> e Empreendedorismo para a Glória de Deus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BC551-4305-B115-E660-2624C0387BA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71856" y="760284"/>
            <a:ext cx="8229240" cy="3793063"/>
          </a:xfrm>
        </p:spPr>
        <p:txBody>
          <a:bodyPr/>
          <a:lstStyle/>
          <a:p>
            <a:pPr fontAlgn="base"/>
            <a:r>
              <a:rPr lang="pt-BR" sz="2400" dirty="0">
                <a:latin typeface="Wix Madefor Display"/>
              </a:rPr>
              <a:t>Deus chama alguns para gerar soluções, empregos, tecnologias, cultura.</a:t>
            </a:r>
            <a:br>
              <a:rPr lang="pt-BR" sz="2400" dirty="0">
                <a:latin typeface="Wix Madefor Display"/>
              </a:rPr>
            </a:br>
            <a:endParaRPr lang="pt-BR" sz="2400" dirty="0">
              <a:latin typeface="Wix Madefor Display"/>
            </a:endParaRPr>
          </a:p>
          <a:p>
            <a:pPr fontAlgn="base"/>
            <a:r>
              <a:rPr lang="pt-BR" sz="2400" dirty="0">
                <a:latin typeface="Wix Madefor Display"/>
              </a:rPr>
              <a:t>Criar algo bom, útil e belo é um </a:t>
            </a:r>
            <a:r>
              <a:rPr lang="pt-BR" sz="2400" b="1" dirty="0">
                <a:latin typeface="Wix Madefor Display"/>
              </a:rPr>
              <a:t>ato de amor ao próximo</a:t>
            </a:r>
            <a:r>
              <a:rPr lang="pt-BR" sz="2400" dirty="0">
                <a:latin typeface="Wix Madefor Display"/>
              </a:rPr>
              <a:t>.</a:t>
            </a:r>
            <a:br>
              <a:rPr lang="pt-BR" sz="2400" dirty="0">
                <a:latin typeface="Wix Madefor Display"/>
              </a:rPr>
            </a:br>
            <a:endParaRPr lang="pt-BR" sz="2400" dirty="0">
              <a:latin typeface="Wix Madefor Display"/>
            </a:endParaRPr>
          </a:p>
          <a:p>
            <a:r>
              <a:rPr lang="pt-BR" sz="2400" dirty="0">
                <a:latin typeface="Wix Madefor Display"/>
              </a:rPr>
              <a:t>Empreender com ética é resistir à queda e anunciar o Reino.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50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B5021-804C-0D78-765B-A6BB53C0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Wix Madefor Display"/>
              </a:rPr>
              <a:t>Co-Criação</a:t>
            </a:r>
            <a:r>
              <a:rPr lang="pt-BR" dirty="0">
                <a:latin typeface="Wix Madefor Display"/>
              </a:rPr>
              <a:t> e Empreendedorismo para a Glória de Deus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201DD9-3A2A-D778-8B3C-19515506DE1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endParaRPr lang="pt-BR" sz="2400" dirty="0">
              <a:latin typeface="Wix Madefor Display"/>
            </a:endParaRPr>
          </a:p>
          <a:p>
            <a:pPr fontAlgn="base"/>
            <a:r>
              <a:rPr lang="pt-BR" sz="2400" dirty="0">
                <a:latin typeface="Wix Madefor Display"/>
              </a:rPr>
              <a:t>Somos embaixadores de Cristo </a:t>
            </a:r>
            <a:r>
              <a:rPr lang="pt-BR" sz="2400" b="1" dirty="0">
                <a:latin typeface="Wix Madefor Display"/>
              </a:rPr>
              <a:t>no mundo dos negócios</a:t>
            </a:r>
            <a:r>
              <a:rPr lang="pt-BR" sz="2400" dirty="0">
                <a:latin typeface="Wix Madefor Display"/>
              </a:rPr>
              <a:t> (2Co 5:20).</a:t>
            </a:r>
            <a:br>
              <a:rPr lang="pt-BR" sz="2400" dirty="0">
                <a:latin typeface="Wix Madefor Display"/>
              </a:rPr>
            </a:br>
            <a:endParaRPr lang="pt-BR" sz="2400" dirty="0">
              <a:latin typeface="Wix Madefor Display"/>
            </a:endParaRPr>
          </a:p>
          <a:p>
            <a:pPr fontAlgn="base"/>
            <a:r>
              <a:rPr lang="pt-BR" sz="2400" dirty="0">
                <a:latin typeface="Wix Madefor Display"/>
              </a:rPr>
              <a:t>Nosso sucesso é medido por </a:t>
            </a:r>
            <a:r>
              <a:rPr lang="pt-BR" sz="2400" b="1" dirty="0">
                <a:latin typeface="Wix Madefor Display"/>
              </a:rPr>
              <a:t>fidelidade, serviço e impacto eterno</a:t>
            </a:r>
            <a:r>
              <a:rPr lang="pt-BR" sz="2400" dirty="0">
                <a:latin typeface="Wix Madefor Display"/>
              </a:rPr>
              <a:t>.</a:t>
            </a:r>
            <a:br>
              <a:rPr lang="pt-BR" sz="2400" dirty="0">
                <a:latin typeface="Wix Madefor Display"/>
              </a:rPr>
            </a:br>
            <a:endParaRPr lang="pt-BR" sz="2400" dirty="0">
              <a:latin typeface="Wix Madefor Display"/>
            </a:endParaRPr>
          </a:p>
          <a:p>
            <a:r>
              <a:rPr lang="pt-BR" sz="2400" dirty="0">
                <a:latin typeface="Wix Madefor Display"/>
              </a:rPr>
              <a:t>Lucro com propósito: </a:t>
            </a:r>
            <a:r>
              <a:rPr lang="pt-BR" sz="2400" b="1" dirty="0">
                <a:latin typeface="Wix Madefor Display"/>
              </a:rPr>
              <a:t>generosidade, inclusão, transformação social</a:t>
            </a:r>
            <a:r>
              <a:rPr lang="pt-BR" sz="2400" dirty="0">
                <a:latin typeface="Wix Madefor Display"/>
              </a:rPr>
              <a:t>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69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9A91-27C6-D39A-EE0B-0CB303A4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9041F6A5-5992-5D29-2C2F-AC09E9EB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3200" dirty="0"/>
              <a:t>O que são “Negócios Ilícitos”? </a:t>
            </a:r>
            <a:endParaRPr lang="fr-FR" sz="300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F95CC2A6-8228-732B-F43C-85E39244C9B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3414" y="961292"/>
            <a:ext cx="8346832" cy="37474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b="1" dirty="0"/>
              <a:t>Definição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/>
              <a:t>São negócios que violam:</a:t>
            </a:r>
          </a:p>
          <a:p>
            <a:pPr fontAlgn="base">
              <a:lnSpc>
                <a:spcPct val="100000"/>
              </a:lnSpc>
            </a:pPr>
            <a:r>
              <a:rPr lang="pt-BR" dirty="0"/>
              <a:t>Leis civis legítimas (Romanos 13:1-7)</a:t>
            </a:r>
          </a:p>
          <a:p>
            <a:pPr fontAlgn="base">
              <a:lnSpc>
                <a:spcPct val="100000"/>
              </a:lnSpc>
            </a:pPr>
            <a:r>
              <a:rPr lang="pt-BR" dirty="0"/>
              <a:t>Mandamentos morais de Deus (</a:t>
            </a:r>
            <a:r>
              <a:rPr lang="pt-BR" dirty="0" err="1"/>
              <a:t>Ex</a:t>
            </a:r>
            <a:r>
              <a:rPr lang="pt-BR" dirty="0"/>
              <a:t> 20; 2 Cor6.14)</a:t>
            </a:r>
          </a:p>
          <a:p>
            <a:pPr fontAlgn="base">
              <a:lnSpc>
                <a:spcPct val="100000"/>
              </a:lnSpc>
            </a:pPr>
            <a:r>
              <a:rPr lang="pt-BR" dirty="0"/>
              <a:t>Princípios de justiça, verdade e amor ao próximo (1 Co 8:21)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22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9144-70B5-A92B-BF34-0E893908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>
            <a:extLst>
              <a:ext uri="{FF2B5EF4-FFF2-40B4-BE49-F238E27FC236}">
                <a16:creationId xmlns:a16="http://schemas.microsoft.com/office/drawing/2014/main" id="{EF4E669A-C197-62C4-EB57-BBD3EBCF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77" y="-24820"/>
            <a:ext cx="6169837" cy="76337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3200" dirty="0"/>
              <a:t>Exemplos bíblicos</a:t>
            </a:r>
            <a:endParaRPr lang="fr-FR" sz="300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>
            <a:extLst>
              <a:ext uri="{FF2B5EF4-FFF2-40B4-BE49-F238E27FC236}">
                <a16:creationId xmlns:a16="http://schemas.microsoft.com/office/drawing/2014/main" id="{AB20463D-35B3-1089-D246-AF5C3256C42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3414" y="961292"/>
            <a:ext cx="7666893" cy="37474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pt-BR" dirty="0"/>
              <a:t>Cambistas no templo (Mateus 21:12-13)</a:t>
            </a:r>
          </a:p>
          <a:p>
            <a:pPr fontAlgn="base">
              <a:lnSpc>
                <a:spcPct val="150000"/>
              </a:lnSpc>
            </a:pPr>
            <a:r>
              <a:rPr lang="pt-BR" dirty="0"/>
              <a:t>História de Zaqueu (Lucas 19: 1-10)</a:t>
            </a:r>
          </a:p>
          <a:p>
            <a:pPr fontAlgn="base">
              <a:lnSpc>
                <a:spcPct val="150000"/>
              </a:lnSpc>
            </a:pPr>
            <a:r>
              <a:rPr lang="pt-BR" dirty="0"/>
              <a:t>Ananias e Safira (Atos 5:1-11)</a:t>
            </a:r>
          </a:p>
          <a:p>
            <a:pPr>
              <a:lnSpc>
                <a:spcPct val="150000"/>
              </a:lnSpc>
            </a:pPr>
            <a:r>
              <a:rPr lang="pt-BR" dirty="0"/>
              <a:t>Acabe e a vinha de Nabote (1 Reis 21)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49333"/>
      </p:ext>
    </p:extLst>
  </p:cSld>
  <p:clrMapOvr>
    <a:masterClrMapping/>
  </p:clrMapOvr>
</p:sld>
</file>

<file path=ppt/theme/theme1.xml><?xml version="1.0" encoding="utf-8"?>
<a:theme xmlns:a="http://schemas.openxmlformats.org/drawingml/2006/main" name="Pituitary Gland and Hormones by Slidesgo">
  <a:themeElements>
    <a:clrScheme name="Simple Light">
      <a:dk1>
        <a:srgbClr val="FFFFFF"/>
      </a:dk1>
      <a:lt1>
        <a:srgbClr val="163245"/>
      </a:lt1>
      <a:dk2>
        <a:srgbClr val="36CFCB"/>
      </a:dk2>
      <a:lt2>
        <a:srgbClr val="9CBDBA"/>
      </a:lt2>
      <a:accent1>
        <a:srgbClr val="31D85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A84D0C5-E263-4445-A21E-E043545C67B0}">
  <we:reference id="wa200005566" version="3.0.0.2" store="pt-BR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64957</TotalTime>
  <Words>855</Words>
  <Application>Microsoft Office PowerPoint</Application>
  <PresentationFormat>Apresentação na tela (16:9)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Bodoni MT Condensed</vt:lpstr>
      <vt:lpstr>Calibri</vt:lpstr>
      <vt:lpstr>OpenSymbol</vt:lpstr>
      <vt:lpstr>Symbol</vt:lpstr>
      <vt:lpstr>Wingdings</vt:lpstr>
      <vt:lpstr>Wix Madefor Display</vt:lpstr>
      <vt:lpstr>Wix Madefor Display Medium</vt:lpstr>
      <vt:lpstr>Pituitary Gland and Hormones by Slidesgo</vt:lpstr>
      <vt:lpstr>EBD – Finanças 7 – Negócios ilícitos à luz  da Palavra: Ética Cristã para  Sociedades e Negócios</vt:lpstr>
      <vt:lpstr>Aulas</vt:lpstr>
      <vt:lpstr>Objetivo </vt:lpstr>
      <vt:lpstr>Introdução</vt:lpstr>
      <vt:lpstr>O Chamado Original ao Trabalho: Mandato Cultural (Gn 1:26–28; 2:15) </vt:lpstr>
      <vt:lpstr>Co-Criação e Empreendedorismo para a Glória de Deus </vt:lpstr>
      <vt:lpstr>Co-Criação e Empreendedorismo para a Glória de Deus</vt:lpstr>
      <vt:lpstr>O que são “Negócios Ilícitos”? </vt:lpstr>
      <vt:lpstr>Exemplos bíblicos</vt:lpstr>
      <vt:lpstr>Hoje, o que pode ser ilícito?’</vt:lpstr>
      <vt:lpstr>A Ética Cristã nos Negócios</vt:lpstr>
      <vt:lpstr>A Ética Cristã nos Negócios</vt:lpstr>
      <vt:lpstr>Sociedade com não crentes</vt:lpstr>
      <vt:lpstr>Casos práticos</vt:lpstr>
      <vt:lpstr>Conclusões</vt:lpstr>
      <vt:lpstr>Apresentação do PowerPoint</vt:lpstr>
      <vt:lpstr>8 – Investimento à luz da Bíblia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edson esposito</dc:creator>
  <cp:lastModifiedBy>Renato Moreira Finatelli</cp:lastModifiedBy>
  <cp:revision>54</cp:revision>
  <dcterms:modified xsi:type="dcterms:W3CDTF">2025-06-21T02:26:54Z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2025-03-10T17:16:46Z</dcterms:created>
  <dc:creator>Unknown Creator</dc:creator>
  <dc:description/>
  <dc:language>en-US</dc:language>
  <cp:lastModifiedBy>Unknown Creator</cp:lastModifiedBy>
  <dcterms:modified xsi:type="dcterms:W3CDTF">2025-03-10T17:16:46Z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