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61" r:id="rId2"/>
    <p:sldId id="3634" r:id="rId3"/>
    <p:sldId id="262" r:id="rId4"/>
    <p:sldId id="263" r:id="rId5"/>
    <p:sldId id="296" r:id="rId6"/>
    <p:sldId id="3627" r:id="rId7"/>
    <p:sldId id="3628" r:id="rId8"/>
    <p:sldId id="264" r:id="rId9"/>
    <p:sldId id="3635" r:id="rId10"/>
    <p:sldId id="3636" r:id="rId11"/>
    <p:sldId id="289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1" r:id="rId28"/>
    <p:sldId id="282" r:id="rId29"/>
    <p:sldId id="3637" r:id="rId30"/>
    <p:sldId id="283" r:id="rId31"/>
    <p:sldId id="3629" r:id="rId32"/>
    <p:sldId id="284" r:id="rId33"/>
    <p:sldId id="285" r:id="rId34"/>
    <p:sldId id="286" r:id="rId35"/>
    <p:sldId id="287" r:id="rId36"/>
    <p:sldId id="288" r:id="rId37"/>
    <p:sldId id="291" r:id="rId38"/>
    <p:sldId id="292" r:id="rId39"/>
    <p:sldId id="293" r:id="rId40"/>
    <p:sldId id="294" r:id="rId41"/>
    <p:sldId id="295" r:id="rId42"/>
    <p:sldId id="290" r:id="rId43"/>
    <p:sldId id="3630" r:id="rId44"/>
    <p:sldId id="3631" r:id="rId45"/>
    <p:sldId id="3633" r:id="rId46"/>
  </p:sldIdLst>
  <p:sldSz cx="14400213" cy="64087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5D6"/>
    <a:srgbClr val="F6CEB0"/>
    <a:srgbClr val="EAEAEA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716" autoAdjust="0"/>
  </p:normalViewPr>
  <p:slideViewPr>
    <p:cSldViewPr snapToGrid="0">
      <p:cViewPr varScale="1">
        <p:scale>
          <a:sx n="56" d="100"/>
          <a:sy n="56" d="100"/>
        </p:scale>
        <p:origin x="15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77275-6FD8-4B00-9D3D-570CA22EF02A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-38100" y="1143000"/>
            <a:ext cx="6934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8D8D7-0772-4F3E-BCE9-38C7ACBFF9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56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0E4C4-AF99-4137-BEE5-218807EFE8EB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2917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8D8D7-0772-4F3E-BCE9-38C7ACBFF98F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924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048838"/>
            <a:ext cx="10800160" cy="2231190"/>
          </a:xfrm>
        </p:spPr>
        <p:txBody>
          <a:bodyPr anchor="b"/>
          <a:lstStyle>
            <a:lvl1pPr algn="ctr">
              <a:defRPr sz="560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3366072"/>
            <a:ext cx="10800160" cy="1547294"/>
          </a:xfrm>
        </p:spPr>
        <p:txBody>
          <a:bodyPr/>
          <a:lstStyle>
            <a:lvl1pPr marL="0" indent="0" algn="ctr">
              <a:buNone/>
              <a:defRPr sz="2243"/>
            </a:lvl1pPr>
            <a:lvl2pPr marL="427253" indent="0" algn="ctr">
              <a:buNone/>
              <a:defRPr sz="1869"/>
            </a:lvl2pPr>
            <a:lvl3pPr marL="854507" indent="0" algn="ctr">
              <a:buNone/>
              <a:defRPr sz="1682"/>
            </a:lvl3pPr>
            <a:lvl4pPr marL="1281760" indent="0" algn="ctr">
              <a:buNone/>
              <a:defRPr sz="1495"/>
            </a:lvl4pPr>
            <a:lvl5pPr marL="1709014" indent="0" algn="ctr">
              <a:buNone/>
              <a:defRPr sz="1495"/>
            </a:lvl5pPr>
            <a:lvl6pPr marL="2136267" indent="0" algn="ctr">
              <a:buNone/>
              <a:defRPr sz="1495"/>
            </a:lvl6pPr>
            <a:lvl7pPr marL="2563520" indent="0" algn="ctr">
              <a:buNone/>
              <a:defRPr sz="1495"/>
            </a:lvl7pPr>
            <a:lvl8pPr marL="2990774" indent="0" algn="ctr">
              <a:buNone/>
              <a:defRPr sz="1495"/>
            </a:lvl8pPr>
            <a:lvl9pPr marL="3418027" indent="0" algn="ctr">
              <a:buNone/>
              <a:defRPr sz="1495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04FA-5377-41D3-8B91-F6EC50113EE4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54F7-D70E-4807-91E6-88F301D25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403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04FA-5377-41D3-8B91-F6EC50113EE4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54F7-D70E-4807-91E6-88F301D25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46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341206"/>
            <a:ext cx="3105046" cy="543110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341206"/>
            <a:ext cx="9135135" cy="543110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04FA-5377-41D3-8B91-F6EC50113EE4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54F7-D70E-4807-91E6-88F301D25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52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04FA-5377-41D3-8B91-F6EC50113EE4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54F7-D70E-4807-91E6-88F301D25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85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1597735"/>
            <a:ext cx="12420184" cy="2665857"/>
          </a:xfrm>
        </p:spPr>
        <p:txBody>
          <a:bodyPr anchor="b"/>
          <a:lstStyle>
            <a:lvl1pPr>
              <a:defRPr sz="560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4288811"/>
            <a:ext cx="12420184" cy="1401911"/>
          </a:xfrm>
        </p:spPr>
        <p:txBody>
          <a:bodyPr/>
          <a:lstStyle>
            <a:lvl1pPr marL="0" indent="0">
              <a:buNone/>
              <a:defRPr sz="2243">
                <a:solidFill>
                  <a:schemeClr val="tx1">
                    <a:tint val="82000"/>
                  </a:schemeClr>
                </a:solidFill>
              </a:defRPr>
            </a:lvl1pPr>
            <a:lvl2pPr marL="427253" indent="0">
              <a:buNone/>
              <a:defRPr sz="1869">
                <a:solidFill>
                  <a:schemeClr val="tx1">
                    <a:tint val="82000"/>
                  </a:schemeClr>
                </a:solidFill>
              </a:defRPr>
            </a:lvl2pPr>
            <a:lvl3pPr marL="854507" indent="0">
              <a:buNone/>
              <a:defRPr sz="1682">
                <a:solidFill>
                  <a:schemeClr val="tx1">
                    <a:tint val="82000"/>
                  </a:schemeClr>
                </a:solidFill>
              </a:defRPr>
            </a:lvl3pPr>
            <a:lvl4pPr marL="1281760" indent="0">
              <a:buNone/>
              <a:defRPr sz="1495">
                <a:solidFill>
                  <a:schemeClr val="tx1">
                    <a:tint val="82000"/>
                  </a:schemeClr>
                </a:solidFill>
              </a:defRPr>
            </a:lvl4pPr>
            <a:lvl5pPr marL="1709014" indent="0">
              <a:buNone/>
              <a:defRPr sz="1495">
                <a:solidFill>
                  <a:schemeClr val="tx1">
                    <a:tint val="82000"/>
                  </a:schemeClr>
                </a:solidFill>
              </a:defRPr>
            </a:lvl5pPr>
            <a:lvl6pPr marL="2136267" indent="0">
              <a:buNone/>
              <a:defRPr sz="1495">
                <a:solidFill>
                  <a:schemeClr val="tx1">
                    <a:tint val="82000"/>
                  </a:schemeClr>
                </a:solidFill>
              </a:defRPr>
            </a:lvl6pPr>
            <a:lvl7pPr marL="2563520" indent="0">
              <a:buNone/>
              <a:defRPr sz="1495">
                <a:solidFill>
                  <a:schemeClr val="tx1">
                    <a:tint val="82000"/>
                  </a:schemeClr>
                </a:solidFill>
              </a:defRPr>
            </a:lvl7pPr>
            <a:lvl8pPr marL="2990774" indent="0">
              <a:buNone/>
              <a:defRPr sz="1495">
                <a:solidFill>
                  <a:schemeClr val="tx1">
                    <a:tint val="82000"/>
                  </a:schemeClr>
                </a:solidFill>
              </a:defRPr>
            </a:lvl8pPr>
            <a:lvl9pPr marL="3418027" indent="0">
              <a:buNone/>
              <a:defRPr sz="1495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04FA-5377-41D3-8B91-F6EC50113EE4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54F7-D70E-4807-91E6-88F301D25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91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1706030"/>
            <a:ext cx="6120091" cy="40662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1706030"/>
            <a:ext cx="6120091" cy="406628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04FA-5377-41D3-8B91-F6EC50113EE4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54F7-D70E-4807-91E6-88F301D25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56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341207"/>
            <a:ext cx="12420184" cy="12387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571031"/>
            <a:ext cx="6091965" cy="769938"/>
          </a:xfrm>
        </p:spPr>
        <p:txBody>
          <a:bodyPr anchor="b"/>
          <a:lstStyle>
            <a:lvl1pPr marL="0" indent="0">
              <a:buNone/>
              <a:defRPr sz="2243" b="1"/>
            </a:lvl1pPr>
            <a:lvl2pPr marL="427253" indent="0">
              <a:buNone/>
              <a:defRPr sz="1869" b="1"/>
            </a:lvl2pPr>
            <a:lvl3pPr marL="854507" indent="0">
              <a:buNone/>
              <a:defRPr sz="1682" b="1"/>
            </a:lvl3pPr>
            <a:lvl4pPr marL="1281760" indent="0">
              <a:buNone/>
              <a:defRPr sz="1495" b="1"/>
            </a:lvl4pPr>
            <a:lvl5pPr marL="1709014" indent="0">
              <a:buNone/>
              <a:defRPr sz="1495" b="1"/>
            </a:lvl5pPr>
            <a:lvl6pPr marL="2136267" indent="0">
              <a:buNone/>
              <a:defRPr sz="1495" b="1"/>
            </a:lvl6pPr>
            <a:lvl7pPr marL="2563520" indent="0">
              <a:buNone/>
              <a:defRPr sz="1495" b="1"/>
            </a:lvl7pPr>
            <a:lvl8pPr marL="2990774" indent="0">
              <a:buNone/>
              <a:defRPr sz="1495" b="1"/>
            </a:lvl8pPr>
            <a:lvl9pPr marL="3418027" indent="0">
              <a:buNone/>
              <a:defRPr sz="1495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340969"/>
            <a:ext cx="6091965" cy="344321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571031"/>
            <a:ext cx="6121966" cy="769938"/>
          </a:xfrm>
        </p:spPr>
        <p:txBody>
          <a:bodyPr anchor="b"/>
          <a:lstStyle>
            <a:lvl1pPr marL="0" indent="0">
              <a:buNone/>
              <a:defRPr sz="2243" b="1"/>
            </a:lvl1pPr>
            <a:lvl2pPr marL="427253" indent="0">
              <a:buNone/>
              <a:defRPr sz="1869" b="1"/>
            </a:lvl2pPr>
            <a:lvl3pPr marL="854507" indent="0">
              <a:buNone/>
              <a:defRPr sz="1682" b="1"/>
            </a:lvl3pPr>
            <a:lvl4pPr marL="1281760" indent="0">
              <a:buNone/>
              <a:defRPr sz="1495" b="1"/>
            </a:lvl4pPr>
            <a:lvl5pPr marL="1709014" indent="0">
              <a:buNone/>
              <a:defRPr sz="1495" b="1"/>
            </a:lvl5pPr>
            <a:lvl6pPr marL="2136267" indent="0">
              <a:buNone/>
              <a:defRPr sz="1495" b="1"/>
            </a:lvl6pPr>
            <a:lvl7pPr marL="2563520" indent="0">
              <a:buNone/>
              <a:defRPr sz="1495" b="1"/>
            </a:lvl7pPr>
            <a:lvl8pPr marL="2990774" indent="0">
              <a:buNone/>
              <a:defRPr sz="1495" b="1"/>
            </a:lvl8pPr>
            <a:lvl9pPr marL="3418027" indent="0">
              <a:buNone/>
              <a:defRPr sz="1495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340969"/>
            <a:ext cx="6121966" cy="344321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04FA-5377-41D3-8B91-F6EC50113EE4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54F7-D70E-4807-91E6-88F301D25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23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04FA-5377-41D3-8B91-F6EC50113EE4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54F7-D70E-4807-91E6-88F301D25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19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04FA-5377-41D3-8B91-F6EC50113EE4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54F7-D70E-4807-91E6-88F301D25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55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427249"/>
            <a:ext cx="4644443" cy="1495372"/>
          </a:xfrm>
        </p:spPr>
        <p:txBody>
          <a:bodyPr anchor="b"/>
          <a:lstStyle>
            <a:lvl1pPr>
              <a:defRPr sz="299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922740"/>
            <a:ext cx="7290108" cy="4554358"/>
          </a:xfrm>
        </p:spPr>
        <p:txBody>
          <a:bodyPr/>
          <a:lstStyle>
            <a:lvl1pPr>
              <a:defRPr sz="2990"/>
            </a:lvl1pPr>
            <a:lvl2pPr>
              <a:defRPr sz="2617"/>
            </a:lvl2pPr>
            <a:lvl3pPr>
              <a:defRPr sz="2243"/>
            </a:lvl3pPr>
            <a:lvl4pPr>
              <a:defRPr sz="1869"/>
            </a:lvl4pPr>
            <a:lvl5pPr>
              <a:defRPr sz="1869"/>
            </a:lvl5pPr>
            <a:lvl6pPr>
              <a:defRPr sz="1869"/>
            </a:lvl6pPr>
            <a:lvl7pPr>
              <a:defRPr sz="1869"/>
            </a:lvl7pPr>
            <a:lvl8pPr>
              <a:defRPr sz="1869"/>
            </a:lvl8pPr>
            <a:lvl9pPr>
              <a:defRPr sz="1869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1922621"/>
            <a:ext cx="4644443" cy="3561894"/>
          </a:xfrm>
        </p:spPr>
        <p:txBody>
          <a:bodyPr/>
          <a:lstStyle>
            <a:lvl1pPr marL="0" indent="0">
              <a:buNone/>
              <a:defRPr sz="1495"/>
            </a:lvl1pPr>
            <a:lvl2pPr marL="427253" indent="0">
              <a:buNone/>
              <a:defRPr sz="1308"/>
            </a:lvl2pPr>
            <a:lvl3pPr marL="854507" indent="0">
              <a:buNone/>
              <a:defRPr sz="1121"/>
            </a:lvl3pPr>
            <a:lvl4pPr marL="1281760" indent="0">
              <a:buNone/>
              <a:defRPr sz="935"/>
            </a:lvl4pPr>
            <a:lvl5pPr marL="1709014" indent="0">
              <a:buNone/>
              <a:defRPr sz="935"/>
            </a:lvl5pPr>
            <a:lvl6pPr marL="2136267" indent="0">
              <a:buNone/>
              <a:defRPr sz="935"/>
            </a:lvl6pPr>
            <a:lvl7pPr marL="2563520" indent="0">
              <a:buNone/>
              <a:defRPr sz="935"/>
            </a:lvl7pPr>
            <a:lvl8pPr marL="2990774" indent="0">
              <a:buNone/>
              <a:defRPr sz="935"/>
            </a:lvl8pPr>
            <a:lvl9pPr marL="3418027" indent="0">
              <a:buNone/>
              <a:defRPr sz="935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04FA-5377-41D3-8B91-F6EC50113EE4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54F7-D70E-4807-91E6-88F301D25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8278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427249"/>
            <a:ext cx="4644443" cy="1495372"/>
          </a:xfrm>
        </p:spPr>
        <p:txBody>
          <a:bodyPr anchor="b"/>
          <a:lstStyle>
            <a:lvl1pPr>
              <a:defRPr sz="299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922740"/>
            <a:ext cx="7290108" cy="4554358"/>
          </a:xfrm>
        </p:spPr>
        <p:txBody>
          <a:bodyPr anchor="t"/>
          <a:lstStyle>
            <a:lvl1pPr marL="0" indent="0">
              <a:buNone/>
              <a:defRPr sz="2990"/>
            </a:lvl1pPr>
            <a:lvl2pPr marL="427253" indent="0">
              <a:buNone/>
              <a:defRPr sz="2617"/>
            </a:lvl2pPr>
            <a:lvl3pPr marL="854507" indent="0">
              <a:buNone/>
              <a:defRPr sz="2243"/>
            </a:lvl3pPr>
            <a:lvl4pPr marL="1281760" indent="0">
              <a:buNone/>
              <a:defRPr sz="1869"/>
            </a:lvl4pPr>
            <a:lvl5pPr marL="1709014" indent="0">
              <a:buNone/>
              <a:defRPr sz="1869"/>
            </a:lvl5pPr>
            <a:lvl6pPr marL="2136267" indent="0">
              <a:buNone/>
              <a:defRPr sz="1869"/>
            </a:lvl6pPr>
            <a:lvl7pPr marL="2563520" indent="0">
              <a:buNone/>
              <a:defRPr sz="1869"/>
            </a:lvl7pPr>
            <a:lvl8pPr marL="2990774" indent="0">
              <a:buNone/>
              <a:defRPr sz="1869"/>
            </a:lvl8pPr>
            <a:lvl9pPr marL="3418027" indent="0">
              <a:buNone/>
              <a:defRPr sz="1869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1922621"/>
            <a:ext cx="4644443" cy="3561894"/>
          </a:xfrm>
        </p:spPr>
        <p:txBody>
          <a:bodyPr/>
          <a:lstStyle>
            <a:lvl1pPr marL="0" indent="0">
              <a:buNone/>
              <a:defRPr sz="1495"/>
            </a:lvl1pPr>
            <a:lvl2pPr marL="427253" indent="0">
              <a:buNone/>
              <a:defRPr sz="1308"/>
            </a:lvl2pPr>
            <a:lvl3pPr marL="854507" indent="0">
              <a:buNone/>
              <a:defRPr sz="1121"/>
            </a:lvl3pPr>
            <a:lvl4pPr marL="1281760" indent="0">
              <a:buNone/>
              <a:defRPr sz="935"/>
            </a:lvl4pPr>
            <a:lvl5pPr marL="1709014" indent="0">
              <a:buNone/>
              <a:defRPr sz="935"/>
            </a:lvl5pPr>
            <a:lvl6pPr marL="2136267" indent="0">
              <a:buNone/>
              <a:defRPr sz="935"/>
            </a:lvl6pPr>
            <a:lvl7pPr marL="2563520" indent="0">
              <a:buNone/>
              <a:defRPr sz="935"/>
            </a:lvl7pPr>
            <a:lvl8pPr marL="2990774" indent="0">
              <a:buNone/>
              <a:defRPr sz="935"/>
            </a:lvl8pPr>
            <a:lvl9pPr marL="3418027" indent="0">
              <a:buNone/>
              <a:defRPr sz="935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A04FA-5377-41D3-8B91-F6EC50113EE4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54F7-D70E-4807-91E6-88F301D25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65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  <a:alpha val="2549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341207"/>
            <a:ext cx="12420184" cy="123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1706030"/>
            <a:ext cx="12420184" cy="4066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5939951"/>
            <a:ext cx="3240048" cy="341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3A04FA-5377-41D3-8B91-F6EC50113EE4}" type="datetimeFigureOut">
              <a:rPr lang="pt-BR" smtClean="0"/>
              <a:t>30/08/2025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5939951"/>
            <a:ext cx="4860072" cy="341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5939951"/>
            <a:ext cx="3240048" cy="3412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B854F7-D70E-4807-91E6-88F301D25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536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54507" rtl="0" eaLnBrk="1" latinLnBrk="0" hangingPunct="1">
        <a:lnSpc>
          <a:spcPct val="90000"/>
        </a:lnSpc>
        <a:spcBef>
          <a:spcPct val="0"/>
        </a:spcBef>
        <a:buNone/>
        <a:defRPr sz="41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627" indent="-213627" algn="l" defTabSz="854507" rtl="0" eaLnBrk="1" latinLnBrk="0" hangingPunct="1">
        <a:lnSpc>
          <a:spcPct val="90000"/>
        </a:lnSpc>
        <a:spcBef>
          <a:spcPts val="935"/>
        </a:spcBef>
        <a:buFont typeface="Arial" panose="020B0604020202020204" pitchFamily="34" charset="0"/>
        <a:buChar char="•"/>
        <a:defRPr sz="2617" kern="1200">
          <a:solidFill>
            <a:schemeClr val="tx1"/>
          </a:solidFill>
          <a:latin typeface="+mn-lt"/>
          <a:ea typeface="+mn-ea"/>
          <a:cs typeface="+mn-cs"/>
        </a:defRPr>
      </a:lvl1pPr>
      <a:lvl2pPr marL="640880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2243" kern="1200">
          <a:solidFill>
            <a:schemeClr val="tx1"/>
          </a:solidFill>
          <a:latin typeface="+mn-lt"/>
          <a:ea typeface="+mn-ea"/>
          <a:cs typeface="+mn-cs"/>
        </a:defRPr>
      </a:lvl2pPr>
      <a:lvl3pPr marL="1068134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869" kern="1200">
          <a:solidFill>
            <a:schemeClr val="tx1"/>
          </a:solidFill>
          <a:latin typeface="+mn-lt"/>
          <a:ea typeface="+mn-ea"/>
          <a:cs typeface="+mn-cs"/>
        </a:defRPr>
      </a:lvl3pPr>
      <a:lvl4pPr marL="1495387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4pPr>
      <a:lvl5pPr marL="1922640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5pPr>
      <a:lvl6pPr marL="2349894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6pPr>
      <a:lvl7pPr marL="2777147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7pPr>
      <a:lvl8pPr marL="3204401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8pPr>
      <a:lvl9pPr marL="3631654" indent="-213627" algn="l" defTabSz="854507" rtl="0" eaLnBrk="1" latinLnBrk="0" hangingPunct="1">
        <a:lnSpc>
          <a:spcPct val="90000"/>
        </a:lnSpc>
        <a:spcBef>
          <a:spcPts val="467"/>
        </a:spcBef>
        <a:buFont typeface="Arial" panose="020B0604020202020204" pitchFamily="34" charset="0"/>
        <a:buChar char="•"/>
        <a:defRPr sz="16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1pPr>
      <a:lvl2pPr marL="427253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2pPr>
      <a:lvl3pPr marL="854507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3pPr>
      <a:lvl4pPr marL="1281760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4pPr>
      <a:lvl5pPr marL="1709014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5pPr>
      <a:lvl6pPr marL="2136267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6pPr>
      <a:lvl7pPr marL="2563520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7pPr>
      <a:lvl8pPr marL="2990774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8pPr>
      <a:lvl9pPr marL="3418027" algn="l" defTabSz="854507" rtl="0" eaLnBrk="1" latinLnBrk="0" hangingPunct="1">
        <a:defRPr sz="16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 de pessoa com a mão no rosto&#10;&#10;O conteúdo gerado por IA pode estar incorreto.">
            <a:extLst>
              <a:ext uri="{FF2B5EF4-FFF2-40B4-BE49-F238E27FC236}">
                <a16:creationId xmlns:a16="http://schemas.microsoft.com/office/drawing/2014/main" id="{999F67D0-C02D-498E-2EB9-67C94F1F4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910" y="0"/>
            <a:ext cx="11393312" cy="640873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B65F20C-D312-3FB6-FFB6-885C791A39BA}"/>
              </a:ext>
            </a:extLst>
          </p:cNvPr>
          <p:cNvSpPr/>
          <p:nvPr/>
        </p:nvSpPr>
        <p:spPr>
          <a:xfrm>
            <a:off x="1002891" y="1505575"/>
            <a:ext cx="766107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LUTANDO CONTRA</a:t>
            </a:r>
          </a:p>
          <a:p>
            <a:r>
              <a:rPr lang="pt-BR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 ANSIEDADE</a:t>
            </a:r>
          </a:p>
          <a:p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COM A CONFIANÇA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0329582-8A0E-6DBC-8A99-F5626A628065}"/>
              </a:ext>
            </a:extLst>
          </p:cNvPr>
          <p:cNvSpPr/>
          <p:nvPr/>
        </p:nvSpPr>
        <p:spPr>
          <a:xfrm>
            <a:off x="1002891" y="4090898"/>
            <a:ext cx="55819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EBD Ansiedade Masculina</a:t>
            </a:r>
            <a:endParaRPr lang="pt-BR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9964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93D0D-F3AF-5ED8-A0DC-AF0402475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undo preto com letras brancas&#10;&#10;O conteúdo gerado por IA pode estar incorreto.">
            <a:extLst>
              <a:ext uri="{FF2B5EF4-FFF2-40B4-BE49-F238E27FC236}">
                <a16:creationId xmlns:a16="http://schemas.microsoft.com/office/drawing/2014/main" id="{0729385F-F83D-C05C-A031-2F96ABDDB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77"/>
            <a:ext cx="8632859" cy="485598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5D7C562-E6FE-71EF-4CD8-B9E6CC62F557}"/>
              </a:ext>
            </a:extLst>
          </p:cNvPr>
          <p:cNvSpPr/>
          <p:nvPr/>
        </p:nvSpPr>
        <p:spPr>
          <a:xfrm>
            <a:off x="5245254" y="1138686"/>
            <a:ext cx="802501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10 COISAS QUE DEUS</a:t>
            </a:r>
          </a:p>
          <a:p>
            <a:pPr algn="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TEM FEITO EM</a:t>
            </a:r>
          </a:p>
          <a:p>
            <a:pPr algn="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SUA VIDA</a:t>
            </a:r>
          </a:p>
        </p:txBody>
      </p:sp>
    </p:spTree>
    <p:extLst>
      <p:ext uri="{BB962C8B-B14F-4D97-AF65-F5344CB8AC3E}">
        <p14:creationId xmlns:p14="http://schemas.microsoft.com/office/powerpoint/2010/main" val="2598853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F7AE2ED-E04C-0129-E55E-6683E0613573}"/>
              </a:ext>
            </a:extLst>
          </p:cNvPr>
          <p:cNvSpPr/>
          <p:nvPr/>
        </p:nvSpPr>
        <p:spPr>
          <a:xfrm>
            <a:off x="1206299" y="1458928"/>
            <a:ext cx="940419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Onde a fé começa,</a:t>
            </a:r>
          </a:p>
          <a:p>
            <a:r>
              <a:rPr lang="pt-B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ansiedade acaba.</a:t>
            </a:r>
          </a:p>
          <a:p>
            <a:r>
              <a:rPr lang="pt-BR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Onde a ansiedade começa,</a:t>
            </a:r>
          </a:p>
          <a:p>
            <a:r>
              <a:rPr lang="pt-BR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fé acaba.</a:t>
            </a:r>
            <a:endParaRPr lang="pt-BR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A4C4AEC-0E63-9EFD-8DA8-23F8529CCB75}"/>
              </a:ext>
            </a:extLst>
          </p:cNvPr>
          <p:cNvSpPr txBox="1"/>
          <p:nvPr/>
        </p:nvSpPr>
        <p:spPr>
          <a:xfrm>
            <a:off x="152325" y="5704792"/>
            <a:ext cx="13854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(Pierson, Arthur T. “As Palavras Sábias de George Müller”. George Müller de Bristol. Fleming H. </a:t>
            </a:r>
            <a:r>
              <a:rPr lang="pt-BR" sz="1400" dirty="0" err="1"/>
              <a:t>Revell</a:t>
            </a:r>
            <a:r>
              <a:rPr lang="pt-BR" sz="1400" dirty="0"/>
              <a:t>, 1899, pág. 437).</a:t>
            </a:r>
          </a:p>
          <a:p>
            <a:r>
              <a:rPr lang="pt-BR" sz="1400" dirty="0"/>
              <a:t>MacArthur Jr, John. Abaixo a ansiedade: Recursos bíblicos para vencermos um inimigo constante (</a:t>
            </a:r>
            <a:r>
              <a:rPr lang="pt-BR" sz="1400" dirty="0" err="1"/>
              <a:t>Portuguese</a:t>
            </a:r>
            <a:r>
              <a:rPr lang="pt-BR" sz="1400" dirty="0"/>
              <a:t> </a:t>
            </a:r>
            <a:r>
              <a:rPr lang="pt-BR" sz="1400" dirty="0" err="1"/>
              <a:t>Edition</a:t>
            </a:r>
            <a:r>
              <a:rPr lang="pt-BR" sz="1400" dirty="0"/>
              <a:t>) (p. 63). Editora Cultura Cristã. </a:t>
            </a:r>
          </a:p>
        </p:txBody>
      </p:sp>
      <p:pic>
        <p:nvPicPr>
          <p:cNvPr id="8" name="Imagem 7" descr="Foto preta e branca de homem de terno e gravata&#10;&#10;O conteúdo gerado por IA pode estar incorreto.">
            <a:extLst>
              <a:ext uri="{FF2B5EF4-FFF2-40B4-BE49-F238E27FC236}">
                <a16:creationId xmlns:a16="http://schemas.microsoft.com/office/drawing/2014/main" id="{B378924E-692F-2A4D-0B60-C36A6334B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01" y="-703946"/>
            <a:ext cx="11393312" cy="64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15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F64184F-0217-94CD-E087-4F2126B3EC08}"/>
              </a:ext>
            </a:extLst>
          </p:cNvPr>
          <p:cNvSpPr/>
          <p:nvPr/>
        </p:nvSpPr>
        <p:spPr>
          <a:xfrm>
            <a:off x="457556" y="265103"/>
            <a:ext cx="67425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ADÃO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067354-FCAA-F752-4427-7B0841DE8680}"/>
              </a:ext>
            </a:extLst>
          </p:cNvPr>
          <p:cNvSpPr txBox="1"/>
          <p:nvPr/>
        </p:nvSpPr>
        <p:spPr>
          <a:xfrm>
            <a:off x="457556" y="1749238"/>
            <a:ext cx="1008392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Ora, a serpente era o mais astuto de todos os animais selvagens que o Senhor Deus tinha feito. E ela perguntou à mulher: "Foi isto mesmo que Deus disse: ‘Não comam de nenhum fruto das árvores do jardim’? " (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3.1)</a:t>
            </a:r>
          </a:p>
          <a:p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 a serpente à mulher: "Certamente não morrerão!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 sabe que, no dia em que dele comerem, seus olhos se abrirão, e vocês serão como Deus, conhecedores do bem e do mal". (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3.4-5)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D5D7857-C2BA-B5A0-591F-1CD7561739C1}"/>
              </a:ext>
            </a:extLst>
          </p:cNvPr>
          <p:cNvSpPr/>
          <p:nvPr/>
        </p:nvSpPr>
        <p:spPr>
          <a:xfrm>
            <a:off x="457556" y="961003"/>
            <a:ext cx="49872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(ansiedade pelo que não tem)</a:t>
            </a:r>
          </a:p>
        </p:txBody>
      </p:sp>
      <p:pic>
        <p:nvPicPr>
          <p:cNvPr id="5" name="Imagem 4" descr="Réptil com a boca aberta&#10;&#10;O conteúdo gerado por IA pode estar incorreto.">
            <a:extLst>
              <a:ext uri="{FF2B5EF4-FFF2-40B4-BE49-F238E27FC236}">
                <a16:creationId xmlns:a16="http://schemas.microsoft.com/office/drawing/2014/main" id="{FB01D357-2875-BAE3-3CDA-97A4278AC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470" y="2777706"/>
            <a:ext cx="7157111" cy="40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95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996AE-A5BA-7BA3-726D-0FBFA2BAF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0705E90-C0BA-83FE-39BB-6F2020534F52}"/>
              </a:ext>
            </a:extLst>
          </p:cNvPr>
          <p:cNvSpPr/>
          <p:nvPr/>
        </p:nvSpPr>
        <p:spPr>
          <a:xfrm>
            <a:off x="457556" y="241042"/>
            <a:ext cx="67425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ADÃO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46DD7F-CCD4-3A10-3AC1-60B93ACB0E12}"/>
              </a:ext>
            </a:extLst>
          </p:cNvPr>
          <p:cNvSpPr txBox="1"/>
          <p:nvPr/>
        </p:nvSpPr>
        <p:spPr>
          <a:xfrm>
            <a:off x="457556" y="1680225"/>
            <a:ext cx="999765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olhos dos dois se abriram, e perceberam que estavam nus; então juntaram folhas de figueira para cobrir-se. </a:t>
            </a:r>
          </a:p>
          <a:p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o Senhor Deus chamou o homem, perguntando: "Onde está você? "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ele respondeu: "Ouvi teus passos no jardim e fiquei com medo, porque estava nu; por isso me escondi". (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3.7-10)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CE9C45C-0764-9430-C79C-B1A04B6641BA}"/>
              </a:ext>
            </a:extLst>
          </p:cNvPr>
          <p:cNvSpPr/>
          <p:nvPr/>
        </p:nvSpPr>
        <p:spPr>
          <a:xfrm>
            <a:off x="457556" y="961003"/>
            <a:ext cx="49872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(ansiedade pelo que não tem)</a:t>
            </a:r>
          </a:p>
        </p:txBody>
      </p:sp>
      <p:pic>
        <p:nvPicPr>
          <p:cNvPr id="5" name="Imagem 4" descr="Flor rosa com folhas verdes&#10;&#10;O conteúdo gerado por IA pode estar incorreto.">
            <a:extLst>
              <a:ext uri="{FF2B5EF4-FFF2-40B4-BE49-F238E27FC236}">
                <a16:creationId xmlns:a16="http://schemas.microsoft.com/office/drawing/2014/main" id="{BAC9AFF2-EC11-79E3-2CDD-AB674C4CB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503" y="2446175"/>
            <a:ext cx="5696654" cy="32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77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53AB1-6704-8850-67D5-E1DCD09F0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896A3F0-BC1A-1501-3397-99992BAFCBCD}"/>
              </a:ext>
            </a:extLst>
          </p:cNvPr>
          <p:cNvSpPr/>
          <p:nvPr/>
        </p:nvSpPr>
        <p:spPr>
          <a:xfrm>
            <a:off x="457556" y="275548"/>
            <a:ext cx="67425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ADÃO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F223569-7C1D-6970-AA27-534230D799CB}"/>
              </a:ext>
            </a:extLst>
          </p:cNvPr>
          <p:cNvSpPr txBox="1"/>
          <p:nvPr/>
        </p:nvSpPr>
        <p:spPr>
          <a:xfrm>
            <a:off x="457556" y="1986311"/>
            <a:ext cx="83068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Porei inimizade entre você e a mulher, entre a sua descendência </a:t>
            </a:r>
          </a:p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 descendente dela; </a:t>
            </a:r>
          </a:p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 lhe ferirá a cabeça, </a:t>
            </a:r>
          </a:p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você lhe ferirá o calcanhar". </a:t>
            </a:r>
          </a:p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3:15)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49080CC-E032-FA98-3B68-1FEED48C0372}"/>
              </a:ext>
            </a:extLst>
          </p:cNvPr>
          <p:cNvSpPr/>
          <p:nvPr/>
        </p:nvSpPr>
        <p:spPr>
          <a:xfrm>
            <a:off x="457556" y="961003"/>
            <a:ext cx="49872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(ansiedade pelo que não tem)</a:t>
            </a:r>
          </a:p>
        </p:txBody>
      </p:sp>
      <p:pic>
        <p:nvPicPr>
          <p:cNvPr id="5" name="Imagem 4" descr="Réptil com a boca aberta&#10;&#10;O conteúdo gerado por IA pode estar incorreto.">
            <a:extLst>
              <a:ext uri="{FF2B5EF4-FFF2-40B4-BE49-F238E27FC236}">
                <a16:creationId xmlns:a16="http://schemas.microsoft.com/office/drawing/2014/main" id="{487E739F-97D7-D8FF-BD3E-D632BE899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60" y="615906"/>
            <a:ext cx="9808505" cy="551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74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50AEC-EFBC-25C7-C478-2333D50A9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E36C42D-D5A6-3317-98BB-52ABD6175380}"/>
              </a:ext>
            </a:extLst>
          </p:cNvPr>
          <p:cNvSpPr/>
          <p:nvPr/>
        </p:nvSpPr>
        <p:spPr>
          <a:xfrm>
            <a:off x="457556" y="413572"/>
            <a:ext cx="67425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ADÃO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D581559-05A1-8FE4-60CE-FBD576A77FDA}"/>
              </a:ext>
            </a:extLst>
          </p:cNvPr>
          <p:cNvSpPr txBox="1"/>
          <p:nvPr/>
        </p:nvSpPr>
        <p:spPr>
          <a:xfrm>
            <a:off x="530523" y="1376868"/>
            <a:ext cx="134960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Adão deu à sua mulher o nome de Eva,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 ela seria mãe de toda a humanidade.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Senhor Deus fez roupas de pele e com elas vestiu Adão e sua mulher.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Então disse o Senhor Deus: "Agora o homem se tornou como um de nós, conhecendo o bem e o mal. Não se deve, pois, permitir que ele também tome do fruto da árvore da vida e o coma, e viva para sempre".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isso o Senhor Deus o mandou embora do jardim do Éden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cultivar o solo do qual fora tirado.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Depois de expulsar o homem, colocou a leste do jardim do Éden querubins e uma espada flamejante que se movia,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guardando o caminho para a árvore da vida. (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3.20-24)</a:t>
            </a:r>
          </a:p>
        </p:txBody>
      </p:sp>
    </p:spTree>
    <p:extLst>
      <p:ext uri="{BB962C8B-B14F-4D97-AF65-F5344CB8AC3E}">
        <p14:creationId xmlns:p14="http://schemas.microsoft.com/office/powerpoint/2010/main" val="3742091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02B36-4877-88BB-61BA-BDA8B835B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B82D738-944F-4B97-CAD2-115AA1018751}"/>
              </a:ext>
            </a:extLst>
          </p:cNvPr>
          <p:cNvSpPr/>
          <p:nvPr/>
        </p:nvSpPr>
        <p:spPr>
          <a:xfrm>
            <a:off x="7354516" y="388213"/>
            <a:ext cx="64748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CAIM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B55DC2C-AC7E-110D-E6C7-93CE4D0CE7CA}"/>
              </a:ext>
            </a:extLst>
          </p:cNvPr>
          <p:cNvSpPr txBox="1"/>
          <p:nvPr/>
        </p:nvSpPr>
        <p:spPr>
          <a:xfrm>
            <a:off x="547778" y="2325775"/>
            <a:ext cx="80441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Passado algum tempo, Caim trouxe do fruto da terra uma oferta ao Senhor.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Abel, por sua vez, trouxe as partes gordas das primeiras crias do seu rebanho.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Senhor aceitou com agrado Abel e sua oferta, mas não aceitou Caim e sua oferta. Por isso Caim se enfureceu e o seu rosto se transtornou. (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4.3-5)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A107DE4-EE91-EFDF-35C3-D541DD3D8482}"/>
              </a:ext>
            </a:extLst>
          </p:cNvPr>
          <p:cNvSpPr txBox="1"/>
          <p:nvPr/>
        </p:nvSpPr>
        <p:spPr>
          <a:xfrm>
            <a:off x="6967550" y="1219210"/>
            <a:ext cx="6861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(ansiedade pela identidade/comparação)</a:t>
            </a:r>
            <a:endParaRPr lang="pt-BR" sz="2400" dirty="0"/>
          </a:p>
        </p:txBody>
      </p:sp>
      <p:pic>
        <p:nvPicPr>
          <p:cNvPr id="7" name="Imagem 6" descr="Frutas e verduras&#10;&#10;O conteúdo gerado por IA pode estar incorreto.">
            <a:extLst>
              <a:ext uri="{FF2B5EF4-FFF2-40B4-BE49-F238E27FC236}">
                <a16:creationId xmlns:a16="http://schemas.microsoft.com/office/drawing/2014/main" id="{BDE8E8CF-8305-6AF2-2D27-129C880A8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978" y="2325775"/>
            <a:ext cx="6292320" cy="353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82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63BB6-BC28-7F68-336E-D9FEF6CBA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39DBF4E-7893-8987-DD0B-60A5023801C9}"/>
              </a:ext>
            </a:extLst>
          </p:cNvPr>
          <p:cNvSpPr/>
          <p:nvPr/>
        </p:nvSpPr>
        <p:spPr>
          <a:xfrm>
            <a:off x="7354516" y="388213"/>
            <a:ext cx="64748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CAIM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B68CB7C-A54F-CE6E-D7EE-97D32F2426AA}"/>
              </a:ext>
            </a:extLst>
          </p:cNvPr>
          <p:cNvSpPr txBox="1"/>
          <p:nvPr/>
        </p:nvSpPr>
        <p:spPr>
          <a:xfrm>
            <a:off x="6354577" y="1928960"/>
            <a:ext cx="747478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Senhor disse a Caim: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"Por que você está furioso?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que se transtornou o seu rosto?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você fizer o bem, não será aceito? Mas se não o fizer,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saiba que o pecado o ameaça à porta; ele deseja conquistá-lo,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você deve dominá-lo". (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4.6-7)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AB86043-D70B-A80D-5AA8-418FB3252A97}"/>
              </a:ext>
            </a:extLst>
          </p:cNvPr>
          <p:cNvSpPr txBox="1"/>
          <p:nvPr/>
        </p:nvSpPr>
        <p:spPr>
          <a:xfrm>
            <a:off x="6967550" y="1219210"/>
            <a:ext cx="6861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(ansiedade pela identidade/comparação)</a:t>
            </a:r>
            <a:endParaRPr lang="pt-BR" sz="2400" dirty="0"/>
          </a:p>
        </p:txBody>
      </p:sp>
      <p:pic>
        <p:nvPicPr>
          <p:cNvPr id="5" name="Imagem 4" descr="Pedaço de bolo e frutas&#10;&#10;O conteúdo gerado por IA pode estar incorreto.">
            <a:extLst>
              <a:ext uri="{FF2B5EF4-FFF2-40B4-BE49-F238E27FC236}">
                <a16:creationId xmlns:a16="http://schemas.microsoft.com/office/drawing/2014/main" id="{6EA668FA-CFD2-9BCA-FCF1-E56F2B71C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083" y="1928960"/>
            <a:ext cx="7252633" cy="407960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57974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8D536-3A48-9E28-6998-B4C7757A1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38789B8-EEFC-0CDE-2124-C776580D8AF2}"/>
              </a:ext>
            </a:extLst>
          </p:cNvPr>
          <p:cNvSpPr/>
          <p:nvPr/>
        </p:nvSpPr>
        <p:spPr>
          <a:xfrm>
            <a:off x="7354516" y="388213"/>
            <a:ext cx="64748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CAIM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BF342AC-9F5B-8898-130B-AFEA5920CA21}"/>
              </a:ext>
            </a:extLst>
          </p:cNvPr>
          <p:cNvSpPr txBox="1"/>
          <p:nvPr/>
        </p:nvSpPr>
        <p:spPr>
          <a:xfrm>
            <a:off x="582283" y="1842695"/>
            <a:ext cx="84927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 o Senhor: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"O que foi que você fez? Escute! Da terra o sangue do seu irmão está clamando.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Agora amaldiçoado é você pela terra,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abriu a boca para receber da sua mão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sangue do seu irmão.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você cultivar a terra,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não lhe dará mais da sua força. Você será um fugitivo errante pelo mundo". (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4.10-12)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23CB36-AFFD-A00F-9F76-5BD963E126AD}"/>
              </a:ext>
            </a:extLst>
          </p:cNvPr>
          <p:cNvSpPr txBox="1"/>
          <p:nvPr/>
        </p:nvSpPr>
        <p:spPr>
          <a:xfrm>
            <a:off x="6967550" y="1219210"/>
            <a:ext cx="6861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(ansiedade pela identidade/comparação)</a:t>
            </a:r>
            <a:endParaRPr lang="pt-BR" sz="2400" dirty="0"/>
          </a:p>
        </p:txBody>
      </p:sp>
      <p:pic>
        <p:nvPicPr>
          <p:cNvPr id="5" name="Imagem 4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B99CE8EC-2DED-BFFC-5B43-7E9497188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989" y="-537417"/>
            <a:ext cx="12716781" cy="715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93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63E7A-E892-5B87-8C9D-9A0E97CF5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35C8D53-AA34-05E7-1B2E-2B12E9257D0A}"/>
              </a:ext>
            </a:extLst>
          </p:cNvPr>
          <p:cNvSpPr/>
          <p:nvPr/>
        </p:nvSpPr>
        <p:spPr>
          <a:xfrm>
            <a:off x="7354516" y="388213"/>
            <a:ext cx="64748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CAIM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E3F6457-55D0-B53D-D207-5A40AE646A3E}"/>
              </a:ext>
            </a:extLst>
          </p:cNvPr>
          <p:cNvSpPr txBox="1"/>
          <p:nvPr/>
        </p:nvSpPr>
        <p:spPr>
          <a:xfrm>
            <a:off x="4163468" y="1757344"/>
            <a:ext cx="966589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 Caim ao Senhor: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"Meu castigo é maior do que posso suportar.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Hoje me expulsas desta terra, e terei que me esconder da tua face; serei um fugitivo errante pelo mundo, e qualquer que me encontrar me matará".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o Senhor lhe respondeu: "Não será assim; se alguém matar Caim, sofrerá sete vezes a vingança".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 Senhor colocou em Caim um sinal, para que ninguém que viesse a encontrá-lo o matasse.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4.13-15)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EA1E763-2EBA-39C7-D977-9B9A0D77B557}"/>
              </a:ext>
            </a:extLst>
          </p:cNvPr>
          <p:cNvSpPr txBox="1"/>
          <p:nvPr/>
        </p:nvSpPr>
        <p:spPr>
          <a:xfrm>
            <a:off x="6967550" y="1132945"/>
            <a:ext cx="6861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(ansiedade pela identidade/comparação)</a:t>
            </a:r>
            <a:endParaRPr lang="pt-BR" sz="2400" dirty="0"/>
          </a:p>
        </p:txBody>
      </p:sp>
      <p:pic>
        <p:nvPicPr>
          <p:cNvPr id="5" name="Imagem 4" descr="Frutas e verduras&#10;&#10;O conteúdo gerado por IA pode estar incorreto.">
            <a:extLst>
              <a:ext uri="{FF2B5EF4-FFF2-40B4-BE49-F238E27FC236}">
                <a16:creationId xmlns:a16="http://schemas.microsoft.com/office/drawing/2014/main" id="{B7ED7000-DEA9-B4B4-2407-983663EE0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373" y="2812211"/>
            <a:ext cx="6393826" cy="359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04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undo preto com letras brancas&#10;&#10;O conteúdo gerado por IA pode estar incorreto.">
            <a:extLst>
              <a:ext uri="{FF2B5EF4-FFF2-40B4-BE49-F238E27FC236}">
                <a16:creationId xmlns:a16="http://schemas.microsoft.com/office/drawing/2014/main" id="{7A3E30F5-1721-7379-91F0-ED46DB70E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77"/>
            <a:ext cx="8632859" cy="485598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E723F6C-D0C0-D8AD-93B7-C2CF453AD17B}"/>
              </a:ext>
            </a:extLst>
          </p:cNvPr>
          <p:cNvSpPr/>
          <p:nvPr/>
        </p:nvSpPr>
        <p:spPr>
          <a:xfrm>
            <a:off x="6782598" y="966158"/>
            <a:ext cx="64876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O QUE TE DEIXA </a:t>
            </a:r>
          </a:p>
          <a:p>
            <a:pPr algn="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ANSIOSO?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467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23D00-78CE-395A-FE8F-F3E478023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F53B390-CE37-44B4-8727-95FE30D49928}"/>
              </a:ext>
            </a:extLst>
          </p:cNvPr>
          <p:cNvSpPr/>
          <p:nvPr/>
        </p:nvSpPr>
        <p:spPr>
          <a:xfrm>
            <a:off x="582283" y="405466"/>
            <a:ext cx="69605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BABEL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19FF43B-893D-C1C9-4E3F-D5001ECA5508}"/>
              </a:ext>
            </a:extLst>
          </p:cNvPr>
          <p:cNvSpPr txBox="1"/>
          <p:nvPr/>
        </p:nvSpPr>
        <p:spPr>
          <a:xfrm>
            <a:off x="582283" y="2343027"/>
            <a:ext cx="72030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Depois disseram: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"Vamos construir uma cidade,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uma torre que alcance os céus. Assim nosso nome será famoso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não seremos espalhados </a:t>
            </a:r>
          </a:p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 face da terra". (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11:4)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14957A7-9164-DEF7-2656-BFBE850AC3FC}"/>
              </a:ext>
            </a:extLst>
          </p:cNvPr>
          <p:cNvSpPr txBox="1"/>
          <p:nvPr/>
        </p:nvSpPr>
        <p:spPr>
          <a:xfrm>
            <a:off x="582283" y="1236463"/>
            <a:ext cx="7819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pela segurança, glória e conforto)</a:t>
            </a:r>
          </a:p>
        </p:txBody>
      </p:sp>
      <p:pic>
        <p:nvPicPr>
          <p:cNvPr id="9" name="Imagem 8" descr="Torre de pedra&#10;&#10;O conteúdo gerado por IA pode estar incorreto.">
            <a:extLst>
              <a:ext uri="{FF2B5EF4-FFF2-40B4-BE49-F238E27FC236}">
                <a16:creationId xmlns:a16="http://schemas.microsoft.com/office/drawing/2014/main" id="{4C9E005A-4116-DB47-BE56-AE0B1332D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01" y="0"/>
            <a:ext cx="11393312" cy="64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63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82BF-A089-4B22-0092-57781A0FA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D265CB5-BB8B-B933-1152-BB6EE7B61053}"/>
              </a:ext>
            </a:extLst>
          </p:cNvPr>
          <p:cNvSpPr/>
          <p:nvPr/>
        </p:nvSpPr>
        <p:spPr>
          <a:xfrm>
            <a:off x="582283" y="405466"/>
            <a:ext cx="69605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BABEL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01A2DC0-46BC-E667-FBA3-70A1EB8433FD}"/>
              </a:ext>
            </a:extLst>
          </p:cNvPr>
          <p:cNvSpPr txBox="1"/>
          <p:nvPr/>
        </p:nvSpPr>
        <p:spPr>
          <a:xfrm>
            <a:off x="4830792" y="1859948"/>
            <a:ext cx="890677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Venham, desçamos e confundamos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língua que falam,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que não entendam mais uns aos outros".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Assim o Senhor os dispersou dali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toda a terra, e pararam de construir a cidade.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isso foi chamada Babel, porque ali o Senhor confundiu a língua de todo o mundo.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Dali o Senhor os espalhou por toda a terra. </a:t>
            </a:r>
          </a:p>
          <a:p>
            <a:pPr algn="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11.7-9)</a:t>
            </a:r>
          </a:p>
        </p:txBody>
      </p:sp>
      <p:pic>
        <p:nvPicPr>
          <p:cNvPr id="7" name="Imagem 6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8C924CEB-BF27-104E-B291-8AAC9B915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136"/>
            <a:ext cx="12865554" cy="723687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9EEE84B-BA61-A3A2-F5A3-E7ED07CE4F3A}"/>
              </a:ext>
            </a:extLst>
          </p:cNvPr>
          <p:cNvSpPr txBox="1"/>
          <p:nvPr/>
        </p:nvSpPr>
        <p:spPr>
          <a:xfrm>
            <a:off x="582283" y="1184704"/>
            <a:ext cx="7819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pela segurança, glória e conforto)</a:t>
            </a:r>
          </a:p>
        </p:txBody>
      </p:sp>
    </p:spTree>
    <p:extLst>
      <p:ext uri="{BB962C8B-B14F-4D97-AF65-F5344CB8AC3E}">
        <p14:creationId xmlns:p14="http://schemas.microsoft.com/office/powerpoint/2010/main" val="2705968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9F794-B13B-6270-1025-7AE0A2835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D5D3858-2820-3EF6-0756-0D8226447C06}"/>
              </a:ext>
            </a:extLst>
          </p:cNvPr>
          <p:cNvSpPr/>
          <p:nvPr/>
        </p:nvSpPr>
        <p:spPr>
          <a:xfrm>
            <a:off x="582283" y="405466"/>
            <a:ext cx="69605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BABEL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C3748DF-CE04-40D2-E3FF-6BE2D1FE2E5E}"/>
              </a:ext>
            </a:extLst>
          </p:cNvPr>
          <p:cNvSpPr txBox="1"/>
          <p:nvPr/>
        </p:nvSpPr>
        <p:spPr>
          <a:xfrm>
            <a:off x="582283" y="1688332"/>
            <a:ext cx="89240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Então o Senhor disse a Abrão: "Saia da sua terra, do meio dos seus parentes e da casa de seu pai, e vá para a terra que eu lhe mostrarei. </a:t>
            </a:r>
          </a:p>
          <a:p>
            <a:r>
              <a:rPr lang="pt-BR" sz="2800" dirty="0"/>
              <a:t>"Farei de você um grande povo, e o abençoarei. Tornarei famoso o seu nome, </a:t>
            </a:r>
          </a:p>
          <a:p>
            <a:r>
              <a:rPr lang="pt-BR" sz="2800" dirty="0"/>
              <a:t>e você será uma bênção. </a:t>
            </a:r>
          </a:p>
          <a:p>
            <a:r>
              <a:rPr lang="pt-BR" sz="2800" dirty="0"/>
              <a:t>Abençoarei os que o abençoarem, </a:t>
            </a:r>
          </a:p>
          <a:p>
            <a:r>
              <a:rPr lang="pt-BR" sz="2800" dirty="0"/>
              <a:t>e amaldiçoarei os que o amaldiçoarem; </a:t>
            </a:r>
          </a:p>
          <a:p>
            <a:r>
              <a:rPr lang="pt-BR" sz="2800" dirty="0"/>
              <a:t>e por meio de você todos os povos da terra </a:t>
            </a:r>
          </a:p>
          <a:p>
            <a:r>
              <a:rPr lang="pt-BR" sz="2800" dirty="0"/>
              <a:t>serão abençoados". (</a:t>
            </a:r>
            <a:r>
              <a:rPr lang="pt-BR" sz="2800" dirty="0" err="1"/>
              <a:t>Gn</a:t>
            </a:r>
            <a:r>
              <a:rPr lang="pt-BR" sz="2800" dirty="0"/>
              <a:t> 12.1-3)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E72F84-D399-C112-CBE0-C0EFF28EBED9}"/>
              </a:ext>
            </a:extLst>
          </p:cNvPr>
          <p:cNvSpPr txBox="1"/>
          <p:nvPr/>
        </p:nvSpPr>
        <p:spPr>
          <a:xfrm>
            <a:off x="582283" y="1167451"/>
            <a:ext cx="7819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pela segurança, glória e conforto)</a:t>
            </a:r>
          </a:p>
        </p:txBody>
      </p:sp>
      <p:pic>
        <p:nvPicPr>
          <p:cNvPr id="4" name="Imagem 3" descr="Torre de pedra&#10;&#10;O conteúdo gerado por IA pode estar incorreto.">
            <a:extLst>
              <a:ext uri="{FF2B5EF4-FFF2-40B4-BE49-F238E27FC236}">
                <a16:creationId xmlns:a16="http://schemas.microsoft.com/office/drawing/2014/main" id="{E6D6C27E-3D0A-867A-6052-AECF027AF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66" y="0"/>
            <a:ext cx="11393312" cy="64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14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5622B-2C4A-D2E9-D723-3A3CEDE7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7F3E5E6-E42E-A97D-7DFB-5343B079CDFC}"/>
              </a:ext>
            </a:extLst>
          </p:cNvPr>
          <p:cNvSpPr/>
          <p:nvPr/>
        </p:nvSpPr>
        <p:spPr>
          <a:xfrm>
            <a:off x="6233609" y="422718"/>
            <a:ext cx="76658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ABRAÃO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8EEBBC4-67F9-D9DE-683F-13C1A8DF87BA}"/>
              </a:ext>
            </a:extLst>
          </p:cNvPr>
          <p:cNvSpPr txBox="1"/>
          <p:nvPr/>
        </p:nvSpPr>
        <p:spPr>
          <a:xfrm>
            <a:off x="979098" y="2806943"/>
            <a:ext cx="72030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Houve fome naquela terra, </a:t>
            </a:r>
          </a:p>
          <a:p>
            <a:r>
              <a:rPr lang="pt-BR" sz="2800" dirty="0"/>
              <a:t>e Abrão desceu ao Egito </a:t>
            </a:r>
          </a:p>
          <a:p>
            <a:r>
              <a:rPr lang="pt-BR" sz="2800" dirty="0"/>
              <a:t>para ali viver algum tempo, </a:t>
            </a:r>
          </a:p>
          <a:p>
            <a:r>
              <a:rPr lang="pt-BR" sz="2800" dirty="0"/>
              <a:t>pois a fome era rigorosa. </a:t>
            </a:r>
          </a:p>
          <a:p>
            <a:r>
              <a:rPr lang="pt-BR" sz="2800" dirty="0"/>
              <a:t>(</a:t>
            </a:r>
            <a:r>
              <a:rPr lang="pt-BR" sz="2800" dirty="0" err="1"/>
              <a:t>Gn</a:t>
            </a:r>
            <a:r>
              <a:rPr lang="pt-BR" sz="2800" dirty="0"/>
              <a:t> 12:10)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5DFB92B-15F6-A8B9-1626-DD8D7A1EEE43}"/>
              </a:ext>
            </a:extLst>
          </p:cNvPr>
          <p:cNvSpPr txBox="1"/>
          <p:nvPr/>
        </p:nvSpPr>
        <p:spPr>
          <a:xfrm>
            <a:off x="6233609" y="1253715"/>
            <a:ext cx="720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pelo sustento e segurança) </a:t>
            </a:r>
          </a:p>
        </p:txBody>
      </p:sp>
      <p:pic>
        <p:nvPicPr>
          <p:cNvPr id="9" name="Imagem 8" descr="Desenho de um cavalo&#10;&#10;O conteúdo gerado por IA pode estar incorreto.">
            <a:extLst>
              <a:ext uri="{FF2B5EF4-FFF2-40B4-BE49-F238E27FC236}">
                <a16:creationId xmlns:a16="http://schemas.microsoft.com/office/drawing/2014/main" id="{F6DD868B-D92E-F743-C398-5750FD4A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04" y="2084712"/>
            <a:ext cx="5536849" cy="3691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3915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B7D3F-FE12-AB2F-2353-A5DF369FC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A837E99-2129-4F4F-CC3D-AFB59B73B021}"/>
              </a:ext>
            </a:extLst>
          </p:cNvPr>
          <p:cNvSpPr/>
          <p:nvPr/>
        </p:nvSpPr>
        <p:spPr>
          <a:xfrm>
            <a:off x="6233609" y="422718"/>
            <a:ext cx="76658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ABRAÃO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8E01522-781A-81F0-A406-C3C36FBE1C61}"/>
              </a:ext>
            </a:extLst>
          </p:cNvPr>
          <p:cNvSpPr txBox="1"/>
          <p:nvPr/>
        </p:nvSpPr>
        <p:spPr>
          <a:xfrm>
            <a:off x="5986732" y="1894113"/>
            <a:ext cx="791275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dirty="0"/>
              <a:t>Quando estava chegando ao Egito, </a:t>
            </a:r>
          </a:p>
          <a:p>
            <a:pPr algn="r"/>
            <a:r>
              <a:rPr lang="pt-BR" sz="2800" dirty="0"/>
              <a:t>disse a Sarai, sua mulher: </a:t>
            </a:r>
          </a:p>
          <a:p>
            <a:pPr algn="r"/>
            <a:r>
              <a:rPr lang="pt-BR" sz="2800" dirty="0"/>
              <a:t>"Bem sei que você é bonita. </a:t>
            </a:r>
          </a:p>
          <a:p>
            <a:pPr algn="r"/>
            <a:r>
              <a:rPr lang="pt-BR" sz="2800" dirty="0"/>
              <a:t>Quando os egípcios a virem, dirão: </a:t>
            </a:r>
          </a:p>
          <a:p>
            <a:pPr algn="r"/>
            <a:r>
              <a:rPr lang="pt-BR" sz="2800" dirty="0"/>
              <a:t>‘Esta é a mulher dele’. </a:t>
            </a:r>
          </a:p>
          <a:p>
            <a:pPr algn="r"/>
            <a:r>
              <a:rPr lang="pt-BR" sz="2800" dirty="0"/>
              <a:t>E me matarão, mas deixarão você viva. </a:t>
            </a:r>
          </a:p>
          <a:p>
            <a:pPr algn="r"/>
            <a:r>
              <a:rPr lang="pt-BR" sz="2800" dirty="0"/>
              <a:t>Diga que é minha irmã, para que me tratem bem por amor a você e minha vida seja poupada por sua causa". </a:t>
            </a:r>
          </a:p>
          <a:p>
            <a:pPr algn="r"/>
            <a:r>
              <a:rPr lang="pt-BR" sz="2800" dirty="0"/>
              <a:t>(</a:t>
            </a:r>
            <a:r>
              <a:rPr lang="pt-BR" sz="2800" dirty="0" err="1"/>
              <a:t>Gn</a:t>
            </a:r>
            <a:r>
              <a:rPr lang="pt-BR" sz="2800" dirty="0"/>
              <a:t> 12.11-13)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61AB55D-7F9D-DDDF-58A3-628F0FCA9F9D}"/>
              </a:ext>
            </a:extLst>
          </p:cNvPr>
          <p:cNvSpPr txBox="1"/>
          <p:nvPr/>
        </p:nvSpPr>
        <p:spPr>
          <a:xfrm>
            <a:off x="6233609" y="1253715"/>
            <a:ext cx="720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pelo sustento e segurança) </a:t>
            </a:r>
          </a:p>
        </p:txBody>
      </p:sp>
      <p:pic>
        <p:nvPicPr>
          <p:cNvPr id="5" name="Imagem 4" descr="Homem em pé com chapéu&#10;&#10;O conteúdo gerado por IA pode estar incorreto.">
            <a:extLst>
              <a:ext uri="{FF2B5EF4-FFF2-40B4-BE49-F238E27FC236}">
                <a16:creationId xmlns:a16="http://schemas.microsoft.com/office/drawing/2014/main" id="{7285AA0F-D8F4-3917-94FD-EE378421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23" y="1253715"/>
            <a:ext cx="5348048" cy="3565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0559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596C4-D428-29E8-36CF-3B3C230D3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EDCDEB3-0422-DC72-56F8-421887A9F5A5}"/>
              </a:ext>
            </a:extLst>
          </p:cNvPr>
          <p:cNvSpPr/>
          <p:nvPr/>
        </p:nvSpPr>
        <p:spPr>
          <a:xfrm>
            <a:off x="6233609" y="422718"/>
            <a:ext cx="76658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ABRAÃO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D2DE3BE-7F21-59B9-E77F-60BBD17668F3}"/>
              </a:ext>
            </a:extLst>
          </p:cNvPr>
          <p:cNvSpPr txBox="1"/>
          <p:nvPr/>
        </p:nvSpPr>
        <p:spPr>
          <a:xfrm>
            <a:off x="400651" y="1825443"/>
            <a:ext cx="966589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Vendo-a, os homens da corte do faraó a elogiaram diante do faraó, e ela foi levada ao seu palácio. </a:t>
            </a:r>
          </a:p>
          <a:p>
            <a:endParaRPr lang="pt-BR" sz="2800" dirty="0"/>
          </a:p>
          <a:p>
            <a:r>
              <a:rPr lang="pt-BR" sz="2800" dirty="0"/>
              <a:t>Mas o Senhor puniu o faraó e sua corte com graves doenças, por causa de Sarai, mulher de Abrão. </a:t>
            </a:r>
          </a:p>
          <a:p>
            <a:endParaRPr lang="pt-BR" sz="2800" dirty="0"/>
          </a:p>
          <a:p>
            <a:r>
              <a:rPr lang="pt-BR" sz="2800" dirty="0"/>
              <a:t>A seguir o faraó deu ordens para que providenciassem o necessário para que Abrão partisse, com sua mulher e com tudo o que possuía. (</a:t>
            </a:r>
            <a:r>
              <a:rPr lang="pt-BR" sz="2800" dirty="0" err="1"/>
              <a:t>Gn</a:t>
            </a:r>
            <a:r>
              <a:rPr lang="pt-BR" sz="2800" dirty="0"/>
              <a:t> 12.15, 17, 20)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7AF4EA4-5072-7168-BEAB-6E508823E628}"/>
              </a:ext>
            </a:extLst>
          </p:cNvPr>
          <p:cNvSpPr txBox="1"/>
          <p:nvPr/>
        </p:nvSpPr>
        <p:spPr>
          <a:xfrm>
            <a:off x="6233609" y="1253715"/>
            <a:ext cx="720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pelo sustento e segurança) </a:t>
            </a:r>
          </a:p>
        </p:txBody>
      </p:sp>
      <p:pic>
        <p:nvPicPr>
          <p:cNvPr id="8" name="Imagem 7" descr="Homem em pé com chapéu&#10;&#10;O conteúdo gerado por IA pode estar incorreto.">
            <a:extLst>
              <a:ext uri="{FF2B5EF4-FFF2-40B4-BE49-F238E27FC236}">
                <a16:creationId xmlns:a16="http://schemas.microsoft.com/office/drawing/2014/main" id="{48606066-637A-DD03-E45D-091C2F23A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434" y="2412319"/>
            <a:ext cx="4114056" cy="2742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141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A7D56-688E-9FC9-D0D0-F32889B5B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F79C6D6-08FB-FDBB-C178-E864C72E054F}"/>
              </a:ext>
            </a:extLst>
          </p:cNvPr>
          <p:cNvSpPr/>
          <p:nvPr/>
        </p:nvSpPr>
        <p:spPr>
          <a:xfrm>
            <a:off x="582283" y="422718"/>
            <a:ext cx="55931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JÓ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87453B-1657-CD11-BDB7-61BA6A861054}"/>
              </a:ext>
            </a:extLst>
          </p:cNvPr>
          <p:cNvSpPr txBox="1"/>
          <p:nvPr/>
        </p:nvSpPr>
        <p:spPr>
          <a:xfrm>
            <a:off x="582283" y="2477367"/>
            <a:ext cx="744028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Saiu, pois, Satanás da presença do Senhor e afligiu Jó com feridas terríveis, da sola dos pés ao alto da cabeça. </a:t>
            </a:r>
          </a:p>
          <a:p>
            <a:r>
              <a:rPr lang="pt-BR" sz="2800" dirty="0"/>
              <a:t>Então Jó apanhou um caco de louça com o qual se raspava, </a:t>
            </a:r>
          </a:p>
          <a:p>
            <a:r>
              <a:rPr lang="pt-BR" sz="2800" dirty="0"/>
              <a:t>sentado entre as cinzas. (Jó 2.7-8)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B1CF137-E118-A927-6CC0-636A4E2974D9}"/>
              </a:ext>
            </a:extLst>
          </p:cNvPr>
          <p:cNvSpPr txBox="1"/>
          <p:nvPr/>
        </p:nvSpPr>
        <p:spPr>
          <a:xfrm>
            <a:off x="582283" y="1253715"/>
            <a:ext cx="720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pelo sofrimento) </a:t>
            </a:r>
          </a:p>
        </p:txBody>
      </p:sp>
      <p:pic>
        <p:nvPicPr>
          <p:cNvPr id="5" name="Imagem 4" descr="Uma imagem contendo ao ar livre, grama, homem, campo&#10;&#10;O conteúdo gerado por IA pode estar incorreto.">
            <a:extLst>
              <a:ext uri="{FF2B5EF4-FFF2-40B4-BE49-F238E27FC236}">
                <a16:creationId xmlns:a16="http://schemas.microsoft.com/office/drawing/2014/main" id="{86E893C9-54CE-45F1-2E78-B53CDCEEF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566" y="1253715"/>
            <a:ext cx="6171168" cy="4114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38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D7616-B35A-4A56-6AB3-E7AA20596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B2D6A16-F035-5FE0-2ECC-F21F2A5B29F5}"/>
              </a:ext>
            </a:extLst>
          </p:cNvPr>
          <p:cNvSpPr/>
          <p:nvPr/>
        </p:nvSpPr>
        <p:spPr>
          <a:xfrm>
            <a:off x="582283" y="422718"/>
            <a:ext cx="55931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JÓ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0A7C1B-FA08-19F7-8BF4-AD9229D57E92}"/>
              </a:ext>
            </a:extLst>
          </p:cNvPr>
          <p:cNvSpPr txBox="1"/>
          <p:nvPr/>
        </p:nvSpPr>
        <p:spPr>
          <a:xfrm>
            <a:off x="5555412" y="1584815"/>
            <a:ext cx="826841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dirty="0"/>
              <a:t>Então o Senhor respondeu a Jó </a:t>
            </a:r>
          </a:p>
          <a:p>
            <a:pPr algn="r"/>
            <a:r>
              <a:rPr lang="pt-BR" sz="2800" dirty="0"/>
              <a:t>do meio da tempestade. Disse ele: </a:t>
            </a:r>
          </a:p>
          <a:p>
            <a:pPr algn="r"/>
            <a:r>
              <a:rPr lang="pt-BR" sz="2800" dirty="0"/>
              <a:t>"Quem é esse que obscurece o meu conselho com palavras sem conhecimento? </a:t>
            </a:r>
          </a:p>
          <a:p>
            <a:pPr algn="r"/>
            <a:r>
              <a:rPr lang="pt-BR" sz="2800" dirty="0"/>
              <a:t>Prepare-se como simples homem; vou fazer-lhe perguntas, e você me responderá. </a:t>
            </a:r>
          </a:p>
          <a:p>
            <a:pPr algn="r"/>
            <a:r>
              <a:rPr lang="pt-BR" sz="2800" dirty="0"/>
              <a:t>"Onde você estava quando lancei </a:t>
            </a:r>
          </a:p>
          <a:p>
            <a:pPr algn="r"/>
            <a:r>
              <a:rPr lang="pt-BR" sz="2800" dirty="0"/>
              <a:t>os alicerces da terra? </a:t>
            </a:r>
          </a:p>
          <a:p>
            <a:pPr algn="r"/>
            <a:r>
              <a:rPr lang="pt-BR" sz="2800" dirty="0"/>
              <a:t>Responda-me, se é que você sabe tanto. </a:t>
            </a:r>
          </a:p>
          <a:p>
            <a:pPr algn="r"/>
            <a:r>
              <a:rPr lang="pt-BR" sz="2800" dirty="0"/>
              <a:t>(Jó 38.1-4)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0ABA9B-0299-9092-914B-DDA75E498C92}"/>
              </a:ext>
            </a:extLst>
          </p:cNvPr>
          <p:cNvSpPr txBox="1"/>
          <p:nvPr/>
        </p:nvSpPr>
        <p:spPr>
          <a:xfrm>
            <a:off x="582283" y="1253715"/>
            <a:ext cx="720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pelo sofrimento) </a:t>
            </a:r>
          </a:p>
        </p:txBody>
      </p:sp>
      <p:pic>
        <p:nvPicPr>
          <p:cNvPr id="5" name="Imagem 4" descr="Homem de barba e bigode&#10;&#10;O conteúdo gerado por IA pode estar incorreto.">
            <a:extLst>
              <a:ext uri="{FF2B5EF4-FFF2-40B4-BE49-F238E27FC236}">
                <a16:creationId xmlns:a16="http://schemas.microsoft.com/office/drawing/2014/main" id="{47F08F70-A140-069E-B748-953524A4D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83" y="2183232"/>
            <a:ext cx="4806554" cy="3204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3955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4A946-8041-C9DC-78D9-530F51B1C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0C77DE1-3ADC-0965-D78D-F3EAB3F6D6C9}"/>
              </a:ext>
            </a:extLst>
          </p:cNvPr>
          <p:cNvSpPr/>
          <p:nvPr/>
        </p:nvSpPr>
        <p:spPr>
          <a:xfrm>
            <a:off x="582283" y="422718"/>
            <a:ext cx="55931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JÓ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439469-DDE9-8585-2613-C91CC0532615}"/>
              </a:ext>
            </a:extLst>
          </p:cNvPr>
          <p:cNvSpPr txBox="1"/>
          <p:nvPr/>
        </p:nvSpPr>
        <p:spPr>
          <a:xfrm>
            <a:off x="495225" y="1428625"/>
            <a:ext cx="1340976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Então Jó respondeu ao Senhor: </a:t>
            </a:r>
          </a:p>
          <a:p>
            <a:r>
              <a:rPr lang="pt-BR" sz="2800" dirty="0"/>
              <a:t>"Sou indigno; como posso responder-te? Ponho a mão sobre a minha boca. Falei uma vez, mas não tenho resposta; sim, duas vezes, mas não direi mais nada". </a:t>
            </a:r>
          </a:p>
          <a:p>
            <a:endParaRPr lang="en-US" sz="2800" dirty="0"/>
          </a:p>
          <a:p>
            <a:r>
              <a:rPr lang="pt-BR" sz="2800" dirty="0"/>
              <a:t>Depois, o Senhor falou a Jó do meio da tempestade: </a:t>
            </a:r>
          </a:p>
          <a:p>
            <a:r>
              <a:rPr lang="pt-BR" sz="2800" dirty="0"/>
              <a:t>"Prepare-se como simples homem que é; eu lhe farei perguntas, e você me responderá. Você vai pôr em dúvida a minha justiça? Vai condenar-me para justificar-se? Seu braço é como o de Deus, e sua voz pode trovejar como a dele? Adorne-se, então, de esplendor e glória, e vista-se de majestade e honra. (Jó 40.3-10)</a:t>
            </a:r>
          </a:p>
        </p:txBody>
      </p:sp>
    </p:spTree>
    <p:extLst>
      <p:ext uri="{BB962C8B-B14F-4D97-AF65-F5344CB8AC3E}">
        <p14:creationId xmlns:p14="http://schemas.microsoft.com/office/powerpoint/2010/main" val="74815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52566-B425-B43B-293E-6BC853DB7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9BEBC07-19CE-F8D3-0E4F-6C4AA59A9182}"/>
              </a:ext>
            </a:extLst>
          </p:cNvPr>
          <p:cNvSpPr/>
          <p:nvPr/>
        </p:nvSpPr>
        <p:spPr>
          <a:xfrm>
            <a:off x="582283" y="422718"/>
            <a:ext cx="55931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JÓ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8BAC91E-BF94-5E42-0F73-9F1108204592}"/>
              </a:ext>
            </a:extLst>
          </p:cNvPr>
          <p:cNvSpPr txBox="1"/>
          <p:nvPr/>
        </p:nvSpPr>
        <p:spPr>
          <a:xfrm>
            <a:off x="359358" y="2084712"/>
            <a:ext cx="1368149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Meus ouvidos já tinham ouvido a teu respeito, mas agora os meus olhos te viram. </a:t>
            </a:r>
          </a:p>
          <a:p>
            <a:r>
              <a:rPr lang="pt-BR" sz="2400" dirty="0"/>
              <a:t>Por isso menosprezo a mim mesmo e me arrependo no pó e na cinza". </a:t>
            </a:r>
          </a:p>
          <a:p>
            <a:endParaRPr lang="pt-BR" sz="2400" dirty="0"/>
          </a:p>
          <a:p>
            <a:r>
              <a:rPr lang="pt-BR" sz="2400" dirty="0"/>
              <a:t>Meu servo Jó orará por vocês; eu aceitarei a oração dele e não farei com vocês o que vocês merecem pela loucura que cometeram. Vocês não falaram o que é certo a meu respeito, como fez meu servo Jó". </a:t>
            </a:r>
          </a:p>
          <a:p>
            <a:endParaRPr lang="pt-BR" sz="2400" dirty="0"/>
          </a:p>
          <a:p>
            <a:r>
              <a:rPr lang="pt-BR" sz="2400" dirty="0"/>
              <a:t>Depois que Jó orou por seus amigos, o Senhor o tornou novamente próspero e lhe deu em dobro tudo o que tinha antes. </a:t>
            </a:r>
          </a:p>
          <a:p>
            <a:r>
              <a:rPr lang="pt-BR" sz="2400" dirty="0"/>
              <a:t>O Senhor abençoou o final da vida de Jó mais do que o início. (Jó 42.5-12)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B09F77-D59B-584E-B8BB-DDD05ED50359}"/>
              </a:ext>
            </a:extLst>
          </p:cNvPr>
          <p:cNvSpPr txBox="1"/>
          <p:nvPr/>
        </p:nvSpPr>
        <p:spPr>
          <a:xfrm>
            <a:off x="582283" y="1253715"/>
            <a:ext cx="720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pelo sofrimento) </a:t>
            </a:r>
          </a:p>
        </p:txBody>
      </p:sp>
      <p:pic>
        <p:nvPicPr>
          <p:cNvPr id="4" name="Imagem 3" descr="Homem de barba e bigode&#10;&#10;O conteúdo gerado por IA pode estar incorreto.">
            <a:extLst>
              <a:ext uri="{FF2B5EF4-FFF2-40B4-BE49-F238E27FC236}">
                <a16:creationId xmlns:a16="http://schemas.microsoft.com/office/drawing/2014/main" id="{F86BB966-76CC-0E06-32F6-D042E2E2D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543" y="229777"/>
            <a:ext cx="2601246" cy="1734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7869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olhando para o lado&#10;&#10;O conteúdo gerado por IA pode estar incorreto.">
            <a:extLst>
              <a:ext uri="{FF2B5EF4-FFF2-40B4-BE49-F238E27FC236}">
                <a16:creationId xmlns:a16="http://schemas.microsoft.com/office/drawing/2014/main" id="{74970198-9FBD-6D0E-B498-EE81AAC5D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01" y="0"/>
            <a:ext cx="11393312" cy="640873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BE4F86F-9E73-2C20-036D-38EB1182B5B0}"/>
              </a:ext>
            </a:extLst>
          </p:cNvPr>
          <p:cNvSpPr txBox="1"/>
          <p:nvPr/>
        </p:nvSpPr>
        <p:spPr>
          <a:xfrm>
            <a:off x="420536" y="272056"/>
            <a:ext cx="13800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+mj-lt"/>
              </a:rPr>
              <a:t>PRINCIPAIS CAUSAS DE ANSIEDADE EM HOMENS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A045A7B-BF18-2D7C-D537-8C536C6CAD8C}"/>
              </a:ext>
            </a:extLst>
          </p:cNvPr>
          <p:cNvSpPr txBox="1"/>
          <p:nvPr/>
        </p:nvSpPr>
        <p:spPr>
          <a:xfrm>
            <a:off x="420536" y="1155183"/>
            <a:ext cx="1380067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Sociais/Culturais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		O que é ser homem/ não expressa emoções</a:t>
            </a:r>
          </a:p>
          <a:p>
            <a:pPr>
              <a:buNone/>
            </a:pPr>
            <a:endParaRPr lang="pt-BR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Trabalho e Economia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Pressões profissionais e financeiras</a:t>
            </a:r>
          </a:p>
          <a:p>
            <a:pPr>
              <a:buNone/>
            </a:pPr>
            <a:endParaRPr lang="pt-BR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Trauma e Saúde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		Traumas</a:t>
            </a:r>
            <a:r>
              <a:rPr lang="pt-BR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e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doenças </a:t>
            </a:r>
          </a:p>
          <a:p>
            <a:pPr>
              <a:buNone/>
            </a:pPr>
            <a:endParaRPr lang="pt-BR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Biologia/Genética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	</a:t>
            </a:r>
            <a:r>
              <a:rPr lang="pt-BR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esequilíbrios hormonais</a:t>
            </a:r>
          </a:p>
          <a:p>
            <a:pPr>
              <a:buNone/>
            </a:pPr>
            <a:endParaRPr lang="pt-BR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Estilo de vida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			Substâncias, sono, alimentação, </a:t>
            </a:r>
          </a:p>
          <a:p>
            <a:pPr>
              <a:buNone/>
            </a:pPr>
            <a:r>
              <a:rPr lang="pt-BR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										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sedentarismo</a:t>
            </a:r>
          </a:p>
          <a:p>
            <a:pPr>
              <a:buNone/>
            </a:pPr>
            <a:r>
              <a:rPr lang="pt-BR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Relações e Mídias Sociais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Expectativas, comparação social, </a:t>
            </a:r>
          </a:p>
          <a:p>
            <a:pPr>
              <a:buNone/>
            </a:pPr>
            <a:r>
              <a:rPr lang="pt-BR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										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"medo de ficar de fora“</a:t>
            </a:r>
          </a:p>
          <a:p>
            <a:pPr>
              <a:buNone/>
            </a:pPr>
            <a:r>
              <a:rPr lang="pt-BR" sz="24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Personalidade</a:t>
            </a:r>
            <a:r>
              <a:rPr lang="pt-BR" sz="2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		Resiliência emocional (maior ou menor)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584978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6CC98-7463-89CE-5302-F48A29348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D812135-DBDD-DA45-7349-5DE553295A5E}"/>
              </a:ext>
            </a:extLst>
          </p:cNvPr>
          <p:cNvSpPr/>
          <p:nvPr/>
        </p:nvSpPr>
        <p:spPr>
          <a:xfrm>
            <a:off x="7200106" y="457224"/>
            <a:ext cx="66271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</a:t>
            </a:r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ELIAS</a:t>
            </a:r>
            <a:endParaRPr lang="pt-BR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2AA2142-4F19-1E55-99F2-700AB341DD3F}"/>
              </a:ext>
            </a:extLst>
          </p:cNvPr>
          <p:cNvSpPr txBox="1"/>
          <p:nvPr/>
        </p:nvSpPr>
        <p:spPr>
          <a:xfrm>
            <a:off x="6377148" y="1288221"/>
            <a:ext cx="7450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pela exaustão, desânimo e medo) </a:t>
            </a:r>
          </a:p>
        </p:txBody>
      </p:sp>
      <p:pic>
        <p:nvPicPr>
          <p:cNvPr id="5" name="Imagem 4" descr="Homem com a mão no rosto&#10;&#10;O conteúdo gerado por IA pode estar incorreto.">
            <a:extLst>
              <a:ext uri="{FF2B5EF4-FFF2-40B4-BE49-F238E27FC236}">
                <a16:creationId xmlns:a16="http://schemas.microsoft.com/office/drawing/2014/main" id="{2724A577-BD3D-2818-DA7A-BAF490EC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581" y="2006633"/>
            <a:ext cx="5910660" cy="394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70F8C37-6F6C-E872-F5B7-ED11EAE4D4AC}"/>
              </a:ext>
            </a:extLst>
          </p:cNvPr>
          <p:cNvSpPr txBox="1"/>
          <p:nvPr/>
        </p:nvSpPr>
        <p:spPr>
          <a:xfrm>
            <a:off x="1200501" y="2853468"/>
            <a:ext cx="71986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"Já tive o bastante, Senhor. </a:t>
            </a:r>
          </a:p>
          <a:p>
            <a:r>
              <a:rPr lang="pt-BR" sz="2800" dirty="0"/>
              <a:t>Tira a minha vida; </a:t>
            </a:r>
          </a:p>
          <a:p>
            <a:r>
              <a:rPr lang="pt-BR" sz="2800" dirty="0"/>
              <a:t>não sou melhor do que </a:t>
            </a:r>
          </a:p>
          <a:p>
            <a:r>
              <a:rPr lang="pt-BR" sz="2800" dirty="0"/>
              <a:t>os meus antepassados. " </a:t>
            </a:r>
          </a:p>
          <a:p>
            <a:r>
              <a:rPr lang="pt-BR" sz="2800" dirty="0"/>
              <a:t>(1Rs 19.4)</a:t>
            </a:r>
          </a:p>
        </p:txBody>
      </p:sp>
    </p:spTree>
    <p:extLst>
      <p:ext uri="{BB962C8B-B14F-4D97-AF65-F5344CB8AC3E}">
        <p14:creationId xmlns:p14="http://schemas.microsoft.com/office/powerpoint/2010/main" val="91569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E84C2-435D-95BE-7A0B-E7F9A4A3D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8C8A51D-73BF-805B-A5FF-C792D99E6FBA}"/>
              </a:ext>
            </a:extLst>
          </p:cNvPr>
          <p:cNvSpPr/>
          <p:nvPr/>
        </p:nvSpPr>
        <p:spPr>
          <a:xfrm>
            <a:off x="7200106" y="457224"/>
            <a:ext cx="66271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</a:t>
            </a:r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ELIAS</a:t>
            </a:r>
            <a:endParaRPr lang="pt-BR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8D86B4-6373-349A-06B6-FF2AA53BC4F4}"/>
              </a:ext>
            </a:extLst>
          </p:cNvPr>
          <p:cNvSpPr txBox="1"/>
          <p:nvPr/>
        </p:nvSpPr>
        <p:spPr>
          <a:xfrm>
            <a:off x="6377148" y="1288221"/>
            <a:ext cx="7450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pela exaustão, desânimo e medo)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581BDA4-5B6B-EB30-9674-A4C3AABE24C1}"/>
              </a:ext>
            </a:extLst>
          </p:cNvPr>
          <p:cNvSpPr txBox="1"/>
          <p:nvPr/>
        </p:nvSpPr>
        <p:spPr>
          <a:xfrm>
            <a:off x="3908612" y="1911707"/>
            <a:ext cx="991862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dirty="0"/>
              <a:t>Então veio um vento fortíssimo que separou os montes e esmigalhou as rochas diante do Senhor, mas o Senhor não estava no vento. </a:t>
            </a:r>
          </a:p>
          <a:p>
            <a:pPr algn="r"/>
            <a:r>
              <a:rPr lang="pt-BR" sz="2800" dirty="0"/>
              <a:t>Depois do vento houve um terremoto, </a:t>
            </a:r>
          </a:p>
          <a:p>
            <a:pPr algn="r"/>
            <a:r>
              <a:rPr lang="pt-BR" sz="2800" dirty="0"/>
              <a:t>mas o Senhor não estava no terremoto. </a:t>
            </a:r>
          </a:p>
          <a:p>
            <a:pPr algn="r"/>
            <a:r>
              <a:rPr lang="pt-BR" sz="2800" dirty="0"/>
              <a:t>Depois do terremoto houve um fogo, </a:t>
            </a:r>
          </a:p>
          <a:p>
            <a:pPr algn="r"/>
            <a:r>
              <a:rPr lang="pt-BR" sz="2800" dirty="0"/>
              <a:t>mas o Senhor não estava nele. E depois do fogo </a:t>
            </a:r>
          </a:p>
          <a:p>
            <a:pPr algn="r"/>
            <a:r>
              <a:rPr lang="pt-BR" sz="2800" dirty="0"/>
              <a:t>houve o murmúrio de uma brisa suave. </a:t>
            </a:r>
          </a:p>
          <a:p>
            <a:pPr algn="r"/>
            <a:r>
              <a:rPr lang="pt-BR" sz="2800" dirty="0"/>
              <a:t>E uma voz lhe perguntou: </a:t>
            </a:r>
          </a:p>
          <a:p>
            <a:pPr algn="r"/>
            <a:r>
              <a:rPr lang="pt-BR" sz="2800" dirty="0"/>
              <a:t>"O que você está fazendo aqui, Elias? “ (1Rs 19.11-13) </a:t>
            </a:r>
          </a:p>
        </p:txBody>
      </p:sp>
      <p:pic>
        <p:nvPicPr>
          <p:cNvPr id="11" name="Imagem 10" descr="Uma imagem contendo pessoa, homem, fogo, edifício&#10;&#10;O conteúdo gerado por IA pode estar incorreto.">
            <a:extLst>
              <a:ext uri="{FF2B5EF4-FFF2-40B4-BE49-F238E27FC236}">
                <a16:creationId xmlns:a16="http://schemas.microsoft.com/office/drawing/2014/main" id="{1BA5938C-FFE2-E444-349E-B994144B4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23" y="2629163"/>
            <a:ext cx="4449437" cy="2966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1171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0AAC4-3565-BCC1-0561-5E61DEC81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D55FFCB-C00E-96FB-D89F-58AA8DD9129F}"/>
              </a:ext>
            </a:extLst>
          </p:cNvPr>
          <p:cNvSpPr/>
          <p:nvPr/>
        </p:nvSpPr>
        <p:spPr>
          <a:xfrm>
            <a:off x="495225" y="490377"/>
            <a:ext cx="90428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</a:t>
            </a:r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HABACUQUE</a:t>
            </a:r>
            <a:endParaRPr lang="pt-BR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6CCF38B-5D96-B115-CF1C-64E5284E1047}"/>
              </a:ext>
            </a:extLst>
          </p:cNvPr>
          <p:cNvSpPr txBox="1"/>
          <p:nvPr/>
        </p:nvSpPr>
        <p:spPr>
          <a:xfrm>
            <a:off x="495225" y="2256764"/>
            <a:ext cx="885580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Advertência do profeta Habacuque. </a:t>
            </a:r>
          </a:p>
          <a:p>
            <a:r>
              <a:rPr lang="pt-BR" sz="2800" dirty="0"/>
              <a:t>Até quando, Senhor, clamarei por socorro, sem que tu ouças? Até quando gritarei a ti: "Violência! " sem que tragas salvação? </a:t>
            </a:r>
          </a:p>
          <a:p>
            <a:r>
              <a:rPr lang="pt-BR" sz="2800" dirty="0"/>
              <a:t>Por que me fazes ver a injustiça, e contemplar a maldade? A destruição e a violência estão diante de mim; há luta e conflito por todo lado. (</a:t>
            </a:r>
            <a:r>
              <a:rPr lang="pt-BR" sz="2800" dirty="0" err="1"/>
              <a:t>Hc</a:t>
            </a:r>
            <a:r>
              <a:rPr lang="pt-BR" sz="2800" dirty="0"/>
              <a:t> 1.1-3)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FB9655-2A1A-FBB2-7403-701A22C7F77D}"/>
              </a:ext>
            </a:extLst>
          </p:cNvPr>
          <p:cNvSpPr txBox="1"/>
          <p:nvPr/>
        </p:nvSpPr>
        <p:spPr>
          <a:xfrm>
            <a:off x="495225" y="1208502"/>
            <a:ext cx="802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pela injustiça religiosa e política)</a:t>
            </a:r>
          </a:p>
        </p:txBody>
      </p:sp>
      <p:pic>
        <p:nvPicPr>
          <p:cNvPr id="9" name="Imagem 8" descr="Desenho de homem com barba e bigode&#10;&#10;O conteúdo gerado por IA pode estar incorreto.">
            <a:extLst>
              <a:ext uri="{FF2B5EF4-FFF2-40B4-BE49-F238E27FC236}">
                <a16:creationId xmlns:a16="http://schemas.microsoft.com/office/drawing/2014/main" id="{0F707887-206B-9728-7B52-050EFF3BA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32"/>
          <a:stretch>
            <a:fillRect/>
          </a:stretch>
        </p:blipFill>
        <p:spPr>
          <a:xfrm>
            <a:off x="9538086" y="2283754"/>
            <a:ext cx="4597113" cy="3485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7050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17057-AAC6-ADA9-190C-5050B0F1E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12EB6B5-35D0-A300-724E-DE588322D9FD}"/>
              </a:ext>
            </a:extLst>
          </p:cNvPr>
          <p:cNvSpPr/>
          <p:nvPr/>
        </p:nvSpPr>
        <p:spPr>
          <a:xfrm>
            <a:off x="495225" y="490377"/>
            <a:ext cx="90428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</a:t>
            </a:r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HABACUQUE</a:t>
            </a:r>
            <a:endParaRPr lang="pt-BR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49CA519-6A57-7E63-534F-9B3351B22DDD}"/>
              </a:ext>
            </a:extLst>
          </p:cNvPr>
          <p:cNvSpPr txBox="1"/>
          <p:nvPr/>
        </p:nvSpPr>
        <p:spPr>
          <a:xfrm>
            <a:off x="6619980" y="1948043"/>
            <a:ext cx="70351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dirty="0"/>
              <a:t>"Olhem as nações e contemplem-nas, fiquem atônitos e pasmem; pois nos dias de vocês farei algo em que não creriam, se lhes fosse contado. </a:t>
            </a:r>
          </a:p>
          <a:p>
            <a:pPr algn="r"/>
            <a:r>
              <a:rPr lang="pt-BR" sz="2800" dirty="0"/>
              <a:t>Estou trazendo os babilônios, </a:t>
            </a:r>
          </a:p>
          <a:p>
            <a:pPr algn="r"/>
            <a:r>
              <a:rPr lang="pt-BR" sz="2800" dirty="0"/>
              <a:t>nação cruel e impetuosa, </a:t>
            </a:r>
          </a:p>
          <a:p>
            <a:pPr algn="r"/>
            <a:r>
              <a:rPr lang="pt-BR" sz="2800" dirty="0"/>
              <a:t>que marcha por toda a extensão da terra para apoderar-se de moradias que não lhe pertencem. (</a:t>
            </a:r>
            <a:r>
              <a:rPr lang="pt-BR" sz="2800" dirty="0" err="1"/>
              <a:t>Hc</a:t>
            </a:r>
            <a:r>
              <a:rPr lang="pt-BR" sz="2800" dirty="0"/>
              <a:t> 1.5-6)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FA21FA2-089E-0761-3919-070B943AA9E6}"/>
              </a:ext>
            </a:extLst>
          </p:cNvPr>
          <p:cNvSpPr txBox="1"/>
          <p:nvPr/>
        </p:nvSpPr>
        <p:spPr>
          <a:xfrm>
            <a:off x="495225" y="1208502"/>
            <a:ext cx="802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pela injustiça religiosa e política)</a:t>
            </a:r>
          </a:p>
        </p:txBody>
      </p:sp>
      <p:pic>
        <p:nvPicPr>
          <p:cNvPr id="4" name="Imagem 3" descr="Desenho de homem com barba e bigode&#10;&#10;O conteúdo gerado por IA pode estar incorreto.">
            <a:extLst>
              <a:ext uri="{FF2B5EF4-FFF2-40B4-BE49-F238E27FC236}">
                <a16:creationId xmlns:a16="http://schemas.microsoft.com/office/drawing/2014/main" id="{F7DBD152-51E7-F492-8A1B-2614C26E3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32"/>
          <a:stretch>
            <a:fillRect/>
          </a:stretch>
        </p:blipFill>
        <p:spPr>
          <a:xfrm>
            <a:off x="745105" y="2190477"/>
            <a:ext cx="4597113" cy="3485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4128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55E77-F525-3EE1-3333-5030C231A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DAFF83F-5CED-0450-32E8-3B5849BD838A}"/>
              </a:ext>
            </a:extLst>
          </p:cNvPr>
          <p:cNvSpPr/>
          <p:nvPr/>
        </p:nvSpPr>
        <p:spPr>
          <a:xfrm>
            <a:off x="495225" y="490377"/>
            <a:ext cx="90428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</a:t>
            </a:r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HABACUQUE</a:t>
            </a:r>
            <a:endParaRPr lang="pt-BR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23316CC-D765-FAB5-21F0-497CE4D46750}"/>
              </a:ext>
            </a:extLst>
          </p:cNvPr>
          <p:cNvSpPr txBox="1"/>
          <p:nvPr/>
        </p:nvSpPr>
        <p:spPr>
          <a:xfrm>
            <a:off x="495225" y="1911708"/>
            <a:ext cx="91663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Senhor, tu não és desde a eternidade? </a:t>
            </a:r>
          </a:p>
          <a:p>
            <a:r>
              <a:rPr lang="pt-BR" sz="2800" dirty="0"/>
              <a:t>Meu Deus, meu Santo, tu não morrerás. Senhor, tu designaste essa nação para executar juízo; ó Rocha, determinaste a ela que aplicasse castigo. </a:t>
            </a:r>
          </a:p>
          <a:p>
            <a:r>
              <a:rPr lang="pt-BR" sz="2800" dirty="0"/>
              <a:t>Teus olhos são tão puros, que não suportam ver o mal; não podes tolerar a maldade. Por que toleras então esses perversos? Por que ficas calado enquanto os ímpios engolem </a:t>
            </a:r>
          </a:p>
          <a:p>
            <a:r>
              <a:rPr lang="pt-BR" sz="2800" dirty="0"/>
              <a:t>os que são mais justos do que eles? (</a:t>
            </a:r>
            <a:r>
              <a:rPr lang="pt-BR" sz="2800" dirty="0" err="1"/>
              <a:t>Hc</a:t>
            </a:r>
            <a:r>
              <a:rPr lang="pt-BR" sz="2800" dirty="0"/>
              <a:t> 1.12-13)</a:t>
            </a:r>
          </a:p>
        </p:txBody>
      </p:sp>
      <p:pic>
        <p:nvPicPr>
          <p:cNvPr id="3" name="Imagem 2" descr="Desenho de homem com barba e bigode&#10;&#10;O conteúdo gerado por IA pode estar incorreto.">
            <a:extLst>
              <a:ext uri="{FF2B5EF4-FFF2-40B4-BE49-F238E27FC236}">
                <a16:creationId xmlns:a16="http://schemas.microsoft.com/office/drawing/2014/main" id="{71018831-11EE-114D-FEE8-6826BEDA4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32"/>
          <a:stretch>
            <a:fillRect/>
          </a:stretch>
        </p:blipFill>
        <p:spPr>
          <a:xfrm>
            <a:off x="9996443" y="2449901"/>
            <a:ext cx="4138756" cy="3137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529652A-D70F-D4FE-F24A-8DD84481F0ED}"/>
              </a:ext>
            </a:extLst>
          </p:cNvPr>
          <p:cNvSpPr txBox="1"/>
          <p:nvPr/>
        </p:nvSpPr>
        <p:spPr>
          <a:xfrm>
            <a:off x="495225" y="1208502"/>
            <a:ext cx="802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pela injustiça religiosa e política)</a:t>
            </a:r>
          </a:p>
        </p:txBody>
      </p:sp>
    </p:spTree>
    <p:extLst>
      <p:ext uri="{BB962C8B-B14F-4D97-AF65-F5344CB8AC3E}">
        <p14:creationId xmlns:p14="http://schemas.microsoft.com/office/powerpoint/2010/main" val="3865011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4F47-B345-43E0-9A88-9CF05D0F8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A451DEA-755A-90E6-060F-4141B36053B3}"/>
              </a:ext>
            </a:extLst>
          </p:cNvPr>
          <p:cNvSpPr/>
          <p:nvPr/>
        </p:nvSpPr>
        <p:spPr>
          <a:xfrm>
            <a:off x="495225" y="490377"/>
            <a:ext cx="90428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</a:t>
            </a:r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HABACUQUE</a:t>
            </a:r>
            <a:endParaRPr lang="pt-BR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8FB05D-CF6E-5247-6DEB-3CC91DEC6021}"/>
              </a:ext>
            </a:extLst>
          </p:cNvPr>
          <p:cNvSpPr txBox="1"/>
          <p:nvPr/>
        </p:nvSpPr>
        <p:spPr>
          <a:xfrm>
            <a:off x="6274922" y="2388292"/>
            <a:ext cx="70351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dirty="0"/>
              <a:t>Escreva: "O ímpio está envaidecido; seus desejos não são bons; </a:t>
            </a:r>
          </a:p>
          <a:p>
            <a:pPr algn="r"/>
            <a:r>
              <a:rPr lang="pt-BR" sz="2800" dirty="0"/>
              <a:t>mas o justo viverá pela sua fidelidade.</a:t>
            </a:r>
          </a:p>
          <a:p>
            <a:pPr algn="r"/>
            <a:endParaRPr lang="pt-BR" sz="2800" dirty="0"/>
          </a:p>
          <a:p>
            <a:pPr algn="r"/>
            <a:r>
              <a:rPr lang="pt-BR" sz="2800" dirty="0"/>
              <a:t>Mas o Senhor está </a:t>
            </a:r>
          </a:p>
          <a:p>
            <a:pPr algn="r"/>
            <a:r>
              <a:rPr lang="pt-BR" sz="2800" dirty="0"/>
              <a:t>em seu santo templo; </a:t>
            </a:r>
          </a:p>
          <a:p>
            <a:pPr algn="r"/>
            <a:r>
              <a:rPr lang="pt-BR" sz="2800" dirty="0"/>
              <a:t>diante dele fique em silêncio </a:t>
            </a:r>
          </a:p>
          <a:p>
            <a:pPr algn="r"/>
            <a:r>
              <a:rPr lang="pt-BR" sz="2800" dirty="0"/>
              <a:t>toda a terra". (</a:t>
            </a:r>
            <a:r>
              <a:rPr lang="pt-BR" sz="2800" dirty="0" err="1"/>
              <a:t>Hc</a:t>
            </a:r>
            <a:r>
              <a:rPr lang="pt-BR" sz="2800" dirty="0"/>
              <a:t> 2.4, 20)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E6596F6-60BA-5B81-9142-7DF5F20E07BD}"/>
              </a:ext>
            </a:extLst>
          </p:cNvPr>
          <p:cNvSpPr txBox="1"/>
          <p:nvPr/>
        </p:nvSpPr>
        <p:spPr>
          <a:xfrm>
            <a:off x="495225" y="1208502"/>
            <a:ext cx="802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pela injustiça religiosa e política)</a:t>
            </a:r>
          </a:p>
        </p:txBody>
      </p:sp>
      <p:pic>
        <p:nvPicPr>
          <p:cNvPr id="4" name="Imagem 3" descr="Desenho de homem com barba e bigode&#10;&#10;O conteúdo gerado por IA pode estar incorreto.">
            <a:extLst>
              <a:ext uri="{FF2B5EF4-FFF2-40B4-BE49-F238E27FC236}">
                <a16:creationId xmlns:a16="http://schemas.microsoft.com/office/drawing/2014/main" id="{6071DC71-F534-46FA-328B-DB545E40C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32"/>
          <a:stretch>
            <a:fillRect/>
          </a:stretch>
        </p:blipFill>
        <p:spPr>
          <a:xfrm>
            <a:off x="495225" y="2388292"/>
            <a:ext cx="4736929" cy="3591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3038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49411-6534-7C89-E88D-2F3E98FAC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D3F2354-2B69-65E1-21B0-37780FC2EDCC}"/>
              </a:ext>
            </a:extLst>
          </p:cNvPr>
          <p:cNvSpPr/>
          <p:nvPr/>
        </p:nvSpPr>
        <p:spPr>
          <a:xfrm>
            <a:off x="495225" y="490377"/>
            <a:ext cx="90428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</a:t>
            </a:r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HABACUQUE</a:t>
            </a:r>
            <a:endParaRPr lang="pt-BR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6409D4A-14D5-181C-A301-BC3AF1366776}"/>
              </a:ext>
            </a:extLst>
          </p:cNvPr>
          <p:cNvSpPr txBox="1"/>
          <p:nvPr/>
        </p:nvSpPr>
        <p:spPr>
          <a:xfrm>
            <a:off x="494828" y="2074003"/>
            <a:ext cx="134105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Mesmo não florescendo a figueira, não havendo uvas nas videiras; mesmo falhando a safra de azeitonas, não havendo produção de alimento nas lavouras, nem ovelhas no curral nem bois nos estábulos, ainda assim eu exultarei no Senhor e me alegrarei no Deus da minha salvação. </a:t>
            </a:r>
          </a:p>
          <a:p>
            <a:r>
              <a:rPr lang="pt-BR" sz="2800" dirty="0"/>
              <a:t>O Senhor Soberano é a minha força; ele faz os meus pés como os do cervo; ele me habilita a andar em lugares altos. </a:t>
            </a:r>
          </a:p>
          <a:p>
            <a:endParaRPr lang="pt-BR" sz="2800" dirty="0"/>
          </a:p>
          <a:p>
            <a:r>
              <a:rPr lang="pt-BR" sz="2800" dirty="0"/>
              <a:t>Para o mestre de música. Para os meus instrumentos de cordas. </a:t>
            </a:r>
          </a:p>
          <a:p>
            <a:r>
              <a:rPr lang="pt-BR" sz="2800" dirty="0"/>
              <a:t>(</a:t>
            </a:r>
            <a:r>
              <a:rPr lang="pt-BR" sz="2800" dirty="0" err="1"/>
              <a:t>Hc</a:t>
            </a:r>
            <a:r>
              <a:rPr lang="pt-BR" sz="2800" dirty="0"/>
              <a:t> 3.17-19)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98798C-F4B5-7D1A-9FB2-C6B747B32053}"/>
              </a:ext>
            </a:extLst>
          </p:cNvPr>
          <p:cNvSpPr txBox="1"/>
          <p:nvPr/>
        </p:nvSpPr>
        <p:spPr>
          <a:xfrm>
            <a:off x="495225" y="1208502"/>
            <a:ext cx="802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pela injustiça religiosa e política)</a:t>
            </a:r>
          </a:p>
        </p:txBody>
      </p:sp>
    </p:spTree>
    <p:extLst>
      <p:ext uri="{BB962C8B-B14F-4D97-AF65-F5344CB8AC3E}">
        <p14:creationId xmlns:p14="http://schemas.microsoft.com/office/powerpoint/2010/main" val="90319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8A97B-BFC9-0C5A-C385-78E203DB9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B4367C-1047-BF40-D190-84ACD8340A36}"/>
              </a:ext>
            </a:extLst>
          </p:cNvPr>
          <p:cNvSpPr/>
          <p:nvPr/>
        </p:nvSpPr>
        <p:spPr>
          <a:xfrm>
            <a:off x="6646883" y="455872"/>
            <a:ext cx="70567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</a:t>
            </a:r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PAULO</a:t>
            </a:r>
            <a:endParaRPr lang="pt-BR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5C6E60E-EDEF-4496-962B-702229D1E3C4}"/>
              </a:ext>
            </a:extLst>
          </p:cNvPr>
          <p:cNvSpPr txBox="1"/>
          <p:nvPr/>
        </p:nvSpPr>
        <p:spPr>
          <a:xfrm>
            <a:off x="615996" y="2412040"/>
            <a:ext cx="771712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Para impedir que eu me exaltasse </a:t>
            </a:r>
          </a:p>
          <a:p>
            <a:r>
              <a:rPr lang="pt-BR" sz="2800" dirty="0"/>
              <a:t>por causa da grandeza dessas revelações, foi-me dado um espinho na carne, </a:t>
            </a:r>
          </a:p>
          <a:p>
            <a:r>
              <a:rPr lang="pt-BR" sz="2800" dirty="0"/>
              <a:t>um mensageiro de Satanás, </a:t>
            </a:r>
          </a:p>
          <a:p>
            <a:r>
              <a:rPr lang="pt-BR" sz="2800" dirty="0"/>
              <a:t>para me atormentar. </a:t>
            </a:r>
          </a:p>
          <a:p>
            <a:r>
              <a:rPr lang="pt-BR" sz="2800" dirty="0"/>
              <a:t>Três vezes roguei ao Senhor </a:t>
            </a:r>
          </a:p>
          <a:p>
            <a:r>
              <a:rPr lang="pt-BR" sz="2800" dirty="0"/>
              <a:t>que o tirasse de mim. (2Co 12.7-8)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1F7AC7-9ECB-9F59-2262-653312E3734D}"/>
              </a:ext>
            </a:extLst>
          </p:cNvPr>
          <p:cNvSpPr txBox="1"/>
          <p:nvPr/>
        </p:nvSpPr>
        <p:spPr>
          <a:xfrm>
            <a:off x="6646883" y="1286869"/>
            <a:ext cx="720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por um sofrimento constante)</a:t>
            </a:r>
          </a:p>
        </p:txBody>
      </p:sp>
      <p:pic>
        <p:nvPicPr>
          <p:cNvPr id="9" name="Imagem 8" descr="Mão de pessoa&#10;&#10;O conteúdo gerado por IA pode estar incorreto.">
            <a:extLst>
              <a:ext uri="{FF2B5EF4-FFF2-40B4-BE49-F238E27FC236}">
                <a16:creationId xmlns:a16="http://schemas.microsoft.com/office/drawing/2014/main" id="{10F39964-3295-1D2C-57EC-A2BCA8C15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906" y="-898830"/>
            <a:ext cx="13451307" cy="75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93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0E601-21DC-9022-029B-0AAC37B25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32A4898-2352-A1BC-C482-0D8770809BAC}"/>
              </a:ext>
            </a:extLst>
          </p:cNvPr>
          <p:cNvSpPr/>
          <p:nvPr/>
        </p:nvSpPr>
        <p:spPr>
          <a:xfrm>
            <a:off x="6646883" y="455872"/>
            <a:ext cx="70567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DE </a:t>
            </a:r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PAULO</a:t>
            </a:r>
            <a:endParaRPr lang="pt-BR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7A54A0-6A21-C3F8-C9FB-4120EFC62924}"/>
              </a:ext>
            </a:extLst>
          </p:cNvPr>
          <p:cNvSpPr txBox="1"/>
          <p:nvPr/>
        </p:nvSpPr>
        <p:spPr>
          <a:xfrm>
            <a:off x="4779034" y="1980718"/>
            <a:ext cx="892458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dirty="0"/>
              <a:t>Mas ele me disse: "Minha graça é suficiente para você, pois o meu poder se aperfeiçoa na fraqueza". Portanto, eu me gloriarei ainda mais alegremente em minhas fraquezas, para que o poder de Cristo repouse em mim. </a:t>
            </a:r>
          </a:p>
          <a:p>
            <a:pPr algn="r"/>
            <a:r>
              <a:rPr lang="pt-BR" sz="2800" dirty="0"/>
              <a:t>Por isso, por amor de Cristo, regozijo-me nas fraquezas, nos insultos, nas necessidades, nas perseguições, nas angústias. Pois, quando sou fraco é que sou forte. (2Co 12.9-10)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0B3A8BC-BDE8-DCD0-539B-805A1379CB70}"/>
              </a:ext>
            </a:extLst>
          </p:cNvPr>
          <p:cNvSpPr txBox="1"/>
          <p:nvPr/>
        </p:nvSpPr>
        <p:spPr>
          <a:xfrm>
            <a:off x="6505443" y="1286869"/>
            <a:ext cx="720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b="1" dirty="0"/>
              <a:t>(ansiedade por um sofrimento constante)</a:t>
            </a:r>
          </a:p>
        </p:txBody>
      </p:sp>
      <p:pic>
        <p:nvPicPr>
          <p:cNvPr id="4" name="Imagem 3" descr="Mão de pessoa&#10;&#10;O conteúdo gerado por IA pode estar incorreto.">
            <a:extLst>
              <a:ext uri="{FF2B5EF4-FFF2-40B4-BE49-F238E27FC236}">
                <a16:creationId xmlns:a16="http://schemas.microsoft.com/office/drawing/2014/main" id="{D485E191-2F69-3F5C-0BC7-AD84D949E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083"/>
            <a:ext cx="13451307" cy="75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98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24AD-65A9-4E28-2D01-6B368FA12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6C29739-CC4D-DCD0-6BD9-5109C20EC0D1}"/>
              </a:ext>
            </a:extLst>
          </p:cNvPr>
          <p:cNvSpPr/>
          <p:nvPr/>
        </p:nvSpPr>
        <p:spPr>
          <a:xfrm>
            <a:off x="495225" y="438619"/>
            <a:ext cx="110049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DAS IGREJAS DA ÁSIA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459BA2-A96B-EAFD-EAAF-387E60F3F091}"/>
              </a:ext>
            </a:extLst>
          </p:cNvPr>
          <p:cNvSpPr txBox="1"/>
          <p:nvPr/>
        </p:nvSpPr>
        <p:spPr>
          <a:xfrm>
            <a:off x="495225" y="2310905"/>
            <a:ext cx="773437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Eu, João, irmão e </a:t>
            </a:r>
          </a:p>
          <a:p>
            <a:r>
              <a:rPr lang="pt-BR" sz="2800" dirty="0"/>
              <a:t>companheiro de vocês no sofrimento, </a:t>
            </a:r>
          </a:p>
          <a:p>
            <a:r>
              <a:rPr lang="pt-BR" sz="2800" dirty="0"/>
              <a:t>no Reino e na perseverança em Jesus, estava na ilha de </a:t>
            </a:r>
            <a:r>
              <a:rPr lang="pt-BR" sz="2800" dirty="0" err="1"/>
              <a:t>Patmos</a:t>
            </a:r>
            <a:r>
              <a:rPr lang="pt-BR" sz="2800" dirty="0"/>
              <a:t>, </a:t>
            </a:r>
          </a:p>
          <a:p>
            <a:r>
              <a:rPr lang="pt-BR" sz="2800" dirty="0"/>
              <a:t>por causa da palavra de Deus </a:t>
            </a:r>
          </a:p>
          <a:p>
            <a:r>
              <a:rPr lang="pt-BR" sz="2800" dirty="0"/>
              <a:t>e do testemunho de Jesus. </a:t>
            </a:r>
          </a:p>
          <a:p>
            <a:r>
              <a:rPr lang="pt-BR" sz="2800" dirty="0"/>
              <a:t>(</a:t>
            </a:r>
            <a:r>
              <a:rPr lang="pt-BR" sz="2800" dirty="0" err="1"/>
              <a:t>Ap</a:t>
            </a:r>
            <a:r>
              <a:rPr lang="pt-BR" sz="2800" dirty="0"/>
              <a:t> 1:9)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46D5A51-257E-E2D9-A6C1-C56B5947EC27}"/>
              </a:ext>
            </a:extLst>
          </p:cNvPr>
          <p:cNvSpPr txBox="1"/>
          <p:nvPr/>
        </p:nvSpPr>
        <p:spPr>
          <a:xfrm>
            <a:off x="495225" y="1328595"/>
            <a:ext cx="720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pela perseguição)</a:t>
            </a:r>
          </a:p>
        </p:txBody>
      </p:sp>
      <p:pic>
        <p:nvPicPr>
          <p:cNvPr id="5" name="Imagem 4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01D0E030-FF22-9699-9EFB-6E82E2EF5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106" y="2058152"/>
            <a:ext cx="7734375" cy="4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0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05235F5-CE4E-751E-9D6B-CE1862C65401}"/>
              </a:ext>
            </a:extLst>
          </p:cNvPr>
          <p:cNvSpPr txBox="1"/>
          <p:nvPr/>
        </p:nvSpPr>
        <p:spPr>
          <a:xfrm>
            <a:off x="841075" y="896045"/>
            <a:ext cx="81821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latin typeface="+mj-lt"/>
              </a:rPr>
              <a:t>O Senhor Deus colocou </a:t>
            </a:r>
          </a:p>
          <a:p>
            <a:r>
              <a:rPr lang="pt-BR" sz="3600" dirty="0">
                <a:latin typeface="+mj-lt"/>
              </a:rPr>
              <a:t>o homem no jardim do Éden </a:t>
            </a:r>
          </a:p>
          <a:p>
            <a:r>
              <a:rPr lang="pt-BR" sz="3600" dirty="0">
                <a:latin typeface="+mj-lt"/>
              </a:rPr>
              <a:t>para cuidar dele e cultivá-lo. </a:t>
            </a:r>
          </a:p>
          <a:p>
            <a:r>
              <a:rPr lang="pt-BR" sz="3600" dirty="0">
                <a:latin typeface="+mj-lt"/>
              </a:rPr>
              <a:t>(</a:t>
            </a:r>
            <a:r>
              <a:rPr lang="pt-BR" sz="3600" dirty="0" err="1">
                <a:latin typeface="+mj-lt"/>
              </a:rPr>
              <a:t>Gn</a:t>
            </a:r>
            <a:r>
              <a:rPr lang="pt-BR" sz="3600" dirty="0">
                <a:latin typeface="+mj-lt"/>
              </a:rPr>
              <a:t> 2:15)</a:t>
            </a:r>
          </a:p>
        </p:txBody>
      </p:sp>
      <p:pic>
        <p:nvPicPr>
          <p:cNvPr id="6" name="Imagem 5" descr="Homem com os braços para cima&#10;&#10;O conteúdo gerado por IA pode estar incorreto.">
            <a:extLst>
              <a:ext uri="{FF2B5EF4-FFF2-40B4-BE49-F238E27FC236}">
                <a16:creationId xmlns:a16="http://schemas.microsoft.com/office/drawing/2014/main" id="{4DB3E245-D80C-7FF4-C929-ADCED9522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50" y="-810883"/>
            <a:ext cx="12834882" cy="721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84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F250A-F406-6638-AF3F-C01276E1D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DF4E443-D1B2-A441-BCAB-7C3B0761AB13}"/>
              </a:ext>
            </a:extLst>
          </p:cNvPr>
          <p:cNvSpPr/>
          <p:nvPr/>
        </p:nvSpPr>
        <p:spPr>
          <a:xfrm>
            <a:off x="495225" y="438619"/>
            <a:ext cx="110049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EXEMPLO DAS IGREJAS DA ÁSIA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5240FC-DB55-42E1-E0C9-1AEBFA23C355}"/>
              </a:ext>
            </a:extLst>
          </p:cNvPr>
          <p:cNvSpPr txBox="1"/>
          <p:nvPr/>
        </p:nvSpPr>
        <p:spPr>
          <a:xfrm>
            <a:off x="4451231" y="2154201"/>
            <a:ext cx="93246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800" dirty="0"/>
              <a:t>Não tenha medo do que você está prestes a sofrer. Saibam que o diabo lançará alguns de vocês </a:t>
            </a:r>
          </a:p>
          <a:p>
            <a:pPr algn="r"/>
            <a:r>
              <a:rPr lang="pt-BR" sz="2800" dirty="0"/>
              <a:t>na prisão para prová-los, </a:t>
            </a:r>
          </a:p>
          <a:p>
            <a:pPr algn="r"/>
            <a:r>
              <a:rPr lang="pt-BR" sz="2800" dirty="0"/>
              <a:t>e vocês sofrerão perseguição durante dez dias. </a:t>
            </a:r>
          </a:p>
          <a:p>
            <a:pPr algn="r"/>
            <a:r>
              <a:rPr lang="pt-BR" sz="2800" dirty="0"/>
              <a:t>Seja fiel até a morte, e eu lhe darei a coroa da vida. </a:t>
            </a:r>
          </a:p>
          <a:p>
            <a:pPr algn="r"/>
            <a:r>
              <a:rPr lang="pt-BR" sz="2800" dirty="0"/>
              <a:t>Aquele que tem ouvidos ouça o que </a:t>
            </a:r>
          </a:p>
          <a:p>
            <a:pPr algn="r"/>
            <a:r>
              <a:rPr lang="pt-BR" sz="2800" dirty="0"/>
              <a:t>o Espírito diz às igrejas. O vencedor de modo algum sofrerá a segunda morte.(</a:t>
            </a:r>
            <a:r>
              <a:rPr lang="pt-BR" sz="2800" dirty="0" err="1"/>
              <a:t>Ap</a:t>
            </a:r>
            <a:r>
              <a:rPr lang="pt-BR" sz="2800" dirty="0"/>
              <a:t> 2.10-11)</a:t>
            </a:r>
          </a:p>
        </p:txBody>
      </p:sp>
      <p:pic>
        <p:nvPicPr>
          <p:cNvPr id="4" name="Imagem 3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859C75D5-9FB0-21A4-1C8A-DF69C5FC5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648" y="2430688"/>
            <a:ext cx="6292322" cy="353943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8C8607D-AF3F-8B89-89DD-738123EF0446}"/>
              </a:ext>
            </a:extLst>
          </p:cNvPr>
          <p:cNvSpPr txBox="1"/>
          <p:nvPr/>
        </p:nvSpPr>
        <p:spPr>
          <a:xfrm>
            <a:off x="495225" y="1204440"/>
            <a:ext cx="7203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(ansiedade pela perseguição)</a:t>
            </a:r>
          </a:p>
        </p:txBody>
      </p:sp>
    </p:spTree>
    <p:extLst>
      <p:ext uri="{BB962C8B-B14F-4D97-AF65-F5344CB8AC3E}">
        <p14:creationId xmlns:p14="http://schemas.microsoft.com/office/powerpoint/2010/main" val="1840343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77C8F-01A9-AD3A-6C4E-A24081D78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6936A21-C20B-B429-A177-0221295C679C}"/>
              </a:ext>
            </a:extLst>
          </p:cNvPr>
          <p:cNvSpPr/>
          <p:nvPr/>
        </p:nvSpPr>
        <p:spPr>
          <a:xfrm>
            <a:off x="471977" y="404114"/>
            <a:ext cx="124636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SUPER TRUNFO- </a:t>
            </a:r>
          </a:p>
          <a:p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O caráter a e obra de Deus em Cristo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04BD92F-EB61-03AD-EED2-BB4F10DF8CEA}"/>
              </a:ext>
            </a:extLst>
          </p:cNvPr>
          <p:cNvSpPr txBox="1"/>
          <p:nvPr/>
        </p:nvSpPr>
        <p:spPr>
          <a:xfrm>
            <a:off x="471977" y="2576168"/>
            <a:ext cx="81199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Que diremos, pois, diante dessas coisas? </a:t>
            </a:r>
          </a:p>
          <a:p>
            <a:r>
              <a:rPr lang="pt-BR" sz="2800" dirty="0"/>
              <a:t>Se Deus é por nós, quem será contra nós? </a:t>
            </a:r>
          </a:p>
          <a:p>
            <a:r>
              <a:rPr lang="pt-BR" sz="2800" dirty="0"/>
              <a:t>Aquele que não poupou a seu próprio Filho, mas o entregou por todos nós, </a:t>
            </a:r>
          </a:p>
          <a:p>
            <a:r>
              <a:rPr lang="pt-BR" sz="2800" dirty="0"/>
              <a:t>como não nos dará juntamente com ele, </a:t>
            </a:r>
          </a:p>
          <a:p>
            <a:r>
              <a:rPr lang="pt-BR" sz="2800" dirty="0"/>
              <a:t>e de graça, todas as coisas? (</a:t>
            </a:r>
            <a:r>
              <a:rPr lang="pt-BR" sz="2800" dirty="0" err="1"/>
              <a:t>Rm</a:t>
            </a:r>
            <a:r>
              <a:rPr lang="pt-BR" sz="2800" dirty="0"/>
              <a:t> 8.31-32)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70EFA2-0701-9F38-7F70-98C5567F7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11" y="2214779"/>
            <a:ext cx="6737502" cy="378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61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A7FD7B-1191-96A4-3EC7-19E884639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030"/>
            <a:ext cx="7258094" cy="483872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809754B-591E-BAF0-ACB1-BD5B4DC51AE0}"/>
              </a:ext>
            </a:extLst>
          </p:cNvPr>
          <p:cNvSpPr txBox="1"/>
          <p:nvPr/>
        </p:nvSpPr>
        <p:spPr>
          <a:xfrm>
            <a:off x="3143481" y="1311543"/>
            <a:ext cx="106320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</a:rPr>
              <a:t>usem o escudo da fé, </a:t>
            </a:r>
          </a:p>
          <a:p>
            <a:pPr algn="r"/>
            <a:r>
              <a:rPr lang="pt-BR" sz="4000" dirty="0">
                <a:solidFill>
                  <a:schemeClr val="bg1"/>
                </a:solidFill>
              </a:rPr>
              <a:t>com o qual vocês </a:t>
            </a:r>
          </a:p>
          <a:p>
            <a:pPr algn="r"/>
            <a:r>
              <a:rPr lang="pt-BR" sz="4000" dirty="0">
                <a:solidFill>
                  <a:schemeClr val="bg1"/>
                </a:solidFill>
              </a:rPr>
              <a:t>poderão apagar </a:t>
            </a:r>
          </a:p>
          <a:p>
            <a:pPr algn="r"/>
            <a:r>
              <a:rPr lang="pt-BR" sz="4000" dirty="0">
                <a:solidFill>
                  <a:schemeClr val="bg1"/>
                </a:solidFill>
              </a:rPr>
              <a:t>todas as setas </a:t>
            </a:r>
          </a:p>
          <a:p>
            <a:pPr algn="r"/>
            <a:r>
              <a:rPr lang="pt-BR" sz="4000" dirty="0">
                <a:solidFill>
                  <a:schemeClr val="bg1"/>
                </a:solidFill>
              </a:rPr>
              <a:t>inflamadas do Maligno. </a:t>
            </a:r>
          </a:p>
          <a:p>
            <a:pPr algn="r"/>
            <a:r>
              <a:rPr lang="pt-BR" sz="4000" dirty="0">
                <a:solidFill>
                  <a:schemeClr val="bg1"/>
                </a:solidFill>
              </a:rPr>
              <a:t>(</a:t>
            </a:r>
            <a:r>
              <a:rPr lang="pt-BR" sz="4000" dirty="0" err="1">
                <a:solidFill>
                  <a:schemeClr val="bg1"/>
                </a:solidFill>
              </a:rPr>
              <a:t>Ef</a:t>
            </a:r>
            <a:r>
              <a:rPr lang="pt-BR" sz="4000" dirty="0">
                <a:solidFill>
                  <a:schemeClr val="bg1"/>
                </a:solidFill>
              </a:rPr>
              <a:t> 6:16)</a:t>
            </a:r>
          </a:p>
        </p:txBody>
      </p:sp>
    </p:spTree>
    <p:extLst>
      <p:ext uri="{BB962C8B-B14F-4D97-AF65-F5344CB8AC3E}">
        <p14:creationId xmlns:p14="http://schemas.microsoft.com/office/powerpoint/2010/main" val="2381046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458BA92-53E0-89DA-2549-BFC5FB5388B1}"/>
              </a:ext>
            </a:extLst>
          </p:cNvPr>
          <p:cNvSpPr/>
          <p:nvPr/>
        </p:nvSpPr>
        <p:spPr>
          <a:xfrm>
            <a:off x="536791" y="1557764"/>
            <a:ext cx="4113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PRINCÍPIO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23D6F56-8160-EE6B-7285-533464035541}"/>
              </a:ext>
            </a:extLst>
          </p:cNvPr>
          <p:cNvSpPr/>
          <p:nvPr/>
        </p:nvSpPr>
        <p:spPr>
          <a:xfrm>
            <a:off x="536791" y="2481094"/>
            <a:ext cx="1323096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 verdades sobre quem Deus é </a:t>
            </a:r>
          </a:p>
          <a:p>
            <a:r>
              <a:rPr lang="pt-BR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 protegem da ansiedade.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90B649F-6E7F-EE73-9BCE-F68017BFE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31" y="0"/>
            <a:ext cx="11393312" cy="64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209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83432-5EE8-7D82-5EEE-3131201E6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0338221-8D1F-0C8F-2638-36EFA36A7DF2}"/>
              </a:ext>
            </a:extLst>
          </p:cNvPr>
          <p:cNvSpPr/>
          <p:nvPr/>
        </p:nvSpPr>
        <p:spPr>
          <a:xfrm>
            <a:off x="536791" y="409550"/>
            <a:ext cx="73356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APLICAÇÃO PRÁTICA</a:t>
            </a:r>
            <a:endParaRPr lang="pt-BR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05F0E1-78D0-2342-6FD4-EE7368163C39}"/>
              </a:ext>
            </a:extLst>
          </p:cNvPr>
          <p:cNvSpPr/>
          <p:nvPr/>
        </p:nvSpPr>
        <p:spPr>
          <a:xfrm>
            <a:off x="536791" y="1474873"/>
            <a:ext cx="9396103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Tx/>
              <a:buChar char="-"/>
            </a:pPr>
            <a:r>
              <a:rPr lang="pt-B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avalie sua lista de ansiedades. Como a lista sobre quem Deus é e o que Ele tem feito te ajudam a lidar com as ansiedade?</a:t>
            </a:r>
          </a:p>
          <a:p>
            <a:pPr marL="571500" indent="-571500">
              <a:buFontTx/>
              <a:buChar char="-"/>
            </a:pPr>
            <a:endParaRPr lang="pt-B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Tx/>
              <a:buChar char="-"/>
            </a:pPr>
            <a:r>
              <a:rPr lang="pt-B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estudo um salmo por dia e destaque os versículos que te ajudam a combater a ansiedade.</a:t>
            </a:r>
          </a:p>
          <a:p>
            <a:pPr marL="571500" indent="-571500">
              <a:buFontTx/>
              <a:buChar char="-"/>
            </a:pPr>
            <a:endParaRPr lang="pt-BR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71500" indent="-571500">
              <a:buFontTx/>
              <a:buChar char="-"/>
            </a:pPr>
            <a:r>
              <a:rPr lang="pt-B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crie uma playlist da ansiedade, com boas músicas que falam do caráter e das promessas de Deus.</a:t>
            </a: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m 6" descr="Uma imagem contendo escuro, de madeira, olhando, relógio&#10;&#10;O conteúdo gerado por IA pode estar incorreto.">
            <a:extLst>
              <a:ext uri="{FF2B5EF4-FFF2-40B4-BE49-F238E27FC236}">
                <a16:creationId xmlns:a16="http://schemas.microsoft.com/office/drawing/2014/main" id="{9AA1184E-2237-ECF9-CCF7-C72460C09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23" y="620273"/>
            <a:ext cx="9187895" cy="516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12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F2FE3-1A5E-A9CD-A3A2-C93481649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731CEB9-6D42-BCEA-884A-1F24A11449ED}"/>
              </a:ext>
            </a:extLst>
          </p:cNvPr>
          <p:cNvSpPr txBox="1"/>
          <p:nvPr/>
        </p:nvSpPr>
        <p:spPr>
          <a:xfrm>
            <a:off x="1099074" y="1973766"/>
            <a:ext cx="122020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GRANDE IDEIA</a:t>
            </a:r>
          </a:p>
          <a:p>
            <a:r>
              <a:rPr lang="pt-BR" sz="5400" b="1" dirty="0">
                <a:latin typeface="+mj-lt"/>
              </a:rPr>
              <a:t>A confiança em Deus </a:t>
            </a:r>
          </a:p>
          <a:p>
            <a:r>
              <a:rPr lang="pt-BR" sz="5400" b="1" dirty="0">
                <a:latin typeface="+mj-lt"/>
              </a:rPr>
              <a:t>acaba com a ansiedade</a:t>
            </a:r>
            <a:endParaRPr lang="pt-BR" sz="5400" dirty="0"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77FEF3A-7106-6877-1137-496648AA3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31" y="0"/>
            <a:ext cx="11393312" cy="64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9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5C2A6-4880-1608-B9F8-9EA00799E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olhando para o lado&#10;&#10;O conteúdo gerado por IA pode estar incorreto.">
            <a:extLst>
              <a:ext uri="{FF2B5EF4-FFF2-40B4-BE49-F238E27FC236}">
                <a16:creationId xmlns:a16="http://schemas.microsoft.com/office/drawing/2014/main" id="{2E92F7AF-21C8-5941-A4EF-5D00948E2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01" y="0"/>
            <a:ext cx="11393312" cy="640873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98EC146-6BCA-8CF6-CB71-DADBA2A4031C}"/>
              </a:ext>
            </a:extLst>
          </p:cNvPr>
          <p:cNvSpPr txBox="1"/>
          <p:nvPr/>
        </p:nvSpPr>
        <p:spPr>
          <a:xfrm>
            <a:off x="420536" y="272056"/>
            <a:ext cx="13800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+mj-lt"/>
              </a:rPr>
              <a:t>PRINCIPAIS CAUSAS DE ANSIEDADE EM HOMENS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92A5A4D-86AD-8257-7BEB-5A2FB9D54024}"/>
              </a:ext>
            </a:extLst>
          </p:cNvPr>
          <p:cNvSpPr txBox="1"/>
          <p:nvPr/>
        </p:nvSpPr>
        <p:spPr>
          <a:xfrm>
            <a:off x="420536" y="1155183"/>
            <a:ext cx="1380067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Sociais/Culturais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		O que é ser homem/ não expressa emoções</a:t>
            </a:r>
          </a:p>
          <a:p>
            <a:pPr>
              <a:buNone/>
            </a:pPr>
            <a:endParaRPr lang="pt-BR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Trabalho e Economia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Pressões profissionais e financeiras</a:t>
            </a:r>
          </a:p>
          <a:p>
            <a:pPr>
              <a:buNone/>
            </a:pPr>
            <a:endParaRPr lang="pt-BR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Trauma e Saúde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		Traumas</a:t>
            </a:r>
            <a:r>
              <a:rPr lang="pt-BR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e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doenças </a:t>
            </a:r>
          </a:p>
          <a:p>
            <a:pPr>
              <a:buNone/>
            </a:pPr>
            <a:endParaRPr lang="pt-BR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Biologia/Genética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	</a:t>
            </a:r>
            <a:r>
              <a:rPr lang="pt-BR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esequilíbrios hormonais</a:t>
            </a:r>
          </a:p>
          <a:p>
            <a:pPr>
              <a:buNone/>
            </a:pPr>
            <a:endParaRPr lang="pt-BR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Estilo de vida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			Substâncias, sono, alimentação, </a:t>
            </a:r>
          </a:p>
          <a:p>
            <a:pPr>
              <a:buNone/>
            </a:pPr>
            <a:r>
              <a:rPr lang="pt-BR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										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sedentarismo</a:t>
            </a:r>
          </a:p>
          <a:p>
            <a:pPr>
              <a:buNone/>
            </a:pPr>
            <a:r>
              <a:rPr lang="pt-BR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Relações e Mídias Sociais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Expectativas, comparação social, </a:t>
            </a:r>
          </a:p>
          <a:p>
            <a:pPr>
              <a:buNone/>
            </a:pPr>
            <a:r>
              <a:rPr lang="pt-BR" sz="2400" kern="100" dirty="0">
                <a:ea typeface="Aptos" panose="020B0004020202020204" pitchFamily="34" charset="0"/>
                <a:cs typeface="Times New Roman" panose="02020603050405020304" pitchFamily="18" charset="0"/>
              </a:rPr>
              <a:t>										</a:t>
            </a:r>
            <a:r>
              <a:rPr lang="pt-BR" sz="2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"medo de ficar de fora“</a:t>
            </a:r>
          </a:p>
          <a:p>
            <a:pPr>
              <a:buNone/>
            </a:pPr>
            <a:r>
              <a:rPr lang="pt-BR" sz="24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Personalidade</a:t>
            </a:r>
            <a:r>
              <a:rPr lang="pt-BR" sz="2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		Resiliência emocional (maior ou menor)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42394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2604" y="534838"/>
            <a:ext cx="12215003" cy="5037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85450" tIns="42725" rIns="85450" bIns="42725" rtlCol="0" anchor="b">
            <a:normAutofit fontScale="92500" lnSpcReduction="1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5046" b="1" u="sng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5046" b="1" u="sng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Lição</a:t>
            </a:r>
            <a:endParaRPr lang="en-US" sz="5046" b="1" u="sng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endParaRPr lang="en-US" sz="5046" b="1" u="sng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5046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5046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observação</a:t>
            </a:r>
            <a:r>
              <a:rPr lang="en-US" sz="5046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5046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mundo</a:t>
            </a:r>
            <a:r>
              <a:rPr lang="en-US" sz="5046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natural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5046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 a </a:t>
            </a:r>
            <a:r>
              <a:rPr lang="en-US" sz="5046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vida</a:t>
            </a:r>
            <a:r>
              <a:rPr lang="en-US" sz="5046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Jesus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5046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servem</a:t>
            </a:r>
            <a:r>
              <a:rPr lang="en-US" sz="5046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46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sz="5046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46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antídoto</a:t>
            </a:r>
            <a:endParaRPr lang="en-US" sz="5046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5046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contra o </a:t>
            </a:r>
            <a:r>
              <a:rPr lang="en-US" sz="5046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veneno</a:t>
            </a:r>
            <a:r>
              <a:rPr lang="en-US" sz="5046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5046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ansiedade</a:t>
            </a:r>
            <a:r>
              <a:rPr lang="en-US" sz="5046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319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72C8713-82C7-D6F4-3448-3862BB0D1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378" y="305273"/>
            <a:ext cx="10403455" cy="57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04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DE1F0F5-ED5A-F944-E6CA-B87F8A8EAE4B}"/>
              </a:ext>
            </a:extLst>
          </p:cNvPr>
          <p:cNvSpPr txBox="1"/>
          <p:nvPr/>
        </p:nvSpPr>
        <p:spPr>
          <a:xfrm>
            <a:off x="1099074" y="1973766"/>
            <a:ext cx="122020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GRANDE IDEIA</a:t>
            </a:r>
          </a:p>
          <a:p>
            <a:r>
              <a:rPr lang="pt-BR" sz="5400" b="1" dirty="0">
                <a:latin typeface="+mj-lt"/>
              </a:rPr>
              <a:t>A confiança em Deus </a:t>
            </a:r>
          </a:p>
          <a:p>
            <a:r>
              <a:rPr lang="pt-BR" sz="5400" b="1" dirty="0">
                <a:latin typeface="+mj-lt"/>
              </a:rPr>
              <a:t>acaba com a ansiedade</a:t>
            </a:r>
            <a:endParaRPr lang="pt-BR" sz="5400" dirty="0"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AB02D50-DB33-E174-C829-7C313C87D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31" y="0"/>
            <a:ext cx="11393312" cy="64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2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2B473-E328-6B6E-262D-C18FB1060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undo preto com letras brancas&#10;&#10;O conteúdo gerado por IA pode estar incorreto.">
            <a:extLst>
              <a:ext uri="{FF2B5EF4-FFF2-40B4-BE49-F238E27FC236}">
                <a16:creationId xmlns:a16="http://schemas.microsoft.com/office/drawing/2014/main" id="{CEDC8171-4E8A-B352-7023-AF516D29C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77"/>
            <a:ext cx="8632859" cy="485598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318F3C0-D6BA-B558-435A-822975F92079}"/>
              </a:ext>
            </a:extLst>
          </p:cNvPr>
          <p:cNvSpPr/>
          <p:nvPr/>
        </p:nvSpPr>
        <p:spPr>
          <a:xfrm>
            <a:off x="7763572" y="1138686"/>
            <a:ext cx="55066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10 ATRIBUTOS</a:t>
            </a:r>
          </a:p>
          <a:p>
            <a:pPr algn="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DE DEUS</a:t>
            </a:r>
          </a:p>
        </p:txBody>
      </p:sp>
    </p:spTree>
    <p:extLst>
      <p:ext uri="{BB962C8B-B14F-4D97-AF65-F5344CB8AC3E}">
        <p14:creationId xmlns:p14="http://schemas.microsoft.com/office/powerpoint/2010/main" val="40044369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a 2">
      <a:majorFont>
        <a:latin typeface="Montserrat Black"/>
        <a:ea typeface=""/>
        <a:cs typeface=""/>
      </a:majorFont>
      <a:minorFont>
        <a:latin typeface="Montserrat"/>
        <a:ea typeface=""/>
        <a:cs typeface="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1898</TotalTime>
  <Words>2920</Words>
  <Application>Microsoft Office PowerPoint</Application>
  <PresentationFormat>Personalizar</PresentationFormat>
  <Paragraphs>301</Paragraphs>
  <Slides>45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0" baseType="lpstr">
      <vt:lpstr>Aptos</vt:lpstr>
      <vt:lpstr>Arial</vt:lpstr>
      <vt:lpstr>Montserrat</vt:lpstr>
      <vt:lpstr>Montserrat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Eber Júnior</dc:creator>
  <cp:lastModifiedBy>Ricardo Gonçalves Libaneo</cp:lastModifiedBy>
  <cp:revision>12</cp:revision>
  <dcterms:created xsi:type="dcterms:W3CDTF">2024-03-01T12:56:56Z</dcterms:created>
  <dcterms:modified xsi:type="dcterms:W3CDTF">2025-08-31T02:15:34Z</dcterms:modified>
</cp:coreProperties>
</file>