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0972800" cy="4876800"/>
  <p:notesSz cx="6858000" cy="9144000"/>
  <p:embeddedFontLst>
    <p:embeddedFont>
      <p:font typeface="PT Serif" panose="020A0603040505020204" pitchFamily="18" charset="0"/>
      <p:regular r:id="rId34"/>
    </p:embeddedFont>
    <p:embeddedFont>
      <p:font typeface="PT Serif Bold" panose="020B0604020202020204" charset="0"/>
      <p:regular r:id="rId35"/>
    </p:embeddedFont>
    <p:embeddedFont>
      <p:font typeface="PT Serif Bold Italics" panose="020B0604020202020204" charset="0"/>
      <p:regular r:id="rId36"/>
    </p:embeddedFont>
    <p:embeddedFont>
      <p:font typeface="PT Serif Italics" panose="020B0604020202020204" charset="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130" d="100"/>
          <a:sy n="130" d="100"/>
        </p:scale>
        <p:origin x="1950" y="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73538" y="1415349"/>
            <a:ext cx="9270329" cy="209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85"/>
              </a:lnSpc>
            </a:pPr>
            <a:r>
              <a:rPr lang="en-US" sz="4986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Convertido ou Convencido? </a:t>
            </a:r>
          </a:p>
          <a:p>
            <a:pPr algn="l">
              <a:lnSpc>
                <a:spcPts val="5485"/>
              </a:lnSpc>
            </a:pPr>
            <a:r>
              <a:rPr lang="en-US" sz="4986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Características de um </a:t>
            </a:r>
          </a:p>
          <a:p>
            <a:pPr marL="0" lvl="0" indent="0" algn="l">
              <a:lnSpc>
                <a:spcPts val="5485"/>
              </a:lnSpc>
            </a:pPr>
            <a:r>
              <a:rPr lang="en-US" sz="4986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Novo Nascimento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42338" y="1492399"/>
            <a:ext cx="8288124" cy="1920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24"/>
              </a:lnSpc>
            </a:pPr>
            <a:r>
              <a:rPr lang="en-US" sz="3476" i="1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O </a:t>
            </a:r>
            <a:r>
              <a:rPr lang="en-US" sz="3476" b="1" i="1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Espírito Santo não apenas remove o pecado,</a:t>
            </a:r>
            <a:r>
              <a:rPr lang="en-US" sz="3476" i="1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Ele planta </a:t>
            </a:r>
            <a:r>
              <a:rPr lang="en-US" sz="3476" b="1" i="1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uma nova vida.</a:t>
            </a:r>
            <a:r>
              <a:rPr lang="en-US" sz="3476" i="1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Não é apenas um cirurgião que limpa a ferida, </a:t>
            </a:r>
            <a:r>
              <a:rPr lang="en-US" sz="3476" b="1" i="1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é um Criador que dá um novo coração.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3104" y="326332"/>
            <a:ext cx="10386593" cy="5155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15"/>
              </a:lnSpc>
            </a:pPr>
            <a:r>
              <a:rPr lang="en-US" sz="2831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O Novo Nascimento muda a Natureza, a Mente e a Direção </a:t>
            </a:r>
          </a:p>
          <a:p>
            <a:pPr algn="just">
              <a:lnSpc>
                <a:spcPts val="2203"/>
              </a:lnSpc>
            </a:pPr>
            <a:endParaRPr lang="en-US" sz="2831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just">
              <a:lnSpc>
                <a:spcPts val="1982"/>
              </a:lnSpc>
            </a:pPr>
            <a:r>
              <a:rPr lang="en-US" sz="18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 </a:t>
            </a:r>
            <a:r>
              <a:rPr lang="en-US" sz="180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regeneração</a:t>
            </a:r>
            <a:r>
              <a:rPr lang="en-US" sz="18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produz um impacto total:</a:t>
            </a:r>
          </a:p>
          <a:p>
            <a:pPr algn="just">
              <a:lnSpc>
                <a:spcPts val="1982"/>
              </a:lnSpc>
            </a:pPr>
            <a:endParaRPr lang="en-US" sz="1802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marL="389075" lvl="1" indent="-194538" algn="just">
              <a:lnSpc>
                <a:spcPts val="1982"/>
              </a:lnSpc>
              <a:buFont typeface="Arial"/>
              <a:buChar char="•"/>
            </a:pPr>
            <a:r>
              <a:rPr lang="en-US" sz="180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Nova natureza:</a:t>
            </a:r>
            <a:r>
              <a:rPr lang="en-US" sz="18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o coração é trocado (Ezequiel 36:26);</a:t>
            </a:r>
          </a:p>
          <a:p>
            <a:pPr algn="just">
              <a:lnSpc>
                <a:spcPts val="1982"/>
              </a:lnSpc>
            </a:pPr>
            <a:endParaRPr lang="en-US" sz="1802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marL="389075" lvl="1" indent="-194538" algn="just">
              <a:lnSpc>
                <a:spcPts val="1982"/>
              </a:lnSpc>
              <a:buFont typeface="Arial"/>
              <a:buChar char="•"/>
            </a:pPr>
            <a:r>
              <a:rPr lang="en-US" sz="180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Nova mente:</a:t>
            </a:r>
            <a:r>
              <a:rPr lang="en-US" sz="18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o Espírito renova o entendimento (Romanos 12:2);</a:t>
            </a:r>
          </a:p>
          <a:p>
            <a:pPr algn="just">
              <a:lnSpc>
                <a:spcPts val="1982"/>
              </a:lnSpc>
            </a:pPr>
            <a:endParaRPr lang="en-US" sz="1802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marL="389075" lvl="1" indent="-194538" algn="just">
              <a:lnSpc>
                <a:spcPts val="1982"/>
              </a:lnSpc>
              <a:buFont typeface="Arial"/>
              <a:buChar char="•"/>
            </a:pPr>
            <a:r>
              <a:rPr lang="en-US" sz="180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Nova direção:</a:t>
            </a:r>
            <a:r>
              <a:rPr lang="en-US" sz="18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a vontade é alinhada à vontade de Deus (Filipenses 2:13).</a:t>
            </a:r>
          </a:p>
          <a:p>
            <a:pPr algn="just">
              <a:lnSpc>
                <a:spcPts val="1982"/>
              </a:lnSpc>
            </a:pPr>
            <a:endParaRPr lang="en-US" sz="1802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algn="just">
              <a:lnSpc>
                <a:spcPts val="1982"/>
              </a:lnSpc>
            </a:pPr>
            <a:endParaRPr lang="en-US" sz="1802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algn="just">
              <a:lnSpc>
                <a:spcPts val="1982"/>
              </a:lnSpc>
            </a:pPr>
            <a:r>
              <a:rPr lang="en-US" sz="18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O homem que antes amava o pecado, </a:t>
            </a:r>
            <a:r>
              <a:rPr lang="en-US" sz="180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agora o odeia.</a:t>
            </a:r>
          </a:p>
          <a:p>
            <a:pPr algn="just">
              <a:lnSpc>
                <a:spcPts val="1982"/>
              </a:lnSpc>
            </a:pPr>
            <a:endParaRPr lang="en-US" sz="1802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just">
              <a:lnSpc>
                <a:spcPts val="1982"/>
              </a:lnSpc>
            </a:pPr>
            <a:r>
              <a:rPr lang="en-US" sz="18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O que antes </a:t>
            </a:r>
            <a:r>
              <a:rPr lang="en-US" sz="180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via a Bíblia como fardo,</a:t>
            </a:r>
            <a:r>
              <a:rPr lang="en-US" sz="18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agora a vê como alimento.</a:t>
            </a:r>
          </a:p>
          <a:p>
            <a:pPr algn="just">
              <a:lnSpc>
                <a:spcPts val="1982"/>
              </a:lnSpc>
            </a:pPr>
            <a:endParaRPr lang="en-US" sz="1802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algn="just">
              <a:lnSpc>
                <a:spcPts val="1982"/>
              </a:lnSpc>
            </a:pPr>
            <a:r>
              <a:rPr lang="en-US" sz="18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Aquilo que antes parecia loucura (1 Coríntios 2:14), </a:t>
            </a:r>
            <a:r>
              <a:rPr lang="en-US" sz="180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agora se torna sabedoria e prazer.</a:t>
            </a:r>
          </a:p>
          <a:p>
            <a:pPr algn="just">
              <a:lnSpc>
                <a:spcPts val="1982"/>
              </a:lnSpc>
            </a:pPr>
            <a:endParaRPr lang="en-US" sz="1802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just">
              <a:lnSpc>
                <a:spcPts val="1982"/>
              </a:lnSpc>
            </a:pPr>
            <a:endParaRPr lang="en-US" sz="1802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just">
              <a:lnSpc>
                <a:spcPts val="1982"/>
              </a:lnSpc>
            </a:pPr>
            <a:endParaRPr lang="en-US" sz="1802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just">
              <a:lnSpc>
                <a:spcPts val="2203"/>
              </a:lnSpc>
              <a:spcBef>
                <a:spcPct val="0"/>
              </a:spcBef>
            </a:pPr>
            <a:endParaRPr lang="en-US" sz="1802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42274" y="0"/>
            <a:ext cx="4484787" cy="4928338"/>
          </a:xfrm>
          <a:custGeom>
            <a:avLst/>
            <a:gdLst/>
            <a:ahLst/>
            <a:cxnLst/>
            <a:rect l="l" t="t" r="r" b="b"/>
            <a:pathLst>
              <a:path w="4484787" h="4928338">
                <a:moveTo>
                  <a:pt x="0" y="0"/>
                </a:moveTo>
                <a:lnTo>
                  <a:pt x="4484787" y="0"/>
                </a:lnTo>
                <a:lnTo>
                  <a:pt x="4484787" y="4928338"/>
                </a:lnTo>
                <a:lnTo>
                  <a:pt x="0" y="49283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69840" y="854708"/>
            <a:ext cx="5260306" cy="2403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63"/>
              </a:lnSpc>
            </a:pPr>
            <a:r>
              <a:rPr lang="en-US" sz="2512" i="1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“O sinal de uma </a:t>
            </a:r>
            <a:r>
              <a:rPr lang="en-US" sz="2512" b="1" i="1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verdadeira regeneração</a:t>
            </a:r>
            <a:r>
              <a:rPr lang="en-US" sz="2512" i="1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não é apenas uma nova emoção, </a:t>
            </a:r>
            <a:r>
              <a:rPr lang="en-US" sz="2512" b="1" i="1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mas uma nova disposição,</a:t>
            </a:r>
            <a:r>
              <a:rPr lang="en-US" sz="2512" i="1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 um </a:t>
            </a:r>
            <a:r>
              <a:rPr lang="en-US" sz="2512" b="1" i="1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novo amor que se inclina naturalmente para Deus.</a:t>
            </a:r>
            <a:r>
              <a:rPr lang="en-US" sz="2512" i="1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”</a:t>
            </a:r>
          </a:p>
          <a:p>
            <a:pPr algn="just">
              <a:lnSpc>
                <a:spcPts val="2763"/>
              </a:lnSpc>
            </a:pPr>
            <a:endParaRPr lang="en-US" sz="2512" i="1">
              <a:solidFill>
                <a:srgbClr val="000000"/>
              </a:solidFill>
              <a:latin typeface="PT Serif Italics"/>
              <a:ea typeface="PT Serif Italics"/>
              <a:cs typeface="PT Serif Italics"/>
              <a:sym typeface="PT Serif Italics"/>
            </a:endParaRPr>
          </a:p>
          <a:p>
            <a:pPr algn="just">
              <a:lnSpc>
                <a:spcPts val="2763"/>
              </a:lnSpc>
            </a:pPr>
            <a:r>
              <a:rPr lang="en-US" sz="2512" b="1" i="1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Jonathan Edwards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3104" y="326332"/>
            <a:ext cx="10386593" cy="3697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15"/>
              </a:lnSpc>
            </a:pPr>
            <a:r>
              <a:rPr lang="en-US" sz="2831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Para Refletir...</a:t>
            </a:r>
          </a:p>
          <a:p>
            <a:pPr algn="just">
              <a:lnSpc>
                <a:spcPts val="2203"/>
              </a:lnSpc>
            </a:pPr>
            <a:endParaRPr lang="en-US" sz="2831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just">
              <a:lnSpc>
                <a:spcPts val="2203"/>
              </a:lnSpc>
            </a:pPr>
            <a:endParaRPr lang="en-US" sz="2831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marL="389075" lvl="1" indent="-194538" algn="just">
              <a:lnSpc>
                <a:spcPts val="1982"/>
              </a:lnSpc>
              <a:buFont typeface="Arial"/>
              <a:buChar char="•"/>
            </a:pPr>
            <a:r>
              <a:rPr lang="en-US" sz="180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Pergunte-se:</a:t>
            </a:r>
            <a:r>
              <a:rPr lang="en-US" sz="18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O que mudou em mim desde que conheci a Cristo?</a:t>
            </a:r>
          </a:p>
          <a:p>
            <a:pPr algn="just">
              <a:lnSpc>
                <a:spcPts val="1982"/>
              </a:lnSpc>
            </a:pPr>
            <a:endParaRPr lang="en-US" sz="1802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marL="389075" lvl="1" indent="-194538" algn="just">
              <a:lnSpc>
                <a:spcPts val="1982"/>
              </a:lnSpc>
              <a:buFont typeface="Arial"/>
              <a:buChar char="•"/>
            </a:pPr>
            <a:r>
              <a:rPr lang="en-US" sz="180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O novo nascimento não é sentir algo por Jesus,</a:t>
            </a:r>
            <a:r>
              <a:rPr lang="en-US" sz="18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mas tornar-se alguém novo em Jesus.</a:t>
            </a:r>
          </a:p>
          <a:p>
            <a:pPr algn="just">
              <a:lnSpc>
                <a:spcPts val="1982"/>
              </a:lnSpc>
            </a:pPr>
            <a:endParaRPr lang="en-US" sz="1802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marL="389075" lvl="1" indent="-194538" algn="just">
              <a:lnSpc>
                <a:spcPts val="1982"/>
              </a:lnSpc>
              <a:buFont typeface="Arial"/>
              <a:buChar char="•"/>
            </a:pPr>
            <a:r>
              <a:rPr lang="en-US" sz="180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A maior evidência</a:t>
            </a:r>
            <a:r>
              <a:rPr lang="en-US" sz="18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de quem nasceu de novo é o </a:t>
            </a:r>
            <a:r>
              <a:rPr lang="en-US" sz="180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desejo contínuo</a:t>
            </a:r>
            <a:r>
              <a:rPr lang="en-US" sz="18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de ser moldado pelo Espírito </a:t>
            </a:r>
            <a:r>
              <a:rPr lang="en-US" sz="180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e de crescer em santidade.</a:t>
            </a:r>
          </a:p>
          <a:p>
            <a:pPr algn="just">
              <a:lnSpc>
                <a:spcPts val="1982"/>
              </a:lnSpc>
            </a:pPr>
            <a:endParaRPr lang="en-US" sz="1802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just">
              <a:lnSpc>
                <a:spcPts val="1982"/>
              </a:lnSpc>
            </a:pPr>
            <a:endParaRPr lang="en-US" sz="1802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just">
              <a:lnSpc>
                <a:spcPts val="1982"/>
              </a:lnSpc>
            </a:pPr>
            <a:endParaRPr lang="en-US" sz="1802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just">
              <a:lnSpc>
                <a:spcPts val="1982"/>
              </a:lnSpc>
            </a:pPr>
            <a:endParaRPr lang="en-US" sz="1802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just">
              <a:lnSpc>
                <a:spcPts val="2203"/>
              </a:lnSpc>
              <a:spcBef>
                <a:spcPct val="0"/>
              </a:spcBef>
            </a:pPr>
            <a:endParaRPr lang="en-US" sz="1802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4486" y="1736847"/>
            <a:ext cx="8763827" cy="1441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01"/>
              </a:lnSpc>
            </a:pPr>
            <a:r>
              <a:rPr lang="en-US" sz="509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2 - O Convencido: Conhece,</a:t>
            </a:r>
          </a:p>
          <a:p>
            <a:pPr marL="0" lvl="0" indent="0" algn="l">
              <a:lnSpc>
                <a:spcPts val="5601"/>
              </a:lnSpc>
            </a:pPr>
            <a:r>
              <a:rPr lang="en-US" sz="509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mas não foi Transformado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3104" y="335422"/>
            <a:ext cx="10386593" cy="3154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15"/>
              </a:lnSpc>
            </a:pPr>
            <a:r>
              <a:rPr lang="en-US" sz="2831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O Convencido: Conhece, mas não foi Transformado</a:t>
            </a:r>
          </a:p>
          <a:p>
            <a:pPr algn="just">
              <a:lnSpc>
                <a:spcPts val="2203"/>
              </a:lnSpc>
            </a:pPr>
            <a:endParaRPr lang="en-US" sz="2831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just">
              <a:lnSpc>
                <a:spcPts val="2203"/>
              </a:lnSpc>
            </a:pPr>
            <a:endParaRPr lang="en-US" sz="2831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just">
              <a:lnSpc>
                <a:spcPts val="2203"/>
              </a:lnSpc>
            </a:pPr>
            <a:r>
              <a:rPr lang="en-US" sz="20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O </a:t>
            </a:r>
            <a:r>
              <a:rPr lang="en-US" sz="200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convencido </a:t>
            </a:r>
            <a:r>
              <a:rPr lang="en-US" sz="20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é aquele </a:t>
            </a:r>
            <a:r>
              <a:rPr lang="en-US" sz="200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que entende a mensagem</a:t>
            </a:r>
            <a:r>
              <a:rPr lang="en-US" sz="20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, mas </a:t>
            </a:r>
            <a:r>
              <a:rPr lang="en-US" sz="200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não se arrepende verdadeiramente.</a:t>
            </a:r>
          </a:p>
          <a:p>
            <a:pPr algn="just">
              <a:lnSpc>
                <a:spcPts val="2203"/>
              </a:lnSpc>
            </a:pPr>
            <a:endParaRPr lang="en-US" sz="2002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just">
              <a:lnSpc>
                <a:spcPts val="2203"/>
              </a:lnSpc>
            </a:pPr>
            <a:r>
              <a:rPr lang="en-US" sz="20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Ele reconhece a verdade do evangelho, </a:t>
            </a:r>
            <a:r>
              <a:rPr lang="en-US" sz="200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mas não experimentou o poder regenerador do Espírito Santo.</a:t>
            </a:r>
          </a:p>
          <a:p>
            <a:pPr algn="just">
              <a:lnSpc>
                <a:spcPts val="2203"/>
              </a:lnSpc>
            </a:pPr>
            <a:endParaRPr lang="en-US" sz="2002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just">
              <a:lnSpc>
                <a:spcPts val="2203"/>
              </a:lnSpc>
              <a:spcBef>
                <a:spcPct val="0"/>
              </a:spcBef>
            </a:pPr>
            <a:r>
              <a:rPr lang="en-US" sz="20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Sua fé é como uma </a:t>
            </a:r>
            <a:r>
              <a:rPr lang="en-US" sz="200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chama passageira:</a:t>
            </a:r>
            <a:r>
              <a:rPr lang="en-US" sz="20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brilha por um tempo, mas logo se apaga, porque não há óleo no coração — não há vida interior.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42274" y="0"/>
            <a:ext cx="4484787" cy="4928338"/>
          </a:xfrm>
          <a:custGeom>
            <a:avLst/>
            <a:gdLst/>
            <a:ahLst/>
            <a:cxnLst/>
            <a:rect l="l" t="t" r="r" b="b"/>
            <a:pathLst>
              <a:path w="4484787" h="4928338">
                <a:moveTo>
                  <a:pt x="0" y="0"/>
                </a:moveTo>
                <a:lnTo>
                  <a:pt x="4484787" y="0"/>
                </a:lnTo>
                <a:lnTo>
                  <a:pt x="4484787" y="4928338"/>
                </a:lnTo>
                <a:lnTo>
                  <a:pt x="0" y="49283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69840" y="854708"/>
            <a:ext cx="5260306" cy="2403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63"/>
              </a:lnSpc>
            </a:pPr>
            <a:r>
              <a:rPr lang="en-US" sz="2512" i="1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“</a:t>
            </a:r>
            <a:r>
              <a:rPr lang="en-US" sz="2512" b="1" i="1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Há muitos que têm luz em suas mentes,</a:t>
            </a:r>
            <a:r>
              <a:rPr lang="en-US" sz="2512" i="1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mas nenhum calor em seus corações. Eles conhecem as verdades do evangelho, </a:t>
            </a:r>
            <a:r>
              <a:rPr lang="en-US" sz="2512" b="1" i="1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mas não são inflamados por elas.</a:t>
            </a:r>
            <a:r>
              <a:rPr lang="en-US" sz="2512" i="1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”</a:t>
            </a:r>
          </a:p>
          <a:p>
            <a:pPr algn="just">
              <a:lnSpc>
                <a:spcPts val="2763"/>
              </a:lnSpc>
            </a:pPr>
            <a:endParaRPr lang="en-US" sz="2512" i="1">
              <a:solidFill>
                <a:srgbClr val="000000"/>
              </a:solidFill>
              <a:latin typeface="PT Serif Italics"/>
              <a:ea typeface="PT Serif Italics"/>
              <a:cs typeface="PT Serif Italics"/>
              <a:sym typeface="PT Serif Italics"/>
            </a:endParaRPr>
          </a:p>
          <a:p>
            <a:pPr algn="just">
              <a:lnSpc>
                <a:spcPts val="2763"/>
              </a:lnSpc>
            </a:pPr>
            <a:r>
              <a:rPr lang="en-US" sz="2512" b="1" i="1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Jonathan Edwards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2629" y="335422"/>
            <a:ext cx="10386593" cy="4259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15"/>
              </a:lnSpc>
            </a:pPr>
            <a:r>
              <a:rPr lang="en-US" sz="2831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O Convencido: Conhecimento sem Transformação</a:t>
            </a:r>
          </a:p>
          <a:p>
            <a:pPr algn="just">
              <a:lnSpc>
                <a:spcPts val="2203"/>
              </a:lnSpc>
            </a:pPr>
            <a:endParaRPr lang="en-US" sz="2831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just">
              <a:lnSpc>
                <a:spcPts val="2203"/>
              </a:lnSpc>
            </a:pPr>
            <a:endParaRPr lang="en-US" sz="2831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just">
              <a:lnSpc>
                <a:spcPts val="2203"/>
              </a:lnSpc>
            </a:pPr>
            <a:r>
              <a:rPr lang="en-US" sz="20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O </a:t>
            </a:r>
            <a:r>
              <a:rPr lang="en-US" sz="200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convencido</a:t>
            </a:r>
            <a:r>
              <a:rPr lang="en-US" sz="20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pode citar versículos, participar de ministérios, cantar com emoção e até pregar,  </a:t>
            </a:r>
            <a:r>
              <a:rPr lang="en-US" sz="200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mas sem mudança de coração.</a:t>
            </a:r>
          </a:p>
          <a:p>
            <a:pPr algn="just">
              <a:lnSpc>
                <a:spcPts val="2203"/>
              </a:lnSpc>
            </a:pPr>
            <a:endParaRPr lang="en-US" sz="2002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just">
              <a:lnSpc>
                <a:spcPts val="2203"/>
              </a:lnSpc>
            </a:pPr>
            <a:r>
              <a:rPr lang="en-US" sz="20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Ele </a:t>
            </a:r>
            <a:r>
              <a:rPr lang="en-US" sz="200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sabe sobre Deus</a:t>
            </a:r>
            <a:r>
              <a:rPr lang="en-US" sz="20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, mas </a:t>
            </a:r>
            <a:r>
              <a:rPr lang="en-US" sz="200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não conhece a Deus.</a:t>
            </a:r>
          </a:p>
          <a:p>
            <a:pPr algn="just">
              <a:lnSpc>
                <a:spcPts val="2203"/>
              </a:lnSpc>
            </a:pPr>
            <a:endParaRPr lang="en-US" sz="2002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just">
              <a:lnSpc>
                <a:spcPts val="2203"/>
              </a:lnSpc>
            </a:pPr>
            <a:r>
              <a:rPr lang="en-US" sz="20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É como alguém que lê o cardápio do banquete, </a:t>
            </a:r>
            <a:r>
              <a:rPr lang="en-US" sz="200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mas nunca prova o alimento.</a:t>
            </a:r>
          </a:p>
          <a:p>
            <a:pPr algn="just">
              <a:lnSpc>
                <a:spcPts val="2203"/>
              </a:lnSpc>
            </a:pPr>
            <a:endParaRPr lang="en-US" sz="2002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just">
              <a:lnSpc>
                <a:spcPts val="2203"/>
              </a:lnSpc>
            </a:pPr>
            <a:r>
              <a:rPr lang="en-US" sz="20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Nicodemos é um exemplo clássico: conhecia as Escrituras, era mestre em Israel, </a:t>
            </a:r>
            <a:r>
              <a:rPr lang="en-US" sz="200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mas não entendia o novo nascimento.</a:t>
            </a:r>
          </a:p>
          <a:p>
            <a:pPr algn="just">
              <a:lnSpc>
                <a:spcPts val="2203"/>
              </a:lnSpc>
            </a:pPr>
            <a:endParaRPr lang="en-US" sz="2002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just">
              <a:lnSpc>
                <a:spcPts val="2203"/>
              </a:lnSpc>
              <a:spcBef>
                <a:spcPct val="0"/>
              </a:spcBef>
            </a:pPr>
            <a:r>
              <a:rPr lang="en-US" sz="20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Jesus lhe mostrou que </a:t>
            </a:r>
            <a:r>
              <a:rPr lang="en-US" sz="200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a fé intelectual não basta, é preciso nascer do Espírito.</a:t>
            </a:r>
          </a:p>
          <a:p>
            <a:pPr algn="just">
              <a:lnSpc>
                <a:spcPts val="2203"/>
              </a:lnSpc>
              <a:spcBef>
                <a:spcPct val="0"/>
              </a:spcBef>
            </a:pPr>
            <a:endParaRPr lang="en-US" sz="2002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42338" y="1492399"/>
            <a:ext cx="8288124" cy="1920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24"/>
              </a:lnSpc>
            </a:pPr>
            <a:r>
              <a:rPr lang="en-US" sz="3476" i="1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Nada é mais </a:t>
            </a:r>
            <a:r>
              <a:rPr lang="en-US" sz="3476" b="1" i="1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perigoso</a:t>
            </a:r>
            <a:r>
              <a:rPr lang="en-US" sz="3476" i="1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do que substituir o </a:t>
            </a:r>
            <a:r>
              <a:rPr lang="en-US" sz="3476" b="1" i="1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conhecimento de Cristo</a:t>
            </a:r>
            <a:r>
              <a:rPr lang="en-US" sz="3476" i="1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pela experiência de Cristo. O primeiro enche a mente, </a:t>
            </a:r>
            <a:r>
              <a:rPr lang="en-US" sz="3476" b="1" i="1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o segundo muda o coração.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2629" y="335422"/>
            <a:ext cx="10386593" cy="4812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15"/>
              </a:lnSpc>
            </a:pPr>
            <a:r>
              <a:rPr lang="en-US" sz="2831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O Convencido vive uma Fé de Aparência</a:t>
            </a:r>
          </a:p>
          <a:p>
            <a:pPr algn="just">
              <a:lnSpc>
                <a:spcPts val="2203"/>
              </a:lnSpc>
            </a:pPr>
            <a:endParaRPr lang="en-US" sz="2831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just">
              <a:lnSpc>
                <a:spcPts val="2203"/>
              </a:lnSpc>
            </a:pPr>
            <a:endParaRPr lang="en-US" sz="2831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just">
              <a:lnSpc>
                <a:spcPts val="2203"/>
              </a:lnSpc>
            </a:pPr>
            <a:r>
              <a:rPr lang="en-US" sz="20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O apóstolo Tiago confronta esse tipo de fé: </a:t>
            </a:r>
            <a:r>
              <a:rPr lang="en-US" sz="200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“Até os demônios creem — e tremem.” (Tiago 2:19)</a:t>
            </a:r>
          </a:p>
          <a:p>
            <a:pPr algn="just">
              <a:lnSpc>
                <a:spcPts val="2203"/>
              </a:lnSpc>
            </a:pPr>
            <a:endParaRPr lang="en-US" sz="2002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just">
              <a:lnSpc>
                <a:spcPts val="2203"/>
              </a:lnSpc>
            </a:pPr>
            <a:r>
              <a:rPr lang="en-US" sz="20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Ou seja, </a:t>
            </a:r>
            <a:r>
              <a:rPr lang="en-US" sz="200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crer intelectualmente não é fé salvadora.</a:t>
            </a:r>
          </a:p>
          <a:p>
            <a:pPr algn="just">
              <a:lnSpc>
                <a:spcPts val="2203"/>
              </a:lnSpc>
            </a:pPr>
            <a:endParaRPr lang="en-US" sz="2002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just">
              <a:lnSpc>
                <a:spcPts val="2203"/>
              </a:lnSpc>
            </a:pPr>
            <a:r>
              <a:rPr lang="en-US" sz="20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O diabo crê em Deus, conhece as Escrituras, </a:t>
            </a:r>
            <a:r>
              <a:rPr lang="en-US" sz="200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mas não obedece nem ama a Deus.</a:t>
            </a:r>
          </a:p>
          <a:p>
            <a:pPr algn="just">
              <a:lnSpc>
                <a:spcPts val="2203"/>
              </a:lnSpc>
            </a:pPr>
            <a:endParaRPr lang="en-US" sz="2002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just">
              <a:lnSpc>
                <a:spcPts val="2203"/>
              </a:lnSpc>
            </a:pPr>
            <a:r>
              <a:rPr lang="en-US" sz="20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Assim também o convencido: ele </a:t>
            </a:r>
            <a:r>
              <a:rPr lang="en-US" sz="200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admira a cruz,</a:t>
            </a:r>
            <a:r>
              <a:rPr lang="en-US" sz="20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mas </a:t>
            </a:r>
            <a:r>
              <a:rPr lang="en-US" sz="200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não se entrega nela.</a:t>
            </a:r>
          </a:p>
          <a:p>
            <a:pPr algn="just">
              <a:lnSpc>
                <a:spcPts val="2203"/>
              </a:lnSpc>
            </a:pPr>
            <a:endParaRPr lang="en-US" sz="2002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just">
              <a:lnSpc>
                <a:spcPts val="2203"/>
              </a:lnSpc>
            </a:pPr>
            <a:r>
              <a:rPr lang="en-US" sz="20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 fé do convencido é </a:t>
            </a:r>
            <a:r>
              <a:rPr lang="en-US" sz="200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religiosa</a:t>
            </a:r>
            <a:r>
              <a:rPr lang="en-US" sz="20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, não </a:t>
            </a:r>
            <a:r>
              <a:rPr lang="en-US" sz="200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relacional.</a:t>
            </a:r>
          </a:p>
          <a:p>
            <a:pPr algn="just">
              <a:lnSpc>
                <a:spcPts val="2203"/>
              </a:lnSpc>
            </a:pPr>
            <a:endParaRPr lang="en-US" sz="2002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just">
              <a:lnSpc>
                <a:spcPts val="2203"/>
              </a:lnSpc>
            </a:pPr>
            <a:r>
              <a:rPr lang="en-US" sz="200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Ele busca alívio</a:t>
            </a:r>
            <a:r>
              <a:rPr lang="en-US" sz="20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, não arrependimento, </a:t>
            </a:r>
            <a:r>
              <a:rPr lang="en-US" sz="200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bênçãos,</a:t>
            </a:r>
            <a:r>
              <a:rPr lang="en-US" sz="20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não santidade, </a:t>
            </a:r>
            <a:r>
              <a:rPr lang="en-US" sz="200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consolo,</a:t>
            </a:r>
            <a:r>
              <a:rPr lang="en-US" sz="20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mas não cruz.</a:t>
            </a:r>
          </a:p>
          <a:p>
            <a:pPr algn="just">
              <a:lnSpc>
                <a:spcPts val="2203"/>
              </a:lnSpc>
              <a:spcBef>
                <a:spcPct val="0"/>
              </a:spcBef>
            </a:pPr>
            <a:endParaRPr lang="en-US" sz="2002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algn="just">
              <a:lnSpc>
                <a:spcPts val="2203"/>
              </a:lnSpc>
              <a:spcBef>
                <a:spcPct val="0"/>
              </a:spcBef>
            </a:pPr>
            <a:endParaRPr lang="en-US" sz="2002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15774" y="1060510"/>
            <a:ext cx="2496457" cy="3328610"/>
          </a:xfrm>
          <a:custGeom>
            <a:avLst/>
            <a:gdLst/>
            <a:ahLst/>
            <a:cxnLst/>
            <a:rect l="l" t="t" r="r" b="b"/>
            <a:pathLst>
              <a:path w="2496457" h="3328610">
                <a:moveTo>
                  <a:pt x="0" y="0"/>
                </a:moveTo>
                <a:lnTo>
                  <a:pt x="2496457" y="0"/>
                </a:lnTo>
                <a:lnTo>
                  <a:pt x="2496457" y="3328610"/>
                </a:lnTo>
                <a:lnTo>
                  <a:pt x="0" y="3328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713343" y="1060510"/>
            <a:ext cx="2163596" cy="3328610"/>
          </a:xfrm>
          <a:custGeom>
            <a:avLst/>
            <a:gdLst/>
            <a:ahLst/>
            <a:cxnLst/>
            <a:rect l="l" t="t" r="r" b="b"/>
            <a:pathLst>
              <a:path w="2163596" h="3328610">
                <a:moveTo>
                  <a:pt x="0" y="0"/>
                </a:moveTo>
                <a:lnTo>
                  <a:pt x="2163596" y="0"/>
                </a:lnTo>
                <a:lnTo>
                  <a:pt x="2163596" y="3328610"/>
                </a:lnTo>
                <a:lnTo>
                  <a:pt x="0" y="33286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886324" y="1060510"/>
            <a:ext cx="2280098" cy="3328610"/>
          </a:xfrm>
          <a:custGeom>
            <a:avLst/>
            <a:gdLst/>
            <a:ahLst/>
            <a:cxnLst/>
            <a:rect l="l" t="t" r="r" b="b"/>
            <a:pathLst>
              <a:path w="2280098" h="3328610">
                <a:moveTo>
                  <a:pt x="0" y="0"/>
                </a:moveTo>
                <a:lnTo>
                  <a:pt x="2280097" y="0"/>
                </a:lnTo>
                <a:lnTo>
                  <a:pt x="2280097" y="3328610"/>
                </a:lnTo>
                <a:lnTo>
                  <a:pt x="0" y="33286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15774" y="233680"/>
            <a:ext cx="8182892" cy="555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99"/>
              </a:lnSpc>
            </a:pPr>
            <a:r>
              <a:rPr lang="en-US" sz="3999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Recomendações de Livros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DA24E457-9084-886F-0572-BCB873BEA9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594373"/>
              </p:ext>
            </p:extLst>
          </p:nvPr>
        </p:nvGraphicFramePr>
        <p:xfrm>
          <a:off x="1371600" y="416118"/>
          <a:ext cx="8229600" cy="4044564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3352171289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07909733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4174666364"/>
                    </a:ext>
                  </a:extLst>
                </a:gridCol>
              </a:tblGrid>
              <a:tr h="67409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>
                          <a:solidFill>
                            <a:srgbClr val="FFFFFF"/>
                          </a:solidFill>
                          <a:effectLst/>
                        </a:rPr>
                        <a:t>Aspecto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>
                          <a:solidFill>
                            <a:srgbClr val="FFFFFF"/>
                          </a:solidFill>
                          <a:effectLst/>
                        </a:rPr>
                        <a:t>Convencido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>
                          <a:solidFill>
                            <a:srgbClr val="FFFFFF"/>
                          </a:solidFill>
                          <a:effectLst/>
                        </a:rPr>
                        <a:t>Convertido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106692"/>
                  </a:ext>
                </a:extLst>
              </a:tr>
              <a:tr h="67409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>
                          <a:effectLst/>
                        </a:rPr>
                        <a:t>Origem da fé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>
                          <a:effectLst/>
                        </a:rPr>
                        <a:t>Emoção e razão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>
                          <a:effectLst/>
                        </a:rPr>
                        <a:t>Espírito Santo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857000"/>
                  </a:ext>
                </a:extLst>
              </a:tr>
              <a:tr h="67409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>
                          <a:effectLst/>
                        </a:rPr>
                        <a:t>Relação com o pecado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>
                          <a:effectLst/>
                        </a:rPr>
                        <a:t>Sente culpa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>
                          <a:effectLst/>
                        </a:rPr>
                        <a:t>Sente arrependimento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342794"/>
                  </a:ext>
                </a:extLst>
              </a:tr>
              <a:tr h="67409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>
                          <a:effectLst/>
                        </a:rPr>
                        <a:t>Relação com Cristo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>
                          <a:effectLst/>
                        </a:rPr>
                        <a:t>O admira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dirty="0">
                          <a:effectLst/>
                        </a:rPr>
                        <a:t>O segue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334617"/>
                  </a:ext>
                </a:extLst>
              </a:tr>
              <a:tr h="67409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>
                          <a:effectLst/>
                        </a:rPr>
                        <a:t>Motivo da obediência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>
                          <a:effectLst/>
                        </a:rPr>
                        <a:t>Medo ou costume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>
                          <a:effectLst/>
                        </a:rPr>
                        <a:t>Amor e gratidão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738385"/>
                  </a:ext>
                </a:extLst>
              </a:tr>
              <a:tr h="67409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>
                          <a:effectLst/>
                        </a:rPr>
                        <a:t>Resultado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>
                          <a:effectLst/>
                        </a:rPr>
                        <a:t>Aparência de piedade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dirty="0">
                          <a:effectLst/>
                        </a:rPr>
                        <a:t>Vida transformada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194464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40F692EC-F940-5248-6438-4E1680C43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841500"/>
            <a:ext cx="10972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3104" y="326332"/>
            <a:ext cx="10386593" cy="4440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15"/>
              </a:lnSpc>
            </a:pPr>
            <a:r>
              <a:rPr lang="en-US" sz="2831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Para Refletir...</a:t>
            </a:r>
          </a:p>
          <a:p>
            <a:pPr algn="just">
              <a:lnSpc>
                <a:spcPts val="2203"/>
              </a:lnSpc>
            </a:pPr>
            <a:endParaRPr lang="en-US" sz="2831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just">
              <a:lnSpc>
                <a:spcPts val="2203"/>
              </a:lnSpc>
            </a:pPr>
            <a:endParaRPr lang="en-US" sz="2831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marL="389075" lvl="1" indent="-194538" algn="just">
              <a:lnSpc>
                <a:spcPts val="1982"/>
              </a:lnSpc>
              <a:buFont typeface="Arial"/>
              <a:buChar char="•"/>
            </a:pPr>
            <a:r>
              <a:rPr lang="en-US" sz="180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Examine-se:</a:t>
            </a:r>
            <a:r>
              <a:rPr lang="en-US" sz="18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Você apenas admira Jesus ou vive para Ele?</a:t>
            </a:r>
          </a:p>
          <a:p>
            <a:pPr algn="just">
              <a:lnSpc>
                <a:spcPts val="1982"/>
              </a:lnSpc>
            </a:pPr>
            <a:endParaRPr lang="en-US" sz="1802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marL="389075" lvl="1" indent="-194538" algn="just">
              <a:lnSpc>
                <a:spcPts val="1982"/>
              </a:lnSpc>
              <a:buFont typeface="Arial"/>
              <a:buChar char="•"/>
            </a:pPr>
            <a:r>
              <a:rPr lang="en-US" sz="180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Observe seus frutos:</a:t>
            </a:r>
            <a:r>
              <a:rPr lang="en-US" sz="18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O convencido tem lampejos, o convertido tem constância.</a:t>
            </a:r>
          </a:p>
          <a:p>
            <a:pPr algn="just">
              <a:lnSpc>
                <a:spcPts val="1982"/>
              </a:lnSpc>
            </a:pPr>
            <a:endParaRPr lang="en-US" sz="1802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algn="just">
              <a:lnSpc>
                <a:spcPts val="1982"/>
              </a:lnSpc>
            </a:pPr>
            <a:endParaRPr lang="en-US" sz="1802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algn="just">
              <a:lnSpc>
                <a:spcPts val="1982"/>
              </a:lnSpc>
            </a:pPr>
            <a:r>
              <a:rPr lang="en-US" sz="18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Há muitos </a:t>
            </a:r>
            <a:r>
              <a:rPr lang="en-US" sz="180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cristãos convencidos</a:t>
            </a:r>
            <a:r>
              <a:rPr lang="en-US" sz="18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que conhecem a doutrina, </a:t>
            </a:r>
            <a:r>
              <a:rPr lang="en-US" sz="180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mas nunca conheceram o Salvador.</a:t>
            </a:r>
          </a:p>
          <a:p>
            <a:pPr algn="just">
              <a:lnSpc>
                <a:spcPts val="1982"/>
              </a:lnSpc>
            </a:pPr>
            <a:endParaRPr lang="en-US" sz="1802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just">
              <a:lnSpc>
                <a:spcPts val="1982"/>
              </a:lnSpc>
            </a:pPr>
            <a:r>
              <a:rPr lang="en-US" sz="18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Estão perto da cruz, mas ainda longe do Cristo da cruz.</a:t>
            </a:r>
          </a:p>
          <a:p>
            <a:pPr algn="just">
              <a:lnSpc>
                <a:spcPts val="1982"/>
              </a:lnSpc>
            </a:pPr>
            <a:endParaRPr lang="en-US" sz="1802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algn="just">
              <a:lnSpc>
                <a:spcPts val="1982"/>
              </a:lnSpc>
            </a:pPr>
            <a:endParaRPr lang="en-US" sz="1802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algn="just">
              <a:lnSpc>
                <a:spcPts val="1982"/>
              </a:lnSpc>
            </a:pPr>
            <a:endParaRPr lang="en-US" sz="1802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algn="just">
              <a:lnSpc>
                <a:spcPts val="1982"/>
              </a:lnSpc>
            </a:pPr>
            <a:endParaRPr lang="en-US" sz="1802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algn="just">
              <a:lnSpc>
                <a:spcPts val="1982"/>
              </a:lnSpc>
            </a:pPr>
            <a:endParaRPr lang="en-US" sz="1802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algn="just">
              <a:lnSpc>
                <a:spcPts val="2203"/>
              </a:lnSpc>
              <a:spcBef>
                <a:spcPct val="0"/>
              </a:spcBef>
            </a:pPr>
            <a:endParaRPr lang="en-US" sz="1802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42338" y="1730524"/>
            <a:ext cx="8288124" cy="1444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24"/>
              </a:lnSpc>
            </a:pPr>
            <a:r>
              <a:rPr lang="en-US" sz="3476" i="1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A maior tragédia não é viver sem o cristianismo, </a:t>
            </a:r>
            <a:r>
              <a:rPr lang="en-US" sz="3476" b="1" i="1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mas viver o cristianismo sem ser regenerado.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4486" y="1029529"/>
            <a:ext cx="8763827" cy="2855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601"/>
              </a:lnSpc>
            </a:pPr>
            <a:r>
              <a:rPr lang="en-US" sz="509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3 - O Convertido e as Evidências do Novo Nascimento</a:t>
            </a:r>
          </a:p>
          <a:p>
            <a:pPr marL="0" lvl="0" indent="0" algn="l">
              <a:lnSpc>
                <a:spcPts val="5601"/>
              </a:lnSpc>
            </a:pPr>
            <a:endParaRPr lang="en-US" sz="5092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2629" y="335422"/>
            <a:ext cx="10386593" cy="3154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15"/>
              </a:lnSpc>
            </a:pPr>
            <a:r>
              <a:rPr lang="en-US" sz="2831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O Convertido e as Evidências do Novo Nascimento</a:t>
            </a:r>
          </a:p>
          <a:p>
            <a:pPr algn="just">
              <a:lnSpc>
                <a:spcPts val="2203"/>
              </a:lnSpc>
            </a:pPr>
            <a:endParaRPr lang="en-US" sz="2831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just">
              <a:lnSpc>
                <a:spcPts val="2203"/>
              </a:lnSpc>
            </a:pPr>
            <a:endParaRPr lang="en-US" sz="2831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just">
              <a:lnSpc>
                <a:spcPts val="2203"/>
              </a:lnSpc>
            </a:pPr>
            <a:r>
              <a:rPr lang="en-US" sz="20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O verdadeiro convertido é uma </a:t>
            </a:r>
            <a:r>
              <a:rPr lang="en-US" sz="200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prova viva do poder do Evangelho.</a:t>
            </a:r>
          </a:p>
          <a:p>
            <a:pPr algn="just">
              <a:lnSpc>
                <a:spcPts val="2203"/>
              </a:lnSpc>
            </a:pPr>
            <a:endParaRPr lang="en-US" sz="2002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just">
              <a:lnSpc>
                <a:spcPts val="2203"/>
              </a:lnSpc>
            </a:pPr>
            <a:r>
              <a:rPr lang="en-US" sz="20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Ele não apenas compreende a mensagem de Cristo, </a:t>
            </a:r>
            <a:r>
              <a:rPr lang="en-US" sz="200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ele encarna essa mensagem.</a:t>
            </a:r>
          </a:p>
          <a:p>
            <a:pPr algn="just">
              <a:lnSpc>
                <a:spcPts val="2203"/>
              </a:lnSpc>
            </a:pPr>
            <a:endParaRPr lang="en-US" sz="2002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just">
              <a:lnSpc>
                <a:spcPts val="2203"/>
              </a:lnSpc>
            </a:pPr>
            <a:r>
              <a:rPr lang="en-US" sz="200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A conversão é a assinatura de Deus no coração humano,</a:t>
            </a:r>
            <a:r>
              <a:rPr lang="en-US" sz="20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e as evidências do novo nascimento são o testemunho dessa obra invisível </a:t>
            </a:r>
            <a:r>
              <a:rPr lang="en-US" sz="200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que produz frutos visíveis.</a:t>
            </a:r>
          </a:p>
          <a:p>
            <a:pPr algn="just">
              <a:lnSpc>
                <a:spcPts val="2203"/>
              </a:lnSpc>
              <a:spcBef>
                <a:spcPct val="0"/>
              </a:spcBef>
            </a:pPr>
            <a:endParaRPr lang="en-US" sz="2002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just">
              <a:lnSpc>
                <a:spcPts val="2203"/>
              </a:lnSpc>
              <a:spcBef>
                <a:spcPct val="0"/>
              </a:spcBef>
            </a:pPr>
            <a:endParaRPr lang="en-US" sz="2002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42338" y="1254274"/>
            <a:ext cx="8288124" cy="2396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24"/>
              </a:lnSpc>
            </a:pPr>
            <a:r>
              <a:rPr lang="en-US" sz="3476" b="1" i="1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O mesmo poder que ressuscitou Jesus</a:t>
            </a:r>
            <a:r>
              <a:rPr lang="en-US" sz="3476" i="1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dentre os mortos é o poder que opera em todo aquele que nasceu de novo. </a:t>
            </a:r>
            <a:r>
              <a:rPr lang="en-US" sz="3476" b="1" i="1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Uma mudança tão grande não pode acontecer em silêncio, ela se manifesta.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2629" y="335422"/>
            <a:ext cx="10386593" cy="4259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15"/>
              </a:lnSpc>
            </a:pPr>
            <a:r>
              <a:rPr lang="en-US" sz="2831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O Convertido manifesta o fruto do Espírito</a:t>
            </a:r>
          </a:p>
          <a:p>
            <a:pPr algn="just">
              <a:lnSpc>
                <a:spcPts val="2203"/>
              </a:lnSpc>
            </a:pPr>
            <a:endParaRPr lang="en-US" sz="2831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just">
              <a:lnSpc>
                <a:spcPts val="2203"/>
              </a:lnSpc>
            </a:pPr>
            <a:endParaRPr lang="en-US" sz="2831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just">
              <a:lnSpc>
                <a:spcPts val="2203"/>
              </a:lnSpc>
            </a:pPr>
            <a:r>
              <a:rPr lang="en-US" sz="20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 presença do </a:t>
            </a:r>
            <a:r>
              <a:rPr lang="en-US" sz="200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Espírito sempre deixa marcas.</a:t>
            </a:r>
          </a:p>
          <a:p>
            <a:pPr algn="just">
              <a:lnSpc>
                <a:spcPts val="2203"/>
              </a:lnSpc>
            </a:pPr>
            <a:endParaRPr lang="en-US" sz="2002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just">
              <a:lnSpc>
                <a:spcPts val="2203"/>
              </a:lnSpc>
            </a:pPr>
            <a:r>
              <a:rPr lang="en-US" sz="2002" b="1" i="1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“O fruto do Espírito é amor, alegria, paz, paciência, benignidade, bondade, fidelidade, mansidão e domínio próprio.” (Gálatas 5:22–23)</a:t>
            </a:r>
          </a:p>
          <a:p>
            <a:pPr algn="just">
              <a:lnSpc>
                <a:spcPts val="2203"/>
              </a:lnSpc>
            </a:pPr>
            <a:endParaRPr lang="en-US" sz="2002" b="1" i="1">
              <a:solidFill>
                <a:srgbClr val="000000"/>
              </a:solidFill>
              <a:latin typeface="PT Serif Bold Italics"/>
              <a:ea typeface="PT Serif Bold Italics"/>
              <a:cs typeface="PT Serif Bold Italics"/>
              <a:sym typeface="PT Serif Bold Italics"/>
            </a:endParaRPr>
          </a:p>
          <a:p>
            <a:pPr algn="just">
              <a:lnSpc>
                <a:spcPts val="2203"/>
              </a:lnSpc>
            </a:pPr>
            <a:r>
              <a:rPr lang="en-US" sz="20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Essas virtudes não são produtos do esforço humano, </a:t>
            </a:r>
            <a:r>
              <a:rPr lang="en-US" sz="200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são frutos de uma nova natureza.</a:t>
            </a:r>
          </a:p>
          <a:p>
            <a:pPr algn="just">
              <a:lnSpc>
                <a:spcPts val="2203"/>
              </a:lnSpc>
            </a:pPr>
            <a:endParaRPr lang="en-US" sz="2002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just">
              <a:lnSpc>
                <a:spcPts val="2203"/>
              </a:lnSpc>
            </a:pPr>
            <a:r>
              <a:rPr lang="en-US" sz="20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O convertido não precisa </a:t>
            </a:r>
            <a:r>
              <a:rPr lang="en-US" sz="200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forçar</a:t>
            </a:r>
            <a:r>
              <a:rPr lang="en-US" sz="20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ser diferente, </a:t>
            </a:r>
            <a:r>
              <a:rPr lang="en-US" sz="200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ele é diferente.</a:t>
            </a:r>
          </a:p>
          <a:p>
            <a:pPr algn="just">
              <a:lnSpc>
                <a:spcPts val="2203"/>
              </a:lnSpc>
            </a:pPr>
            <a:endParaRPr lang="en-US" sz="2002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just">
              <a:lnSpc>
                <a:spcPts val="2203"/>
              </a:lnSpc>
            </a:pPr>
            <a:r>
              <a:rPr lang="en-US" sz="20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O que mudou </a:t>
            </a:r>
            <a:r>
              <a:rPr lang="en-US" sz="200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não foram apenas suas ações, mas suas motivações.</a:t>
            </a:r>
          </a:p>
          <a:p>
            <a:pPr algn="just">
              <a:lnSpc>
                <a:spcPts val="2203"/>
              </a:lnSpc>
              <a:spcBef>
                <a:spcPct val="0"/>
              </a:spcBef>
            </a:pPr>
            <a:endParaRPr lang="en-US" sz="2002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just">
              <a:lnSpc>
                <a:spcPts val="2203"/>
              </a:lnSpc>
              <a:spcBef>
                <a:spcPct val="0"/>
              </a:spcBef>
            </a:pPr>
            <a:endParaRPr lang="en-US" sz="2002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42338" y="1254274"/>
            <a:ext cx="8288124" cy="2396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24"/>
              </a:lnSpc>
            </a:pPr>
            <a:r>
              <a:rPr lang="en-US" sz="3476" b="1" i="1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O fruto do Espírito é a evidência</a:t>
            </a:r>
            <a:r>
              <a:rPr lang="en-US" sz="3476" i="1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da seiva divina que corre dentro da alma regenerada. </a:t>
            </a:r>
            <a:r>
              <a:rPr lang="en-US" sz="3476" b="1" i="1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E quanto mais o crente se aproxima de Cristo, mais esse fruto amadurece.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2629" y="335422"/>
            <a:ext cx="10386593" cy="5479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15"/>
              </a:lnSpc>
            </a:pPr>
            <a:r>
              <a:rPr lang="en-US" sz="2831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Evidências da Conversão na vida do Cristão</a:t>
            </a:r>
          </a:p>
          <a:p>
            <a:pPr algn="just">
              <a:lnSpc>
                <a:spcPts val="3115"/>
              </a:lnSpc>
            </a:pPr>
            <a:endParaRPr lang="en-US" sz="2831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just">
              <a:lnSpc>
                <a:spcPts val="2203"/>
              </a:lnSpc>
            </a:pPr>
            <a:endParaRPr lang="en-US" sz="2831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marL="432430" lvl="1" indent="-216215" algn="just">
              <a:lnSpc>
                <a:spcPts val="2203"/>
              </a:lnSpc>
              <a:buFont typeface="Arial"/>
              <a:buChar char="•"/>
            </a:pPr>
            <a:r>
              <a:rPr lang="en-US" sz="200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O convertido demonstra uma mudança visível de caráter: </a:t>
            </a:r>
            <a:r>
              <a:rPr lang="en-US" sz="20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O novo nascimento produz uma transformação observável. </a:t>
            </a:r>
            <a:r>
              <a:rPr lang="en-US" sz="200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O convertido começa a refletir o caráter de Cristo</a:t>
            </a:r>
            <a:r>
              <a:rPr lang="en-US" sz="20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, humildade, mansidão, perdão, generosidade e amor.  </a:t>
            </a:r>
            <a:r>
              <a:rPr lang="en-US" sz="200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Seu modo de reagir, falar e lidar com as pessoas muda.</a:t>
            </a:r>
          </a:p>
          <a:p>
            <a:pPr algn="just">
              <a:lnSpc>
                <a:spcPts val="2203"/>
              </a:lnSpc>
            </a:pPr>
            <a:endParaRPr lang="en-US" sz="2002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marL="432430" lvl="1" indent="-216215" algn="just">
              <a:lnSpc>
                <a:spcPts val="2203"/>
              </a:lnSpc>
              <a:buFont typeface="Arial"/>
              <a:buChar char="•"/>
            </a:pPr>
            <a:r>
              <a:rPr lang="en-US" sz="200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O convertido tem novos afetos e novos desejos: </a:t>
            </a:r>
            <a:r>
              <a:rPr lang="en-US" sz="20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 regeneração muda a fonte dos prazeres. Antes, o coração se satisfazia nas coisas do mundo; </a:t>
            </a:r>
            <a:r>
              <a:rPr lang="en-US" sz="200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agora, encontra prazer em Deus.</a:t>
            </a:r>
            <a:r>
              <a:rPr lang="en-US" sz="20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O convertido sente </a:t>
            </a:r>
            <a:r>
              <a:rPr lang="en-US" sz="200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fome da Palavra, desejo de oração e alegria em estar com o povo de Deus.</a:t>
            </a:r>
            <a:r>
              <a:rPr lang="en-US" sz="20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A Bíblia deixa de ser um peso e passa a ser seu alimento diário.</a:t>
            </a:r>
          </a:p>
          <a:p>
            <a:pPr algn="just">
              <a:lnSpc>
                <a:spcPts val="2203"/>
              </a:lnSpc>
            </a:pPr>
            <a:endParaRPr lang="en-US" sz="2002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algn="just">
              <a:lnSpc>
                <a:spcPts val="2203"/>
              </a:lnSpc>
            </a:pPr>
            <a:endParaRPr lang="en-US" sz="2002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algn="just">
              <a:lnSpc>
                <a:spcPts val="2203"/>
              </a:lnSpc>
            </a:pPr>
            <a:endParaRPr lang="en-US" sz="2002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algn="just">
              <a:lnSpc>
                <a:spcPts val="2203"/>
              </a:lnSpc>
            </a:pPr>
            <a:endParaRPr lang="en-US" sz="2002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algn="just">
              <a:lnSpc>
                <a:spcPts val="2203"/>
              </a:lnSpc>
            </a:pPr>
            <a:endParaRPr lang="en-US" sz="2002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algn="just">
              <a:lnSpc>
                <a:spcPts val="2203"/>
              </a:lnSpc>
              <a:spcBef>
                <a:spcPct val="0"/>
              </a:spcBef>
            </a:pPr>
            <a:endParaRPr lang="en-US" sz="2002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algn="just">
              <a:lnSpc>
                <a:spcPts val="2203"/>
              </a:lnSpc>
              <a:spcBef>
                <a:spcPct val="0"/>
              </a:spcBef>
            </a:pPr>
            <a:endParaRPr lang="en-US" sz="2002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2629" y="335422"/>
            <a:ext cx="10386593" cy="5755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15"/>
              </a:lnSpc>
            </a:pPr>
            <a:r>
              <a:rPr lang="en-US" sz="2831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Evidências da Conversão na vida do Cristão</a:t>
            </a:r>
          </a:p>
          <a:p>
            <a:pPr algn="just">
              <a:lnSpc>
                <a:spcPts val="3115"/>
              </a:lnSpc>
            </a:pPr>
            <a:endParaRPr lang="en-US" sz="2831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just">
              <a:lnSpc>
                <a:spcPts val="2203"/>
              </a:lnSpc>
            </a:pPr>
            <a:endParaRPr lang="en-US" sz="2831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marL="432430" lvl="1" indent="-216215" algn="just">
              <a:lnSpc>
                <a:spcPts val="2203"/>
              </a:lnSpc>
              <a:buFont typeface="Arial"/>
              <a:buChar char="•"/>
            </a:pPr>
            <a:r>
              <a:rPr lang="en-US" sz="200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O convertido persevera até o fim: </a:t>
            </a:r>
            <a:r>
              <a:rPr lang="en-US" sz="20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Uma das maiores evidências da conversão genuína é a perseverança. A </a:t>
            </a:r>
            <a:r>
              <a:rPr lang="en-US" sz="200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fé verdadeira não é passageira,</a:t>
            </a:r>
            <a:r>
              <a:rPr lang="en-US" sz="20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porque o Espírito Santo sustenta o convertido até o fim. </a:t>
            </a:r>
            <a:r>
              <a:rPr lang="en-US" sz="200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Mesmo nas lutas, tentações e desertos espirituais, ele continua firme.</a:t>
            </a:r>
            <a:r>
              <a:rPr lang="en-US" sz="20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Pode vacilar, </a:t>
            </a:r>
            <a:r>
              <a:rPr lang="en-US" sz="200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mas nunca desviar completamente, porque Deus guarda o que é Seu.</a:t>
            </a:r>
          </a:p>
          <a:p>
            <a:pPr algn="just">
              <a:lnSpc>
                <a:spcPts val="2203"/>
              </a:lnSpc>
            </a:pPr>
            <a:endParaRPr lang="en-US" sz="2002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marL="432430" lvl="1" indent="-216215" algn="just">
              <a:lnSpc>
                <a:spcPts val="2203"/>
              </a:lnSpc>
              <a:buFont typeface="Arial"/>
              <a:buChar char="•"/>
            </a:pPr>
            <a:r>
              <a:rPr lang="en-US" sz="200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O convertido dá testemunho de Cristo: </a:t>
            </a:r>
            <a:r>
              <a:rPr lang="en-US" sz="20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O novo nascimento torna o crente </a:t>
            </a:r>
            <a:r>
              <a:rPr lang="en-US" sz="200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uma carta viva do Evangelho.</a:t>
            </a:r>
            <a:r>
              <a:rPr lang="en-US" sz="20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Ele fala de Cristo, mas principalmente </a:t>
            </a:r>
            <a:r>
              <a:rPr lang="en-US" sz="200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vive Cristo.</a:t>
            </a:r>
            <a:r>
              <a:rPr lang="en-US" sz="20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Sua vida se torna o maior sermão. </a:t>
            </a:r>
            <a:r>
              <a:rPr lang="en-US" sz="200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O convertido não precisa anunciar que é cristão, seu caráter o denúncia.</a:t>
            </a:r>
          </a:p>
          <a:p>
            <a:pPr algn="just">
              <a:lnSpc>
                <a:spcPts val="2203"/>
              </a:lnSpc>
            </a:pPr>
            <a:endParaRPr lang="en-US" sz="2002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just">
              <a:lnSpc>
                <a:spcPts val="2203"/>
              </a:lnSpc>
            </a:pPr>
            <a:endParaRPr lang="en-US" sz="2002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just">
              <a:lnSpc>
                <a:spcPts val="2203"/>
              </a:lnSpc>
            </a:pPr>
            <a:endParaRPr lang="en-US" sz="2002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just">
              <a:lnSpc>
                <a:spcPts val="2203"/>
              </a:lnSpc>
            </a:pPr>
            <a:endParaRPr lang="en-US" sz="2002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just">
              <a:lnSpc>
                <a:spcPts val="2203"/>
              </a:lnSpc>
            </a:pPr>
            <a:endParaRPr lang="en-US" sz="2002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just">
              <a:lnSpc>
                <a:spcPts val="2203"/>
              </a:lnSpc>
              <a:spcBef>
                <a:spcPct val="0"/>
              </a:spcBef>
            </a:pPr>
            <a:endParaRPr lang="en-US" sz="2002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just">
              <a:lnSpc>
                <a:spcPts val="2203"/>
              </a:lnSpc>
              <a:spcBef>
                <a:spcPct val="0"/>
              </a:spcBef>
            </a:pPr>
            <a:endParaRPr lang="en-US" sz="2002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94954" y="1736847"/>
            <a:ext cx="8182892" cy="1441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601"/>
              </a:lnSpc>
            </a:pPr>
            <a:r>
              <a:rPr lang="en-US" sz="509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O que é Conversão ou Nascer de Novo?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42338" y="539899"/>
            <a:ext cx="8288124" cy="3825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24"/>
              </a:lnSpc>
            </a:pPr>
            <a:r>
              <a:rPr lang="en-US" sz="3476" b="1" i="1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O convertido é o retrato vivo da graça:</a:t>
            </a:r>
            <a:r>
              <a:rPr lang="en-US" sz="3476" i="1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antes morto, </a:t>
            </a:r>
            <a:r>
              <a:rPr lang="en-US" sz="3476" b="1" i="1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agora vivo;</a:t>
            </a:r>
            <a:r>
              <a:rPr lang="en-US" sz="3476" i="1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antes inimigo, </a:t>
            </a:r>
            <a:r>
              <a:rPr lang="en-US" sz="3476" b="1" i="1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agora filho;</a:t>
            </a:r>
            <a:r>
              <a:rPr lang="en-US" sz="3476" i="1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antes trevas, </a:t>
            </a:r>
            <a:r>
              <a:rPr lang="en-US" sz="3476" b="1" i="1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agora luz.</a:t>
            </a:r>
          </a:p>
          <a:p>
            <a:pPr algn="ctr">
              <a:lnSpc>
                <a:spcPts val="3824"/>
              </a:lnSpc>
            </a:pPr>
            <a:r>
              <a:rPr lang="en-US" sz="3476" i="1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Ele não é perfeito, </a:t>
            </a:r>
            <a:r>
              <a:rPr lang="en-US" sz="3476" b="1" i="1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mas é perdoado e em transformação.</a:t>
            </a:r>
            <a:r>
              <a:rPr lang="en-US" sz="3476" i="1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Seu coração, outrora frio, </a:t>
            </a:r>
            <a:r>
              <a:rPr lang="en-US" sz="3476" b="1" i="1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agora arde;</a:t>
            </a:r>
            <a:r>
              <a:rPr lang="en-US" sz="3476" i="1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sua mente, outrora cega, </a:t>
            </a:r>
            <a:r>
              <a:rPr lang="en-US" sz="3476" b="1" i="1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agora enxerga;</a:t>
            </a:r>
            <a:r>
              <a:rPr lang="en-US" sz="3476" i="1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sua vontade, outrora rebelde, </a:t>
            </a:r>
            <a:r>
              <a:rPr lang="en-US" sz="3476" b="1" i="1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agora se curva.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42338" y="1492399"/>
            <a:ext cx="8288124" cy="1920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24"/>
              </a:lnSpc>
            </a:pPr>
            <a:r>
              <a:rPr lang="en-US" sz="3476" i="1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Minha vida mostra as </a:t>
            </a:r>
            <a:r>
              <a:rPr lang="en-US" sz="3476" b="1" i="1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evidências de alguém que nasceu de novo,</a:t>
            </a:r>
            <a:r>
              <a:rPr lang="en-US" sz="3476" i="1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ou apenas sinais de quem foi convencido da verdade sem ter sido transformado por ela?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53605" y="2101781"/>
            <a:ext cx="6065590" cy="720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75"/>
              </a:lnSpc>
            </a:pPr>
            <a:r>
              <a:rPr lang="en-US" sz="5068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Deus Abençoe!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42338" y="1492399"/>
            <a:ext cx="8288124" cy="1444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24"/>
              </a:lnSpc>
            </a:pPr>
            <a:r>
              <a:rPr lang="en-US" sz="3476" i="1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A </a:t>
            </a:r>
            <a:r>
              <a:rPr lang="en-US" sz="3476" b="1" i="1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conversão</a:t>
            </a:r>
            <a:r>
              <a:rPr lang="en-US" sz="3476" i="1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não é o homem subindo até Deus, </a:t>
            </a:r>
            <a:r>
              <a:rPr lang="en-US" sz="3476" b="1" i="1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mas Deus descendo até o homem</a:t>
            </a:r>
            <a:r>
              <a:rPr lang="en-US" sz="3476" i="1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e criando </a:t>
            </a:r>
            <a:r>
              <a:rPr lang="en-US" sz="3476" b="1" i="1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algo totalmente novo dentro dele.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4486" y="1736847"/>
            <a:ext cx="8763827" cy="1441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01"/>
              </a:lnSpc>
            </a:pPr>
            <a:r>
              <a:rPr lang="en-US" sz="509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1 - O Novo Nascimento:</a:t>
            </a:r>
          </a:p>
          <a:p>
            <a:pPr marL="0" lvl="0" indent="0" algn="l">
              <a:lnSpc>
                <a:spcPts val="5601"/>
              </a:lnSpc>
            </a:pPr>
            <a:r>
              <a:rPr lang="en-US" sz="509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a Obra que Trasnforma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3104" y="335422"/>
            <a:ext cx="10386593" cy="4936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15"/>
              </a:lnSpc>
            </a:pPr>
            <a:r>
              <a:rPr lang="en-US" sz="2831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O Novo Nascimento: a Obra que Transforma</a:t>
            </a:r>
          </a:p>
          <a:p>
            <a:pPr algn="just">
              <a:lnSpc>
                <a:spcPts val="2203"/>
              </a:lnSpc>
            </a:pPr>
            <a:endParaRPr lang="en-US" sz="2831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just">
              <a:lnSpc>
                <a:spcPts val="1982"/>
              </a:lnSpc>
            </a:pPr>
            <a:r>
              <a:rPr lang="en-US" sz="18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O novo nascimento </a:t>
            </a:r>
            <a:r>
              <a:rPr lang="en-US" sz="180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é uma obra sobrenatural de Deus,</a:t>
            </a:r>
            <a:r>
              <a:rPr lang="en-US" sz="18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e não uma reforma moral conduzida pelo homem.</a:t>
            </a:r>
          </a:p>
          <a:p>
            <a:pPr algn="just">
              <a:lnSpc>
                <a:spcPts val="1982"/>
              </a:lnSpc>
            </a:pPr>
            <a:endParaRPr lang="en-US" sz="1802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algn="just">
              <a:lnSpc>
                <a:spcPts val="1982"/>
              </a:lnSpc>
            </a:pPr>
            <a:r>
              <a:rPr lang="en-US" sz="18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Jesus, em </a:t>
            </a:r>
            <a:r>
              <a:rPr lang="en-US" sz="180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João 3:3–8,</a:t>
            </a:r>
            <a:r>
              <a:rPr lang="en-US" sz="18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não fala sobre uma melhoria de vida, mas sobre o </a:t>
            </a:r>
            <a:r>
              <a:rPr lang="en-US" sz="180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início de uma nova vida.</a:t>
            </a:r>
            <a:r>
              <a:rPr lang="en-US" sz="18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</a:p>
          <a:p>
            <a:pPr algn="just">
              <a:lnSpc>
                <a:spcPts val="1982"/>
              </a:lnSpc>
            </a:pPr>
            <a:r>
              <a:rPr lang="en-US" sz="18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Ele diz a Nicodemos:</a:t>
            </a:r>
          </a:p>
          <a:p>
            <a:pPr algn="just">
              <a:lnSpc>
                <a:spcPts val="1982"/>
              </a:lnSpc>
            </a:pPr>
            <a:endParaRPr lang="en-US" sz="1802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algn="just">
              <a:lnSpc>
                <a:spcPts val="1982"/>
              </a:lnSpc>
            </a:pPr>
            <a:r>
              <a:rPr lang="en-US" sz="1802" b="1" i="1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“Em verdade, em verdade te digo: quem não nascer de novo não pode ver o Reino de Deus.”</a:t>
            </a:r>
          </a:p>
          <a:p>
            <a:pPr algn="just">
              <a:lnSpc>
                <a:spcPts val="1982"/>
              </a:lnSpc>
            </a:pPr>
            <a:endParaRPr lang="en-US" sz="1802" b="1" i="1">
              <a:solidFill>
                <a:srgbClr val="000000"/>
              </a:solidFill>
              <a:latin typeface="PT Serif Bold Italics"/>
              <a:ea typeface="PT Serif Bold Italics"/>
              <a:cs typeface="PT Serif Bold Italics"/>
              <a:sym typeface="PT Serif Bold Italics"/>
            </a:endParaRPr>
          </a:p>
          <a:p>
            <a:pPr algn="just">
              <a:lnSpc>
                <a:spcPts val="1982"/>
              </a:lnSpc>
            </a:pPr>
            <a:r>
              <a:rPr lang="en-US" sz="18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Nicodemos era um homem religioso, moral, estudioso da Lei — o tipo de pessoa que, aos olhos humanos, parecia </a:t>
            </a:r>
            <a:r>
              <a:rPr lang="en-US" sz="180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boa o bastante</a:t>
            </a:r>
            <a:r>
              <a:rPr lang="en-US" sz="18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. Ainda assim, Jesus lhe diz: </a:t>
            </a:r>
            <a:r>
              <a:rPr lang="en-US" sz="180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“É necessário nascer de novo.”</a:t>
            </a:r>
          </a:p>
          <a:p>
            <a:pPr algn="just">
              <a:lnSpc>
                <a:spcPts val="1982"/>
              </a:lnSpc>
            </a:pPr>
            <a:endParaRPr lang="en-US" sz="1802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just">
              <a:lnSpc>
                <a:spcPts val="1982"/>
              </a:lnSpc>
            </a:pPr>
            <a:r>
              <a:rPr lang="en-US" sz="18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Isso mostra que nem o </a:t>
            </a:r>
            <a:r>
              <a:rPr lang="en-US" sz="180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conhecimento bíblico, nem a boa conduta, nem a religião</a:t>
            </a:r>
            <a:r>
              <a:rPr lang="en-US" sz="18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podem produzir a vida espiritual.</a:t>
            </a:r>
          </a:p>
          <a:p>
            <a:pPr algn="just">
              <a:lnSpc>
                <a:spcPts val="1982"/>
              </a:lnSpc>
            </a:pPr>
            <a:endParaRPr lang="en-US" sz="1802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algn="just">
              <a:lnSpc>
                <a:spcPts val="1982"/>
              </a:lnSpc>
              <a:spcBef>
                <a:spcPct val="0"/>
              </a:spcBef>
            </a:pPr>
            <a:endParaRPr lang="en-US" sz="1802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algn="just">
              <a:lnSpc>
                <a:spcPts val="2203"/>
              </a:lnSpc>
              <a:spcBef>
                <a:spcPct val="0"/>
              </a:spcBef>
            </a:pPr>
            <a:endParaRPr lang="en-US" sz="1802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algn="just">
              <a:lnSpc>
                <a:spcPts val="2203"/>
              </a:lnSpc>
              <a:spcBef>
                <a:spcPct val="0"/>
              </a:spcBef>
            </a:pPr>
            <a:endParaRPr lang="en-US" sz="1802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3104" y="335422"/>
            <a:ext cx="10386593" cy="3812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15"/>
              </a:lnSpc>
            </a:pPr>
            <a:r>
              <a:rPr lang="en-US" sz="2831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O Novo Nascimento é Obra do Espirito e não da vontade humana </a:t>
            </a:r>
          </a:p>
          <a:p>
            <a:pPr algn="just">
              <a:lnSpc>
                <a:spcPts val="2203"/>
              </a:lnSpc>
            </a:pPr>
            <a:endParaRPr lang="en-US" sz="2831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just">
              <a:lnSpc>
                <a:spcPts val="1982"/>
              </a:lnSpc>
            </a:pPr>
            <a:endParaRPr lang="en-US" sz="2831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just">
              <a:lnSpc>
                <a:spcPts val="1982"/>
              </a:lnSpc>
            </a:pPr>
            <a:r>
              <a:rPr lang="en-US" sz="18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Em </a:t>
            </a:r>
            <a:r>
              <a:rPr lang="en-US" sz="180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João 1:13,</a:t>
            </a:r>
            <a:r>
              <a:rPr lang="en-US" sz="18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o apóstolo afirma que os filhos de Deus </a:t>
            </a:r>
            <a:r>
              <a:rPr lang="en-US" sz="180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não nasceram do sangue, nem da vontade da carne, nem da vontade do homem, mas de Deus.</a:t>
            </a:r>
          </a:p>
          <a:p>
            <a:pPr algn="just">
              <a:lnSpc>
                <a:spcPts val="1982"/>
              </a:lnSpc>
            </a:pPr>
            <a:r>
              <a:rPr lang="en-US" sz="18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</a:p>
          <a:p>
            <a:pPr algn="just">
              <a:lnSpc>
                <a:spcPts val="1982"/>
              </a:lnSpc>
            </a:pPr>
            <a:r>
              <a:rPr lang="en-US" sz="18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Isso significa que o </a:t>
            </a:r>
            <a:r>
              <a:rPr lang="en-US" sz="180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novo nascimento não é produzido pela decisão humana,</a:t>
            </a:r>
            <a:r>
              <a:rPr lang="en-US" sz="18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mas pela ação regeneradora do Espírito Santo.</a:t>
            </a:r>
          </a:p>
          <a:p>
            <a:pPr algn="just">
              <a:lnSpc>
                <a:spcPts val="1982"/>
              </a:lnSpc>
            </a:pPr>
            <a:endParaRPr lang="en-US" sz="1802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algn="just">
              <a:lnSpc>
                <a:spcPts val="1982"/>
              </a:lnSpc>
            </a:pPr>
            <a:r>
              <a:rPr lang="en-US" sz="180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O convencido tenta se modificar por fora,</a:t>
            </a:r>
            <a:r>
              <a:rPr lang="en-US" sz="18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mas continua com o mesmo coração.</a:t>
            </a:r>
          </a:p>
          <a:p>
            <a:pPr algn="just">
              <a:lnSpc>
                <a:spcPts val="1982"/>
              </a:lnSpc>
            </a:pPr>
            <a:r>
              <a:rPr lang="en-US" sz="18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</a:p>
          <a:p>
            <a:pPr algn="just">
              <a:lnSpc>
                <a:spcPts val="1982"/>
              </a:lnSpc>
            </a:pPr>
            <a:r>
              <a:rPr lang="en-US" sz="180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O convertido é transformado por dentro,</a:t>
            </a:r>
            <a:r>
              <a:rPr lang="en-US" sz="18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e o exterior muda como consequência.</a:t>
            </a:r>
          </a:p>
          <a:p>
            <a:pPr algn="just">
              <a:lnSpc>
                <a:spcPts val="2203"/>
              </a:lnSpc>
              <a:spcBef>
                <a:spcPct val="0"/>
              </a:spcBef>
            </a:pPr>
            <a:endParaRPr lang="en-US" sz="1802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42338" y="1254274"/>
            <a:ext cx="8288124" cy="2396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24"/>
              </a:lnSpc>
            </a:pPr>
            <a:r>
              <a:rPr lang="en-US" sz="3476" i="1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A </a:t>
            </a:r>
            <a:r>
              <a:rPr lang="en-US" sz="3476" b="1" i="1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regeneração</a:t>
            </a:r>
            <a:r>
              <a:rPr lang="en-US" sz="3476" i="1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não é uma melhoria do velho homem; é o surgimento de um homem completamente novo. </a:t>
            </a:r>
            <a:r>
              <a:rPr lang="en-US" sz="3476" b="1" i="1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É Deus criando de novo aquilo que o pecado havia destruído.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3104" y="326332"/>
            <a:ext cx="10386593" cy="4412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15"/>
              </a:lnSpc>
            </a:pPr>
            <a:r>
              <a:rPr lang="en-US" sz="2831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O Novo Nascimento muda a Natureza, a Mente e a Direção </a:t>
            </a:r>
          </a:p>
          <a:p>
            <a:pPr algn="just">
              <a:lnSpc>
                <a:spcPts val="2203"/>
              </a:lnSpc>
            </a:pPr>
            <a:endParaRPr lang="en-US" sz="2831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just">
              <a:lnSpc>
                <a:spcPts val="1982"/>
              </a:lnSpc>
            </a:pPr>
            <a:r>
              <a:rPr lang="en-US" sz="18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Jesus fala sobre </a:t>
            </a:r>
            <a:r>
              <a:rPr lang="en-US" sz="180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água e Espírito (João 3:5)</a:t>
            </a:r>
            <a:r>
              <a:rPr lang="en-US" sz="18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, Ele está ecoando a promessa de </a:t>
            </a:r>
            <a:r>
              <a:rPr lang="en-US" sz="180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Ezequiel 36:25–27, </a:t>
            </a:r>
          </a:p>
          <a:p>
            <a:pPr algn="just">
              <a:lnSpc>
                <a:spcPts val="1982"/>
              </a:lnSpc>
            </a:pPr>
            <a:r>
              <a:rPr lang="en-US" sz="180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onde Deus diz:</a:t>
            </a:r>
          </a:p>
          <a:p>
            <a:pPr algn="just">
              <a:lnSpc>
                <a:spcPts val="1982"/>
              </a:lnSpc>
            </a:pPr>
            <a:endParaRPr lang="en-US" sz="1802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just">
              <a:lnSpc>
                <a:spcPts val="1982"/>
              </a:lnSpc>
            </a:pPr>
            <a:r>
              <a:rPr lang="en-US" sz="1802" b="1" i="1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“aspergirei água pura sobre vocês, e vocês ficarão purificados... Eu lhes darei um coração novo e porei dentro de vocês um espírito novo.”</a:t>
            </a:r>
          </a:p>
          <a:p>
            <a:pPr algn="just">
              <a:lnSpc>
                <a:spcPts val="1982"/>
              </a:lnSpc>
            </a:pPr>
            <a:endParaRPr lang="en-US" sz="1802" b="1" i="1">
              <a:solidFill>
                <a:srgbClr val="000000"/>
              </a:solidFill>
              <a:latin typeface="PT Serif Bold Italics"/>
              <a:ea typeface="PT Serif Bold Italics"/>
              <a:cs typeface="PT Serif Bold Italics"/>
              <a:sym typeface="PT Serif Bold Italics"/>
            </a:endParaRPr>
          </a:p>
          <a:p>
            <a:pPr algn="just">
              <a:lnSpc>
                <a:spcPts val="1982"/>
              </a:lnSpc>
            </a:pPr>
            <a:r>
              <a:rPr lang="en-US" sz="18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Essa linguagem une dois aspectos inseparáveis:</a:t>
            </a:r>
          </a:p>
          <a:p>
            <a:pPr algn="just">
              <a:lnSpc>
                <a:spcPts val="1982"/>
              </a:lnSpc>
            </a:pPr>
            <a:endParaRPr lang="en-US" sz="1802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algn="just">
              <a:lnSpc>
                <a:spcPts val="1982"/>
              </a:lnSpc>
            </a:pPr>
            <a:r>
              <a:rPr lang="en-US" sz="180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Água →</a:t>
            </a:r>
            <a:r>
              <a:rPr lang="en-US" sz="18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símbolo da </a:t>
            </a:r>
            <a:r>
              <a:rPr lang="en-US" sz="180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limpeza e do arrependimento.</a:t>
            </a:r>
          </a:p>
          <a:p>
            <a:pPr algn="just">
              <a:lnSpc>
                <a:spcPts val="1982"/>
              </a:lnSpc>
            </a:pPr>
            <a:r>
              <a:rPr lang="en-US" sz="180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Espírito →</a:t>
            </a:r>
            <a:r>
              <a:rPr lang="en-US" sz="18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símbolo da </a:t>
            </a:r>
            <a:r>
              <a:rPr lang="en-US" sz="1802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vida nova que vem de Deus.</a:t>
            </a:r>
          </a:p>
          <a:p>
            <a:pPr algn="just">
              <a:lnSpc>
                <a:spcPts val="1982"/>
              </a:lnSpc>
            </a:pPr>
            <a:endParaRPr lang="en-US" sz="1802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just">
              <a:lnSpc>
                <a:spcPts val="1982"/>
              </a:lnSpc>
            </a:pPr>
            <a:r>
              <a:rPr lang="en-US" sz="1802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Ou seja, nascer de novo é ser lavado do pecado e vivificado por dentro, é uma purificação que liberta, e uma regeneração que renova.</a:t>
            </a:r>
          </a:p>
          <a:p>
            <a:pPr algn="just">
              <a:lnSpc>
                <a:spcPts val="1982"/>
              </a:lnSpc>
            </a:pPr>
            <a:endParaRPr lang="en-US" sz="1802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algn="just">
              <a:lnSpc>
                <a:spcPts val="2203"/>
              </a:lnSpc>
              <a:spcBef>
                <a:spcPct val="0"/>
              </a:spcBef>
            </a:pPr>
            <a:endParaRPr lang="en-US" sz="1802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1689</Words>
  <Application>Microsoft Office PowerPoint</Application>
  <PresentationFormat>Personalizar</PresentationFormat>
  <Paragraphs>202</Paragraphs>
  <Slides>32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9" baseType="lpstr">
      <vt:lpstr>PT Serif Bold</vt:lpstr>
      <vt:lpstr>PT Serif</vt:lpstr>
      <vt:lpstr>Calibri</vt:lpstr>
      <vt:lpstr>Arial</vt:lpstr>
      <vt:lpstr>PT Serif Bold Italics</vt:lpstr>
      <vt:lpstr>PT Serif Italics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Convertido ou Convencido? Características de um Novo Nascimento (1152 x 512 px)</dc:title>
  <cp:lastModifiedBy>USER</cp:lastModifiedBy>
  <cp:revision>2</cp:revision>
  <dcterms:created xsi:type="dcterms:W3CDTF">2006-08-16T00:00:00Z</dcterms:created>
  <dcterms:modified xsi:type="dcterms:W3CDTF">2025-10-19T05:56:37Z</dcterms:modified>
  <dc:identifier>DAG2Mt2UC5k</dc:identifier>
</cp:coreProperties>
</file>