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8288000" cy="10287000"/>
  <p:notesSz cx="6858000" cy="9144000"/>
  <p:embeddedFontLst>
    <p:embeddedFont>
      <p:font typeface="Jorick" panose="020B0604020202020204" charset="0"/>
      <p:regular r:id="rId25"/>
    </p:embeddedFont>
    <p:embeddedFont>
      <p:font typeface="Open Sans" panose="020B0606030504020204" pitchFamily="34" charset="0"/>
      <p:regular r:id="rId26"/>
    </p:embeddedFont>
    <p:embeddedFont>
      <p:font typeface="Open Sans Bold" panose="020B0806030504020204" charset="0"/>
      <p:regular r:id="rId27"/>
    </p:embeddedFont>
    <p:embeddedFont>
      <p:font typeface="Public Sans" panose="020B0604020202020204" charset="0"/>
      <p:regular r:id="rId28"/>
    </p:embeddedFont>
    <p:embeddedFont>
      <p:font typeface="Public Sans Bold" panose="020B0604020202020204" charset="0"/>
      <p:regular r:id="rId29"/>
    </p:embeddedFont>
    <p:embeddedFont>
      <p:font typeface="Quattrocento Bold" panose="020B0604020202020204" charset="0"/>
      <p:regular r:id="rId30"/>
    </p:embeddedFont>
    <p:embeddedFont>
      <p:font typeface="Raleway" pitchFamily="2" charset="0"/>
      <p:regular r:id="rId31"/>
    </p:embeddedFont>
    <p:embeddedFont>
      <p:font typeface="Raleway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57522" autoAdjust="0"/>
  </p:normalViewPr>
  <p:slideViewPr>
    <p:cSldViewPr>
      <p:cViewPr varScale="1">
        <p:scale>
          <a:sx n="33" d="100"/>
          <a:sy n="33" d="100"/>
        </p:scale>
        <p:origin x="195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Garcia" userId="8022c95fca2dc46a" providerId="LiveId" clId="{D0895CD1-31F0-436E-9CD0-846EF6C2582A}"/>
    <pc:docChg chg="custSel modSld">
      <pc:chgData name="Lucas Garcia" userId="8022c95fca2dc46a" providerId="LiveId" clId="{D0895CD1-31F0-436E-9CD0-846EF6C2582A}" dt="2025-10-26T11:37:45.240" v="50" actId="20577"/>
      <pc:docMkLst>
        <pc:docMk/>
      </pc:docMkLst>
      <pc:sldChg chg="modNotesTx">
        <pc:chgData name="Lucas Garcia" userId="8022c95fca2dc46a" providerId="LiveId" clId="{D0895CD1-31F0-436E-9CD0-846EF6C2582A}" dt="2025-10-26T11:04:36.489" v="8" actId="20577"/>
        <pc:sldMkLst>
          <pc:docMk/>
          <pc:sldMk cId="0" sldId="256"/>
        </pc:sldMkLst>
      </pc:sldChg>
      <pc:sldChg chg="modNotesTx">
        <pc:chgData name="Lucas Garcia" userId="8022c95fca2dc46a" providerId="LiveId" clId="{D0895CD1-31F0-436E-9CD0-846EF6C2582A}" dt="2025-10-26T11:07:59.136" v="19" actId="20577"/>
        <pc:sldMkLst>
          <pc:docMk/>
          <pc:sldMk cId="0" sldId="258"/>
        </pc:sldMkLst>
      </pc:sldChg>
      <pc:sldChg chg="modSp mod">
        <pc:chgData name="Lucas Garcia" userId="8022c95fca2dc46a" providerId="LiveId" clId="{D0895CD1-31F0-436E-9CD0-846EF6C2582A}" dt="2025-10-26T11:13:12.697" v="20" actId="14100"/>
        <pc:sldMkLst>
          <pc:docMk/>
          <pc:sldMk cId="0" sldId="261"/>
        </pc:sldMkLst>
        <pc:spChg chg="mod">
          <ac:chgData name="Lucas Garcia" userId="8022c95fca2dc46a" providerId="LiveId" clId="{D0895CD1-31F0-436E-9CD0-846EF6C2582A}" dt="2025-10-26T11:13:12.697" v="20" actId="14100"/>
          <ac:spMkLst>
            <pc:docMk/>
            <pc:sldMk cId="0" sldId="261"/>
            <ac:spMk id="4" creationId="{00000000-0000-0000-0000-000000000000}"/>
          </ac:spMkLst>
        </pc:spChg>
      </pc:sldChg>
      <pc:sldChg chg="modNotesTx">
        <pc:chgData name="Lucas Garcia" userId="8022c95fca2dc46a" providerId="LiveId" clId="{D0895CD1-31F0-436E-9CD0-846EF6C2582A}" dt="2025-10-26T11:25:40.833" v="33" actId="20577"/>
        <pc:sldMkLst>
          <pc:docMk/>
          <pc:sldMk cId="0" sldId="265"/>
        </pc:sldMkLst>
      </pc:sldChg>
      <pc:sldChg chg="modSp mod">
        <pc:chgData name="Lucas Garcia" userId="8022c95fca2dc46a" providerId="LiveId" clId="{D0895CD1-31F0-436E-9CD0-846EF6C2582A}" dt="2025-10-26T11:25:56.628" v="34" actId="14100"/>
        <pc:sldMkLst>
          <pc:docMk/>
          <pc:sldMk cId="0" sldId="266"/>
        </pc:sldMkLst>
        <pc:spChg chg="mod">
          <ac:chgData name="Lucas Garcia" userId="8022c95fca2dc46a" providerId="LiveId" clId="{D0895CD1-31F0-436E-9CD0-846EF6C2582A}" dt="2025-10-26T11:25:56.628" v="34" actId="14100"/>
          <ac:spMkLst>
            <pc:docMk/>
            <pc:sldMk cId="0" sldId="266"/>
            <ac:spMk id="5" creationId="{00000000-0000-0000-0000-000000000000}"/>
          </ac:spMkLst>
        </pc:spChg>
      </pc:sldChg>
      <pc:sldChg chg="modSp mod">
        <pc:chgData name="Lucas Garcia" userId="8022c95fca2dc46a" providerId="LiveId" clId="{D0895CD1-31F0-436E-9CD0-846EF6C2582A}" dt="2025-10-26T11:26:08.809" v="35" actId="14100"/>
        <pc:sldMkLst>
          <pc:docMk/>
          <pc:sldMk cId="0" sldId="267"/>
        </pc:sldMkLst>
        <pc:spChg chg="mod">
          <ac:chgData name="Lucas Garcia" userId="8022c95fca2dc46a" providerId="LiveId" clId="{D0895CD1-31F0-436E-9CD0-846EF6C2582A}" dt="2025-10-26T11:26:08.809" v="35" actId="14100"/>
          <ac:spMkLst>
            <pc:docMk/>
            <pc:sldMk cId="0" sldId="267"/>
            <ac:spMk id="5" creationId="{00000000-0000-0000-0000-000000000000}"/>
          </ac:spMkLst>
        </pc:spChg>
      </pc:sldChg>
      <pc:sldChg chg="modSp mod">
        <pc:chgData name="Lucas Garcia" userId="8022c95fca2dc46a" providerId="LiveId" clId="{D0895CD1-31F0-436E-9CD0-846EF6C2582A}" dt="2025-10-26T11:26:16.949" v="36" actId="14100"/>
        <pc:sldMkLst>
          <pc:docMk/>
          <pc:sldMk cId="0" sldId="268"/>
        </pc:sldMkLst>
        <pc:spChg chg="mod">
          <ac:chgData name="Lucas Garcia" userId="8022c95fca2dc46a" providerId="LiveId" clId="{D0895CD1-31F0-436E-9CD0-846EF6C2582A}" dt="2025-10-26T11:26:16.949" v="36" actId="14100"/>
          <ac:spMkLst>
            <pc:docMk/>
            <pc:sldMk cId="0" sldId="268"/>
            <ac:spMk id="5" creationId="{00000000-0000-0000-0000-000000000000}"/>
          </ac:spMkLst>
        </pc:spChg>
      </pc:sldChg>
      <pc:sldChg chg="modSp mod">
        <pc:chgData name="Lucas Garcia" userId="8022c95fca2dc46a" providerId="LiveId" clId="{D0895CD1-31F0-436E-9CD0-846EF6C2582A}" dt="2025-10-26T11:37:00.700" v="49" actId="20577"/>
        <pc:sldMkLst>
          <pc:docMk/>
          <pc:sldMk cId="0" sldId="270"/>
        </pc:sldMkLst>
        <pc:spChg chg="mod">
          <ac:chgData name="Lucas Garcia" userId="8022c95fca2dc46a" providerId="LiveId" clId="{D0895CD1-31F0-436E-9CD0-846EF6C2582A}" dt="2025-10-26T11:28:22.275" v="37" actId="14100"/>
          <ac:spMkLst>
            <pc:docMk/>
            <pc:sldMk cId="0" sldId="270"/>
            <ac:spMk id="5" creationId="{00000000-0000-0000-0000-000000000000}"/>
          </ac:spMkLst>
        </pc:spChg>
        <pc:spChg chg="mod">
          <ac:chgData name="Lucas Garcia" userId="8022c95fca2dc46a" providerId="LiveId" clId="{D0895CD1-31F0-436E-9CD0-846EF6C2582A}" dt="2025-10-26T11:37:00.700" v="49" actId="20577"/>
          <ac:spMkLst>
            <pc:docMk/>
            <pc:sldMk cId="0" sldId="270"/>
            <ac:spMk id="8" creationId="{00000000-0000-0000-0000-000000000000}"/>
          </ac:spMkLst>
        </pc:spChg>
      </pc:sldChg>
      <pc:sldChg chg="modSp mod">
        <pc:chgData name="Lucas Garcia" userId="8022c95fca2dc46a" providerId="LiveId" clId="{D0895CD1-31F0-436E-9CD0-846EF6C2582A}" dt="2025-10-26T11:37:45.240" v="50" actId="20577"/>
        <pc:sldMkLst>
          <pc:docMk/>
          <pc:sldMk cId="0" sldId="272"/>
        </pc:sldMkLst>
        <pc:spChg chg="mod">
          <ac:chgData name="Lucas Garcia" userId="8022c95fca2dc46a" providerId="LiveId" clId="{D0895CD1-31F0-436E-9CD0-846EF6C2582A}" dt="2025-10-26T11:37:45.240" v="50" actId="20577"/>
          <ac:spMkLst>
            <pc:docMk/>
            <pc:sldMk cId="0" sldId="272"/>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‹nº›</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t.wikipedia.org/wiki/Gal%C3%A9rio"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t.wikipedia.org/wiki/%C3%89dito_de_Toler%C3%A2ncia_de_Gal%C3%A9rio"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 </a:t>
            </a:r>
            <a:r>
              <a:rPr lang="en-US" dirty="0" err="1"/>
              <a:t>Abertura</a:t>
            </a:r>
            <a:r>
              <a:rPr lang="en-US" dirty="0"/>
              <a:t> com </a:t>
            </a:r>
            <a:r>
              <a:rPr lang="en-US" dirty="0" err="1"/>
              <a:t>Curiosidade</a:t>
            </a:r>
            <a:r>
              <a:rPr lang="en-US" dirty="0"/>
              <a:t>: "</a:t>
            </a:r>
            <a:r>
              <a:rPr lang="en-US" dirty="0" err="1"/>
              <a:t>Hoje</a:t>
            </a:r>
            <a:r>
              <a:rPr lang="en-US" dirty="0"/>
              <a:t>, </a:t>
            </a:r>
            <a:r>
              <a:rPr lang="en-US" dirty="0" err="1"/>
              <a:t>estamos</a:t>
            </a:r>
            <a:r>
              <a:rPr lang="en-US" dirty="0"/>
              <a:t> </a:t>
            </a:r>
            <a:r>
              <a:rPr lang="en-US" dirty="0" err="1"/>
              <a:t>aqui</a:t>
            </a:r>
            <a:r>
              <a:rPr lang="en-US" dirty="0"/>
              <a:t> para </a:t>
            </a:r>
            <a:r>
              <a:rPr lang="en-US" dirty="0" err="1"/>
              <a:t>celebrar</a:t>
            </a:r>
            <a:r>
              <a:rPr lang="en-US" dirty="0"/>
              <a:t> </a:t>
            </a:r>
            <a:r>
              <a:rPr lang="en-US" dirty="0" err="1"/>
              <a:t>os</a:t>
            </a:r>
            <a:r>
              <a:rPr lang="en-US" dirty="0"/>
              <a:t> 1700 </a:t>
            </a:r>
            <a:r>
              <a:rPr lang="en-US" dirty="0" err="1"/>
              <a:t>anos</a:t>
            </a:r>
            <a:r>
              <a:rPr lang="en-US" dirty="0"/>
              <a:t> de um </a:t>
            </a:r>
            <a:r>
              <a:rPr lang="en-US" dirty="0" err="1"/>
              <a:t>evento</a:t>
            </a:r>
            <a:r>
              <a:rPr lang="en-US" dirty="0"/>
              <a:t> </a:t>
            </a:r>
            <a:r>
              <a:rPr lang="en-US" dirty="0" err="1"/>
              <a:t>que</a:t>
            </a:r>
            <a:r>
              <a:rPr lang="en-US" dirty="0"/>
              <a:t> </a:t>
            </a:r>
            <a:r>
              <a:rPr lang="en-US" dirty="0" err="1"/>
              <a:t>moldou</a:t>
            </a:r>
            <a:r>
              <a:rPr lang="en-US" dirty="0"/>
              <a:t> a </a:t>
            </a:r>
            <a:r>
              <a:rPr lang="en-US" dirty="0" err="1"/>
              <a:t>história</a:t>
            </a:r>
            <a:r>
              <a:rPr lang="en-US" dirty="0"/>
              <a:t> do </a:t>
            </a:r>
            <a:r>
              <a:rPr lang="en-US" dirty="0" err="1"/>
              <a:t>Ocidente</a:t>
            </a:r>
            <a:r>
              <a:rPr lang="en-US" dirty="0"/>
              <a:t>: o </a:t>
            </a:r>
            <a:r>
              <a:rPr lang="en-US" dirty="0" err="1"/>
              <a:t>Concílio</a:t>
            </a:r>
            <a:r>
              <a:rPr lang="en-US" dirty="0"/>
              <a:t> de Niceia, </a:t>
            </a:r>
            <a:r>
              <a:rPr lang="en-US" dirty="0" err="1"/>
              <a:t>em</a:t>
            </a:r>
            <a:r>
              <a:rPr lang="en-US" dirty="0"/>
              <a:t> 325 </a:t>
            </a:r>
            <a:r>
              <a:rPr lang="en-US" dirty="0" err="1"/>
              <a:t>d.C.</a:t>
            </a:r>
            <a:r>
              <a:rPr lang="en-US" dirty="0"/>
              <a:t> Mas o </a:t>
            </a:r>
            <a:r>
              <a:rPr lang="en-US" dirty="0" err="1"/>
              <a:t>que</a:t>
            </a:r>
            <a:r>
              <a:rPr lang="en-US" dirty="0"/>
              <a:t> </a:t>
            </a:r>
            <a:r>
              <a:rPr lang="en-US" dirty="0" err="1"/>
              <a:t>você</a:t>
            </a:r>
            <a:r>
              <a:rPr lang="en-US" dirty="0"/>
              <a:t> </a:t>
            </a:r>
            <a:r>
              <a:rPr lang="en-US" dirty="0" err="1"/>
              <a:t>pensaria</a:t>
            </a:r>
            <a:r>
              <a:rPr lang="en-US" dirty="0"/>
              <a:t> se </a:t>
            </a:r>
            <a:r>
              <a:rPr lang="en-US" dirty="0" err="1"/>
              <a:t>eu</a:t>
            </a:r>
            <a:r>
              <a:rPr lang="en-US" dirty="0"/>
              <a:t> </a:t>
            </a:r>
            <a:r>
              <a:rPr lang="en-US" dirty="0" err="1"/>
              <a:t>dissesse</a:t>
            </a:r>
            <a:r>
              <a:rPr lang="en-US" dirty="0"/>
              <a:t> </a:t>
            </a:r>
            <a:r>
              <a:rPr lang="en-US" dirty="0" err="1"/>
              <a:t>que</a:t>
            </a:r>
            <a:r>
              <a:rPr lang="en-US" dirty="0"/>
              <a:t> a </a:t>
            </a:r>
            <a:r>
              <a:rPr lang="en-US" dirty="0" err="1"/>
              <a:t>pessoa</a:t>
            </a:r>
            <a:r>
              <a:rPr lang="en-US" dirty="0"/>
              <a:t> </a:t>
            </a:r>
            <a:r>
              <a:rPr lang="en-US" dirty="0" err="1"/>
              <a:t>mais</a:t>
            </a:r>
            <a:r>
              <a:rPr lang="en-US" dirty="0"/>
              <a:t> </a:t>
            </a:r>
            <a:r>
              <a:rPr lang="en-US" dirty="0" err="1"/>
              <a:t>importante</a:t>
            </a:r>
            <a:r>
              <a:rPr lang="en-US" dirty="0"/>
              <a:t> a </a:t>
            </a:r>
            <a:r>
              <a:rPr lang="en-US" dirty="0" err="1"/>
              <a:t>convocar</a:t>
            </a:r>
            <a:r>
              <a:rPr lang="en-US" dirty="0"/>
              <a:t> </a:t>
            </a:r>
            <a:r>
              <a:rPr lang="en-US" dirty="0" err="1"/>
              <a:t>esse</a:t>
            </a:r>
            <a:r>
              <a:rPr lang="en-US" dirty="0"/>
              <a:t> </a:t>
            </a:r>
            <a:r>
              <a:rPr lang="en-US" dirty="0" err="1"/>
              <a:t>evento</a:t>
            </a:r>
            <a:r>
              <a:rPr lang="en-US" dirty="0"/>
              <a:t> </a:t>
            </a:r>
            <a:r>
              <a:rPr lang="en-US" dirty="0" err="1"/>
              <a:t>não</a:t>
            </a:r>
            <a:r>
              <a:rPr lang="en-US" dirty="0"/>
              <a:t> era um Papa, um Bispo </a:t>
            </a:r>
            <a:r>
              <a:rPr lang="en-US" dirty="0" err="1"/>
              <a:t>ou</a:t>
            </a:r>
            <a:r>
              <a:rPr lang="en-US" dirty="0"/>
              <a:t> um </a:t>
            </a:r>
            <a:r>
              <a:rPr lang="en-US" dirty="0" err="1"/>
              <a:t>Teólogo</a:t>
            </a:r>
            <a:r>
              <a:rPr lang="en-US" dirty="0"/>
              <a:t>, mas sim um General Romano e </a:t>
            </a:r>
            <a:r>
              <a:rPr lang="en-US" dirty="0" err="1"/>
              <a:t>Imperador</a:t>
            </a:r>
            <a:r>
              <a:rPr lang="en-US" dirty="0"/>
              <a:t> </a:t>
            </a:r>
            <a:r>
              <a:rPr lang="en-US" dirty="0" err="1"/>
              <a:t>que</a:t>
            </a:r>
            <a:r>
              <a:rPr lang="en-US" dirty="0"/>
              <a:t> </a:t>
            </a:r>
            <a:r>
              <a:rPr lang="en-US" dirty="0" err="1"/>
              <a:t>nem</a:t>
            </a:r>
            <a:r>
              <a:rPr lang="en-US" dirty="0"/>
              <a:t> </a:t>
            </a:r>
            <a:r>
              <a:rPr lang="en-US" dirty="0" err="1"/>
              <a:t>sequer</a:t>
            </a:r>
            <a:r>
              <a:rPr lang="en-US" dirty="0"/>
              <a:t> era </a:t>
            </a:r>
            <a:r>
              <a:rPr lang="en-US" dirty="0" err="1"/>
              <a:t>batizado</a:t>
            </a:r>
            <a:r>
              <a:rPr lang="en-US" dirty="0"/>
              <a:t>?"</a:t>
            </a:r>
          </a:p>
          <a:p>
            <a:endParaRPr lang="en-US" dirty="0"/>
          </a:p>
          <a:p>
            <a:r>
              <a:rPr lang="en-US" dirty="0" err="1"/>
              <a:t>Pergunta</a:t>
            </a:r>
            <a:r>
              <a:rPr lang="en-US" dirty="0"/>
              <a:t> Chave: "Como e </a:t>
            </a:r>
            <a:r>
              <a:rPr lang="en-US" dirty="0" err="1"/>
              <a:t>por</a:t>
            </a:r>
            <a:r>
              <a:rPr lang="en-US" dirty="0"/>
              <a:t> </a:t>
            </a:r>
            <a:r>
              <a:rPr lang="en-US" dirty="0" err="1"/>
              <a:t>que</a:t>
            </a:r>
            <a:r>
              <a:rPr lang="en-US" dirty="0"/>
              <a:t> o </a:t>
            </a:r>
            <a:r>
              <a:rPr lang="en-US" dirty="0" err="1"/>
              <a:t>homem</a:t>
            </a:r>
            <a:r>
              <a:rPr lang="en-US" dirty="0"/>
              <a:t> </a:t>
            </a:r>
            <a:r>
              <a:rPr lang="en-US" dirty="0" err="1"/>
              <a:t>mais</a:t>
            </a:r>
            <a:r>
              <a:rPr lang="en-US" dirty="0"/>
              <a:t> </a:t>
            </a:r>
            <a:r>
              <a:rPr lang="en-US" dirty="0" err="1"/>
              <a:t>poderoso</a:t>
            </a:r>
            <a:r>
              <a:rPr lang="en-US" dirty="0"/>
              <a:t> do </a:t>
            </a:r>
            <a:r>
              <a:rPr lang="en-US" dirty="0" err="1"/>
              <a:t>mundo</a:t>
            </a:r>
            <a:r>
              <a:rPr lang="en-US" dirty="0"/>
              <a:t>, Constantino, </a:t>
            </a:r>
            <a:r>
              <a:rPr lang="en-US" dirty="0" err="1"/>
              <a:t>usou</a:t>
            </a:r>
            <a:r>
              <a:rPr lang="en-US" dirty="0"/>
              <a:t> o </a:t>
            </a:r>
            <a:r>
              <a:rPr lang="en-US" dirty="0" err="1"/>
              <a:t>poder</a:t>
            </a:r>
            <a:r>
              <a:rPr lang="en-US" dirty="0"/>
              <a:t> do Estado e </a:t>
            </a:r>
            <a:r>
              <a:rPr lang="en-US" dirty="0" err="1"/>
              <a:t>suas</a:t>
            </a:r>
            <a:r>
              <a:rPr lang="en-US" dirty="0"/>
              <a:t> </a:t>
            </a:r>
            <a:r>
              <a:rPr lang="en-US" dirty="0" err="1"/>
              <a:t>tropas</a:t>
            </a:r>
            <a:r>
              <a:rPr lang="en-US" dirty="0"/>
              <a:t> para </a:t>
            </a:r>
            <a:r>
              <a:rPr lang="en-US" dirty="0" err="1"/>
              <a:t>garantir</a:t>
            </a:r>
            <a:r>
              <a:rPr lang="en-US" dirty="0"/>
              <a:t> </a:t>
            </a:r>
            <a:r>
              <a:rPr lang="en-US" dirty="0" err="1"/>
              <a:t>que</a:t>
            </a:r>
            <a:r>
              <a:rPr lang="en-US" dirty="0"/>
              <a:t> </a:t>
            </a:r>
            <a:r>
              <a:rPr lang="en-US" dirty="0" err="1"/>
              <a:t>os</a:t>
            </a:r>
            <a:r>
              <a:rPr lang="en-US" dirty="0"/>
              <a:t> </a:t>
            </a:r>
            <a:r>
              <a:rPr lang="en-US" dirty="0" err="1"/>
              <a:t>bispos</a:t>
            </a:r>
            <a:r>
              <a:rPr lang="en-US" dirty="0"/>
              <a:t> </a:t>
            </a:r>
            <a:r>
              <a:rPr lang="en-US" dirty="0" err="1"/>
              <a:t>decidissem</a:t>
            </a:r>
            <a:r>
              <a:rPr lang="en-US" dirty="0"/>
              <a:t> se Jesus e Deus Pai </a:t>
            </a:r>
            <a:r>
              <a:rPr lang="en-US" dirty="0" err="1"/>
              <a:t>eram</a:t>
            </a:r>
            <a:r>
              <a:rPr lang="en-US" dirty="0"/>
              <a:t> da </a:t>
            </a:r>
            <a:r>
              <a:rPr lang="en-US" dirty="0" err="1"/>
              <a:t>mesma</a:t>
            </a:r>
            <a:r>
              <a:rPr lang="en-US" dirty="0"/>
              <a:t> </a:t>
            </a:r>
            <a:r>
              <a:rPr lang="en-US" dirty="0" err="1"/>
              <a:t>substância</a:t>
            </a:r>
            <a:r>
              <a:rPr lang="en-US" dirty="0"/>
              <a:t> </a:t>
            </a:r>
            <a:r>
              <a:rPr lang="en-US" dirty="0" err="1"/>
              <a:t>ou</a:t>
            </a:r>
            <a:r>
              <a:rPr lang="en-US" dirty="0"/>
              <a:t> de </a:t>
            </a:r>
            <a:r>
              <a:rPr lang="en-US" dirty="0" err="1"/>
              <a:t>substâncias</a:t>
            </a:r>
            <a:r>
              <a:rPr lang="en-US" dirty="0"/>
              <a:t> </a:t>
            </a:r>
            <a:r>
              <a:rPr lang="en-US" dirty="0" err="1"/>
              <a:t>diferentes</a:t>
            </a:r>
            <a:r>
              <a:rPr lang="en-US" dirty="0"/>
              <a:t>? O </a:t>
            </a:r>
            <a:r>
              <a:rPr lang="en-US" dirty="0" err="1"/>
              <a:t>que</a:t>
            </a:r>
            <a:r>
              <a:rPr lang="en-US" dirty="0"/>
              <a:t> um </a:t>
            </a:r>
            <a:r>
              <a:rPr lang="en-US" dirty="0" err="1"/>
              <a:t>político</a:t>
            </a:r>
            <a:r>
              <a:rPr lang="en-US" dirty="0"/>
              <a:t> </a:t>
            </a:r>
            <a:r>
              <a:rPr lang="en-US" dirty="0" err="1"/>
              <a:t>ganha</a:t>
            </a:r>
            <a:r>
              <a:rPr lang="en-US" dirty="0"/>
              <a:t> com </a:t>
            </a:r>
            <a:r>
              <a:rPr lang="en-US" dirty="0" err="1"/>
              <a:t>uma</a:t>
            </a:r>
            <a:r>
              <a:rPr lang="en-US" dirty="0"/>
              <a:t> </a:t>
            </a:r>
            <a:r>
              <a:rPr lang="en-US" dirty="0" err="1"/>
              <a:t>questão</a:t>
            </a:r>
            <a:r>
              <a:rPr lang="en-US" dirty="0"/>
              <a:t> </a:t>
            </a:r>
            <a:r>
              <a:rPr lang="en-US" dirty="0" err="1"/>
              <a:t>teológica</a:t>
            </a:r>
            <a:r>
              <a:rPr lang="en-US" dirty="0"/>
              <a:t> </a:t>
            </a:r>
            <a:r>
              <a:rPr lang="en-US" dirty="0" err="1"/>
              <a:t>complexa</a:t>
            </a:r>
            <a:r>
              <a:rPr lang="en-US" dirty="0"/>
              <a:t> </a:t>
            </a:r>
            <a:r>
              <a:rPr lang="en-US" dirty="0" err="1"/>
              <a:t>como</a:t>
            </a:r>
            <a:r>
              <a:rPr lang="en-US" dirty="0"/>
              <a:t> </a:t>
            </a:r>
            <a:r>
              <a:rPr lang="en-US" dirty="0" err="1"/>
              <a:t>essa</a:t>
            </a:r>
            <a:r>
              <a:rPr lang="en-US" dirty="0"/>
              <a:t>?"</a:t>
            </a:r>
          </a:p>
          <a:p>
            <a:endParaRPr lang="en-US" dirty="0"/>
          </a:p>
          <a:p>
            <a:r>
              <a:rPr lang="en-US" dirty="0" err="1"/>
              <a:t>Conexão</a:t>
            </a:r>
            <a:r>
              <a:rPr lang="en-US" dirty="0"/>
              <a:t> (</a:t>
            </a:r>
            <a:r>
              <a:rPr lang="en-US" dirty="0" err="1"/>
              <a:t>Preparando</a:t>
            </a:r>
            <a:r>
              <a:rPr lang="en-US" dirty="0"/>
              <a:t> o </a:t>
            </a:r>
            <a:r>
              <a:rPr lang="en-US" dirty="0" err="1"/>
              <a:t>gancho</a:t>
            </a:r>
            <a:r>
              <a:rPr lang="en-US" dirty="0"/>
              <a:t> para </a:t>
            </a:r>
            <a:r>
              <a:rPr lang="en-US" dirty="0" err="1"/>
              <a:t>os</a:t>
            </a:r>
            <a:r>
              <a:rPr lang="en-US" dirty="0"/>
              <a:t> slides 2 e 3): "A </a:t>
            </a:r>
            <a:r>
              <a:rPr lang="en-US" dirty="0" err="1"/>
              <a:t>resposta</a:t>
            </a:r>
            <a:r>
              <a:rPr lang="en-US" dirty="0"/>
              <a:t> </a:t>
            </a:r>
            <a:r>
              <a:rPr lang="en-US" dirty="0" err="1"/>
              <a:t>está</a:t>
            </a:r>
            <a:r>
              <a:rPr lang="en-US" dirty="0"/>
              <a:t> </a:t>
            </a:r>
            <a:r>
              <a:rPr lang="en-US" dirty="0" err="1"/>
              <a:t>em</a:t>
            </a:r>
            <a:r>
              <a:rPr lang="en-US" dirty="0"/>
              <a:t> </a:t>
            </a:r>
            <a:r>
              <a:rPr lang="en-US" dirty="0" err="1"/>
              <a:t>dois</a:t>
            </a:r>
            <a:r>
              <a:rPr lang="en-US" dirty="0"/>
              <a:t> </a:t>
            </a:r>
            <a:r>
              <a:rPr lang="en-US" dirty="0" err="1"/>
              <a:t>lugares</a:t>
            </a:r>
            <a:r>
              <a:rPr lang="en-US" dirty="0"/>
              <a:t>: no </a:t>
            </a:r>
            <a:r>
              <a:rPr lang="en-US" dirty="0" err="1"/>
              <a:t>crescimento</a:t>
            </a:r>
            <a:r>
              <a:rPr lang="en-US" dirty="0"/>
              <a:t> </a:t>
            </a:r>
            <a:r>
              <a:rPr lang="en-US" dirty="0" err="1"/>
              <a:t>explosivo</a:t>
            </a:r>
            <a:r>
              <a:rPr lang="en-US" dirty="0"/>
              <a:t> e </a:t>
            </a:r>
            <a:r>
              <a:rPr lang="en-US" dirty="0" err="1"/>
              <a:t>invisível</a:t>
            </a:r>
            <a:r>
              <a:rPr lang="en-US" dirty="0"/>
              <a:t> da </a:t>
            </a:r>
            <a:r>
              <a:rPr lang="en-US" dirty="0" err="1"/>
              <a:t>Igreja</a:t>
            </a:r>
            <a:r>
              <a:rPr lang="en-US" dirty="0"/>
              <a:t> Primitiva (o '</a:t>
            </a:r>
            <a:r>
              <a:rPr lang="en-US" dirty="0" err="1"/>
              <a:t>Mistério</a:t>
            </a:r>
            <a:r>
              <a:rPr lang="en-US" dirty="0"/>
              <a:t>'), e </a:t>
            </a:r>
            <a:r>
              <a:rPr lang="en-US" dirty="0" err="1"/>
              <a:t>na</a:t>
            </a:r>
            <a:r>
              <a:rPr lang="en-US" dirty="0"/>
              <a:t> crise de um </a:t>
            </a:r>
            <a:r>
              <a:rPr lang="en-US" dirty="0" err="1"/>
              <a:t>império</a:t>
            </a:r>
            <a:r>
              <a:rPr lang="en-US" dirty="0"/>
              <a:t> </a:t>
            </a:r>
            <a:r>
              <a:rPr lang="en-US" dirty="0" err="1"/>
              <a:t>que</a:t>
            </a:r>
            <a:r>
              <a:rPr lang="en-US" dirty="0"/>
              <a:t> </a:t>
            </a:r>
            <a:r>
              <a:rPr lang="en-US" dirty="0" err="1"/>
              <a:t>precisava</a:t>
            </a:r>
            <a:r>
              <a:rPr lang="en-US" dirty="0"/>
              <a:t> </a:t>
            </a:r>
            <a:r>
              <a:rPr lang="en-US" dirty="0" err="1"/>
              <a:t>urgentemente</a:t>
            </a:r>
            <a:r>
              <a:rPr lang="en-US" dirty="0"/>
              <a:t> de </a:t>
            </a:r>
            <a:r>
              <a:rPr lang="en-US" dirty="0" err="1"/>
              <a:t>uma</a:t>
            </a:r>
            <a:r>
              <a:rPr lang="en-US" dirty="0"/>
              <a:t> nova cola social. Constantino </a:t>
            </a:r>
            <a:r>
              <a:rPr lang="en-US" dirty="0" err="1"/>
              <a:t>tentou</a:t>
            </a:r>
            <a:r>
              <a:rPr lang="en-US" dirty="0"/>
              <a:t> mudar o '</a:t>
            </a:r>
            <a:r>
              <a:rPr lang="en-US" dirty="0" err="1"/>
              <a:t>Mistério</a:t>
            </a:r>
            <a:r>
              <a:rPr lang="en-US" dirty="0"/>
              <a:t>' </a:t>
            </a:r>
            <a:r>
              <a:rPr lang="en-US" dirty="0" err="1"/>
              <a:t>pelo</a:t>
            </a:r>
            <a:r>
              <a:rPr lang="en-US" dirty="0"/>
              <a:t> '</a:t>
            </a:r>
            <a:r>
              <a:rPr lang="en-US" dirty="0" err="1"/>
              <a:t>Método</a:t>
            </a:r>
            <a:r>
              <a:rPr lang="en-US" dirty="0"/>
              <a:t>' – e </a:t>
            </a:r>
            <a:r>
              <a:rPr lang="en-US" dirty="0" err="1"/>
              <a:t>essa</a:t>
            </a:r>
            <a:r>
              <a:rPr lang="en-US" dirty="0"/>
              <a:t> </a:t>
            </a:r>
            <a:r>
              <a:rPr lang="en-US" dirty="0" err="1"/>
              <a:t>mudança</a:t>
            </a:r>
            <a:r>
              <a:rPr lang="en-US" dirty="0"/>
              <a:t> é a </a:t>
            </a:r>
            <a:r>
              <a:rPr lang="en-US" dirty="0" err="1"/>
              <a:t>chave</a:t>
            </a:r>
            <a:r>
              <a:rPr lang="en-US" dirty="0"/>
              <a:t> para Niceia."</a:t>
            </a:r>
          </a:p>
          <a:p>
            <a:endParaRPr lang="en-US" dirty="0"/>
          </a:p>
          <a:p>
            <a:r>
              <a:rPr lang="en-US" dirty="0"/>
              <a:t>--------------------------------------</a:t>
            </a:r>
          </a:p>
          <a:p>
            <a:endParaRPr lang="en-US" dirty="0"/>
          </a:p>
          <a:p>
            <a:r>
              <a:rPr lang="en-US" dirty="0"/>
              <a:t>2) O Drama da </a:t>
            </a:r>
            <a:r>
              <a:rPr lang="en-US" dirty="0" err="1"/>
              <a:t>Sobrevivência</a:t>
            </a:r>
            <a:r>
              <a:rPr lang="en-US" dirty="0"/>
              <a:t> (</a:t>
            </a:r>
            <a:r>
              <a:rPr lang="en-US" dirty="0" err="1"/>
              <a:t>Focando</a:t>
            </a:r>
            <a:r>
              <a:rPr lang="en-US" dirty="0"/>
              <a:t> no Sucesso de Stark)</a:t>
            </a:r>
          </a:p>
          <a:p>
            <a:endParaRPr lang="en-US" dirty="0"/>
          </a:p>
          <a:p>
            <a:r>
              <a:rPr lang="en-US" dirty="0" err="1"/>
              <a:t>Abertura</a:t>
            </a:r>
            <a:r>
              <a:rPr lang="en-US" dirty="0"/>
              <a:t> com </a:t>
            </a:r>
            <a:r>
              <a:rPr lang="en-US" dirty="0" err="1"/>
              <a:t>Curiosidade</a:t>
            </a:r>
            <a:r>
              <a:rPr lang="en-US" dirty="0"/>
              <a:t>: "Imagine </a:t>
            </a:r>
            <a:r>
              <a:rPr lang="en-US" dirty="0" err="1"/>
              <a:t>que</a:t>
            </a:r>
            <a:r>
              <a:rPr lang="en-US" dirty="0"/>
              <a:t> </a:t>
            </a:r>
            <a:r>
              <a:rPr lang="en-US" dirty="0" err="1"/>
              <a:t>você</a:t>
            </a:r>
            <a:r>
              <a:rPr lang="en-US" dirty="0"/>
              <a:t> </a:t>
            </a:r>
            <a:r>
              <a:rPr lang="en-US" dirty="0" err="1"/>
              <a:t>vive</a:t>
            </a:r>
            <a:r>
              <a:rPr lang="en-US" dirty="0"/>
              <a:t> </a:t>
            </a:r>
            <a:r>
              <a:rPr lang="en-US" dirty="0" err="1"/>
              <a:t>em</a:t>
            </a:r>
            <a:r>
              <a:rPr lang="en-US" dirty="0"/>
              <a:t> um Império </a:t>
            </a:r>
            <a:r>
              <a:rPr lang="en-US" dirty="0" err="1"/>
              <a:t>onde</a:t>
            </a:r>
            <a:r>
              <a:rPr lang="en-US" dirty="0"/>
              <a:t> a </a:t>
            </a:r>
            <a:r>
              <a:rPr lang="en-US" dirty="0" err="1"/>
              <a:t>sua</a:t>
            </a:r>
            <a:r>
              <a:rPr lang="en-US" dirty="0"/>
              <a:t> </a:t>
            </a:r>
            <a:r>
              <a:rPr lang="en-US" dirty="0" err="1"/>
              <a:t>fé</a:t>
            </a:r>
            <a:r>
              <a:rPr lang="en-US" dirty="0"/>
              <a:t> é </a:t>
            </a:r>
            <a:r>
              <a:rPr lang="en-US" dirty="0" err="1"/>
              <a:t>ilegal</a:t>
            </a:r>
            <a:r>
              <a:rPr lang="en-US" dirty="0"/>
              <a:t> e </a:t>
            </a:r>
            <a:r>
              <a:rPr lang="en-US" dirty="0" err="1"/>
              <a:t>pode</a:t>
            </a:r>
            <a:r>
              <a:rPr lang="en-US" dirty="0"/>
              <a:t> </a:t>
            </a:r>
            <a:r>
              <a:rPr lang="en-US" dirty="0" err="1"/>
              <a:t>levar</a:t>
            </a:r>
            <a:r>
              <a:rPr lang="en-US" dirty="0"/>
              <a:t> à </a:t>
            </a:r>
            <a:r>
              <a:rPr lang="en-US" dirty="0" err="1"/>
              <a:t>sua</a:t>
            </a:r>
            <a:r>
              <a:rPr lang="en-US" dirty="0"/>
              <a:t> </a:t>
            </a:r>
            <a:r>
              <a:rPr lang="en-US" dirty="0" err="1"/>
              <a:t>morte</a:t>
            </a:r>
            <a:r>
              <a:rPr lang="en-US" dirty="0"/>
              <a:t> a </a:t>
            </a:r>
            <a:r>
              <a:rPr lang="en-US" dirty="0" err="1"/>
              <a:t>qualquer</a:t>
            </a:r>
            <a:r>
              <a:rPr lang="en-US" dirty="0"/>
              <a:t> </a:t>
            </a:r>
            <a:r>
              <a:rPr lang="en-US" dirty="0" err="1"/>
              <a:t>momento</a:t>
            </a:r>
            <a:r>
              <a:rPr lang="en-US" dirty="0"/>
              <a:t>. Durante 300 </a:t>
            </a:r>
            <a:r>
              <a:rPr lang="en-US" dirty="0" err="1"/>
              <a:t>anos</a:t>
            </a:r>
            <a:r>
              <a:rPr lang="en-US" dirty="0"/>
              <a:t>, </a:t>
            </a:r>
            <a:r>
              <a:rPr lang="en-US" dirty="0" err="1"/>
              <a:t>os</a:t>
            </a:r>
            <a:r>
              <a:rPr lang="en-US" dirty="0"/>
              <a:t> </a:t>
            </a:r>
            <a:r>
              <a:rPr lang="en-US" dirty="0" err="1"/>
              <a:t>cristãos</a:t>
            </a:r>
            <a:r>
              <a:rPr lang="en-US" dirty="0"/>
              <a:t> </a:t>
            </a:r>
            <a:r>
              <a:rPr lang="en-US" dirty="0" err="1"/>
              <a:t>foram</a:t>
            </a:r>
            <a:r>
              <a:rPr lang="en-US" dirty="0"/>
              <a:t> </a:t>
            </a:r>
            <a:r>
              <a:rPr lang="en-US" dirty="0" err="1"/>
              <a:t>queimados</a:t>
            </a:r>
            <a:r>
              <a:rPr lang="en-US" dirty="0"/>
              <a:t> </a:t>
            </a:r>
            <a:r>
              <a:rPr lang="en-US" dirty="0" err="1"/>
              <a:t>por</a:t>
            </a:r>
            <a:r>
              <a:rPr lang="en-US" dirty="0"/>
              <a:t> Nero e </a:t>
            </a:r>
            <a:r>
              <a:rPr lang="en-US" dirty="0" err="1"/>
              <a:t>caçados</a:t>
            </a:r>
            <a:r>
              <a:rPr lang="en-US" dirty="0"/>
              <a:t> </a:t>
            </a:r>
            <a:r>
              <a:rPr lang="en-US" dirty="0" err="1"/>
              <a:t>por</a:t>
            </a:r>
            <a:r>
              <a:rPr lang="en-US" dirty="0"/>
              <a:t> Diocleciano. Em 303 </a:t>
            </a:r>
            <a:r>
              <a:rPr lang="en-US" dirty="0" err="1"/>
              <a:t>d.C.</a:t>
            </a:r>
            <a:r>
              <a:rPr lang="en-US" dirty="0"/>
              <a:t>, o Império </a:t>
            </a:r>
            <a:r>
              <a:rPr lang="en-US" dirty="0" err="1"/>
              <a:t>lançou</a:t>
            </a:r>
            <a:r>
              <a:rPr lang="en-US" dirty="0"/>
              <a:t> </a:t>
            </a:r>
            <a:r>
              <a:rPr lang="en-US" dirty="0" err="1"/>
              <a:t>uma</a:t>
            </a:r>
            <a:r>
              <a:rPr lang="en-US" dirty="0"/>
              <a:t> </a:t>
            </a:r>
            <a:r>
              <a:rPr lang="en-US" dirty="0" err="1"/>
              <a:t>caçada</a:t>
            </a:r>
            <a:r>
              <a:rPr lang="en-US" dirty="0"/>
              <a:t> final, </a:t>
            </a:r>
            <a:r>
              <a:rPr lang="en-US" dirty="0" err="1"/>
              <a:t>jurando</a:t>
            </a:r>
            <a:r>
              <a:rPr lang="en-US" dirty="0"/>
              <a:t> </a:t>
            </a:r>
            <a:r>
              <a:rPr lang="en-US" dirty="0" err="1"/>
              <a:t>erradicar</a:t>
            </a:r>
            <a:r>
              <a:rPr lang="en-US" dirty="0"/>
              <a:t> o </a:t>
            </a:r>
            <a:r>
              <a:rPr lang="en-US" dirty="0" err="1"/>
              <a:t>cristianismo</a:t>
            </a:r>
            <a:r>
              <a:rPr lang="en-US" dirty="0"/>
              <a:t> para sempre."</a:t>
            </a:r>
          </a:p>
          <a:p>
            <a:endParaRPr lang="en-US" dirty="0"/>
          </a:p>
          <a:p>
            <a:r>
              <a:rPr lang="en-US" dirty="0" err="1"/>
              <a:t>Pergunta</a:t>
            </a:r>
            <a:r>
              <a:rPr lang="en-US" dirty="0"/>
              <a:t> Chave: "O </a:t>
            </a:r>
            <a:r>
              <a:rPr lang="en-US" dirty="0" err="1"/>
              <a:t>que</a:t>
            </a:r>
            <a:r>
              <a:rPr lang="en-US" dirty="0"/>
              <a:t> fez com </a:t>
            </a:r>
            <a:r>
              <a:rPr lang="en-US" dirty="0" err="1"/>
              <a:t>que</a:t>
            </a:r>
            <a:r>
              <a:rPr lang="en-US" dirty="0"/>
              <a:t>, </a:t>
            </a:r>
            <a:r>
              <a:rPr lang="en-US" dirty="0" err="1"/>
              <a:t>apenas</a:t>
            </a:r>
            <a:r>
              <a:rPr lang="en-US" dirty="0"/>
              <a:t> 12 </a:t>
            </a:r>
            <a:r>
              <a:rPr lang="en-US" dirty="0" err="1"/>
              <a:t>anos</a:t>
            </a:r>
            <a:r>
              <a:rPr lang="en-US" dirty="0"/>
              <a:t> </a:t>
            </a:r>
            <a:r>
              <a:rPr lang="en-US" dirty="0" err="1"/>
              <a:t>depois</a:t>
            </a:r>
            <a:r>
              <a:rPr lang="en-US" dirty="0"/>
              <a:t>, </a:t>
            </a:r>
            <a:r>
              <a:rPr lang="en-US" dirty="0" err="1"/>
              <a:t>em</a:t>
            </a:r>
            <a:r>
              <a:rPr lang="en-US" dirty="0"/>
              <a:t> 315 </a:t>
            </a:r>
            <a:r>
              <a:rPr lang="en-US" dirty="0" err="1"/>
              <a:t>d.C.</a:t>
            </a:r>
            <a:r>
              <a:rPr lang="en-US" dirty="0"/>
              <a:t>, um </a:t>
            </a:r>
            <a:r>
              <a:rPr lang="en-US" dirty="0" err="1"/>
              <a:t>Imperador</a:t>
            </a:r>
            <a:r>
              <a:rPr lang="en-US" dirty="0"/>
              <a:t> </a:t>
            </a:r>
            <a:r>
              <a:rPr lang="en-US" dirty="0" err="1"/>
              <a:t>não</a:t>
            </a:r>
            <a:r>
              <a:rPr lang="en-US" dirty="0"/>
              <a:t> </a:t>
            </a:r>
            <a:r>
              <a:rPr lang="en-US" dirty="0" err="1"/>
              <a:t>só</a:t>
            </a:r>
            <a:r>
              <a:rPr lang="en-US" dirty="0"/>
              <a:t> </a:t>
            </a:r>
            <a:r>
              <a:rPr lang="en-US" dirty="0" err="1"/>
              <a:t>legalizasse</a:t>
            </a:r>
            <a:r>
              <a:rPr lang="en-US" dirty="0"/>
              <a:t> </a:t>
            </a:r>
            <a:r>
              <a:rPr lang="en-US" dirty="0" err="1"/>
              <a:t>essa</a:t>
            </a:r>
            <a:r>
              <a:rPr lang="en-US" dirty="0"/>
              <a:t> </a:t>
            </a:r>
            <a:r>
              <a:rPr lang="en-US" dirty="0" err="1"/>
              <a:t>fé</a:t>
            </a:r>
            <a:r>
              <a:rPr lang="en-US" dirty="0"/>
              <a:t>, mas </a:t>
            </a:r>
            <a:r>
              <a:rPr lang="en-US" dirty="0" err="1"/>
              <a:t>usasse</a:t>
            </a:r>
            <a:r>
              <a:rPr lang="en-US" dirty="0"/>
              <a:t> o </a:t>
            </a:r>
            <a:r>
              <a:rPr lang="en-US" dirty="0" err="1"/>
              <a:t>dinheiro</a:t>
            </a:r>
            <a:r>
              <a:rPr lang="en-US" dirty="0"/>
              <a:t> do Estado para </a:t>
            </a:r>
            <a:r>
              <a:rPr lang="en-US" dirty="0" err="1"/>
              <a:t>construir</a:t>
            </a:r>
            <a:r>
              <a:rPr lang="en-US" dirty="0"/>
              <a:t> </a:t>
            </a:r>
            <a:r>
              <a:rPr lang="en-US" dirty="0" err="1"/>
              <a:t>suas</a:t>
            </a:r>
            <a:r>
              <a:rPr lang="en-US" dirty="0"/>
              <a:t> </a:t>
            </a:r>
            <a:r>
              <a:rPr lang="en-US" dirty="0" err="1"/>
              <a:t>igrejas</a:t>
            </a:r>
            <a:r>
              <a:rPr lang="en-US" dirty="0"/>
              <a:t> e </a:t>
            </a:r>
            <a:r>
              <a:rPr lang="en-US" dirty="0" err="1"/>
              <a:t>pagar</a:t>
            </a:r>
            <a:r>
              <a:rPr lang="en-US" dirty="0"/>
              <a:t> </a:t>
            </a:r>
            <a:r>
              <a:rPr lang="en-US" dirty="0" err="1"/>
              <a:t>seus</a:t>
            </a:r>
            <a:r>
              <a:rPr lang="en-US" dirty="0"/>
              <a:t> </a:t>
            </a:r>
            <a:r>
              <a:rPr lang="en-US" dirty="0" err="1"/>
              <a:t>clérigos</a:t>
            </a:r>
            <a:r>
              <a:rPr lang="en-US" dirty="0"/>
              <a:t>? Como </a:t>
            </a:r>
            <a:r>
              <a:rPr lang="en-US" dirty="0" err="1"/>
              <a:t>uma</a:t>
            </a:r>
            <a:r>
              <a:rPr lang="en-US" dirty="0"/>
              <a:t> </a:t>
            </a:r>
            <a:r>
              <a:rPr lang="en-US" dirty="0" err="1"/>
              <a:t>fé</a:t>
            </a:r>
            <a:r>
              <a:rPr lang="en-US" dirty="0"/>
              <a:t> </a:t>
            </a:r>
            <a:r>
              <a:rPr lang="en-US" dirty="0" err="1"/>
              <a:t>que</a:t>
            </a:r>
            <a:r>
              <a:rPr lang="en-US" dirty="0"/>
              <a:t> </a:t>
            </a:r>
            <a:r>
              <a:rPr lang="en-US" dirty="0" err="1"/>
              <a:t>deveria</a:t>
            </a:r>
            <a:r>
              <a:rPr lang="en-US" dirty="0"/>
              <a:t> </a:t>
            </a:r>
            <a:r>
              <a:rPr lang="en-US" dirty="0" err="1"/>
              <a:t>ter</a:t>
            </a:r>
            <a:r>
              <a:rPr lang="en-US" dirty="0"/>
              <a:t> </a:t>
            </a:r>
            <a:r>
              <a:rPr lang="en-US" dirty="0" err="1"/>
              <a:t>morrido</a:t>
            </a:r>
            <a:r>
              <a:rPr lang="en-US" dirty="0"/>
              <a:t> </a:t>
            </a:r>
            <a:r>
              <a:rPr lang="en-US" dirty="0" err="1"/>
              <a:t>sobreviveu</a:t>
            </a:r>
            <a:r>
              <a:rPr lang="en-US" dirty="0"/>
              <a:t> e </a:t>
            </a:r>
            <a:r>
              <a:rPr lang="en-US" dirty="0" err="1"/>
              <a:t>triunfou</a:t>
            </a:r>
            <a:r>
              <a:rPr lang="en-US" dirty="0"/>
              <a:t>?"</a:t>
            </a:r>
          </a:p>
          <a:p>
            <a:endParaRPr lang="en-US" dirty="0"/>
          </a:p>
          <a:p>
            <a:r>
              <a:rPr lang="en-US" dirty="0" err="1"/>
              <a:t>Conexão</a:t>
            </a:r>
            <a:r>
              <a:rPr lang="en-US" dirty="0"/>
              <a:t> (</a:t>
            </a:r>
            <a:r>
              <a:rPr lang="en-US" dirty="0" err="1"/>
              <a:t>Preparando</a:t>
            </a:r>
            <a:r>
              <a:rPr lang="en-US" dirty="0"/>
              <a:t> o </a:t>
            </a:r>
            <a:r>
              <a:rPr lang="en-US" dirty="0" err="1"/>
              <a:t>gancho</a:t>
            </a:r>
            <a:r>
              <a:rPr lang="en-US" dirty="0"/>
              <a:t> para </a:t>
            </a:r>
            <a:r>
              <a:rPr lang="en-US" dirty="0" err="1"/>
              <a:t>os</a:t>
            </a:r>
            <a:r>
              <a:rPr lang="en-US" dirty="0"/>
              <a:t> slides 6 e 7): "O </a:t>
            </a:r>
            <a:r>
              <a:rPr lang="en-US" dirty="0" err="1"/>
              <a:t>sociólogo</a:t>
            </a:r>
            <a:r>
              <a:rPr lang="en-US" dirty="0"/>
              <a:t> Rodney Stark </a:t>
            </a:r>
            <a:r>
              <a:rPr lang="en-US" dirty="0" err="1"/>
              <a:t>nos</a:t>
            </a:r>
            <a:r>
              <a:rPr lang="en-US" dirty="0"/>
              <a:t> </a:t>
            </a:r>
            <a:r>
              <a:rPr lang="en-US" dirty="0" err="1"/>
              <a:t>mostra</a:t>
            </a:r>
            <a:r>
              <a:rPr lang="en-US" dirty="0"/>
              <a:t> </a:t>
            </a:r>
            <a:r>
              <a:rPr lang="en-US" dirty="0" err="1"/>
              <a:t>que</a:t>
            </a:r>
            <a:r>
              <a:rPr lang="en-US" dirty="0"/>
              <a:t> o </a:t>
            </a:r>
            <a:r>
              <a:rPr lang="en-US" dirty="0" err="1"/>
              <a:t>triunfo</a:t>
            </a:r>
            <a:r>
              <a:rPr lang="en-US" dirty="0"/>
              <a:t> do </a:t>
            </a:r>
            <a:r>
              <a:rPr lang="en-US" dirty="0" err="1"/>
              <a:t>cristianismo</a:t>
            </a:r>
            <a:r>
              <a:rPr lang="en-US" dirty="0"/>
              <a:t> </a:t>
            </a:r>
            <a:r>
              <a:rPr lang="en-US" dirty="0" err="1"/>
              <a:t>não</a:t>
            </a:r>
            <a:r>
              <a:rPr lang="en-US" dirty="0"/>
              <a:t> </a:t>
            </a:r>
            <a:r>
              <a:rPr lang="en-US" dirty="0" err="1"/>
              <a:t>foi</a:t>
            </a:r>
            <a:r>
              <a:rPr lang="en-US" dirty="0"/>
              <a:t> um </a:t>
            </a:r>
            <a:r>
              <a:rPr lang="en-US" dirty="0" err="1"/>
              <a:t>milagre</a:t>
            </a:r>
            <a:r>
              <a:rPr lang="en-US" dirty="0"/>
              <a:t> </a:t>
            </a:r>
            <a:r>
              <a:rPr lang="en-US" dirty="0" err="1"/>
              <a:t>místico</a:t>
            </a:r>
            <a:r>
              <a:rPr lang="en-US" dirty="0"/>
              <a:t> (</a:t>
            </a:r>
            <a:r>
              <a:rPr lang="en-US" dirty="0" err="1"/>
              <a:t>embora</a:t>
            </a:r>
            <a:r>
              <a:rPr lang="en-US" dirty="0"/>
              <a:t> </a:t>
            </a:r>
            <a:r>
              <a:rPr lang="en-US" dirty="0" err="1"/>
              <a:t>creiamos</a:t>
            </a:r>
            <a:r>
              <a:rPr lang="en-US" dirty="0"/>
              <a:t> </a:t>
            </a:r>
            <a:r>
              <a:rPr lang="en-US" dirty="0" err="1"/>
              <a:t>neles</a:t>
            </a:r>
            <a:r>
              <a:rPr lang="en-US" dirty="0"/>
              <a:t>!), mas </a:t>
            </a:r>
            <a:r>
              <a:rPr lang="en-US" dirty="0" err="1"/>
              <a:t>uma</a:t>
            </a:r>
            <a:r>
              <a:rPr lang="en-US" dirty="0"/>
              <a:t> </a:t>
            </a:r>
            <a:r>
              <a:rPr lang="en-US" dirty="0" err="1"/>
              <a:t>vitória</a:t>
            </a:r>
            <a:r>
              <a:rPr lang="en-US" dirty="0"/>
              <a:t> social e </a:t>
            </a:r>
            <a:r>
              <a:rPr lang="en-US" dirty="0" err="1"/>
              <a:t>ética</a:t>
            </a:r>
            <a:r>
              <a:rPr lang="en-US" dirty="0"/>
              <a:t>. A </a:t>
            </a:r>
            <a:r>
              <a:rPr lang="en-US" dirty="0" err="1"/>
              <a:t>Igreja</a:t>
            </a:r>
            <a:r>
              <a:rPr lang="en-US" dirty="0"/>
              <a:t> </a:t>
            </a:r>
            <a:r>
              <a:rPr lang="en-US" dirty="0" err="1"/>
              <a:t>ofereceu</a:t>
            </a:r>
            <a:r>
              <a:rPr lang="en-US" dirty="0"/>
              <a:t> algo </a:t>
            </a:r>
            <a:r>
              <a:rPr lang="en-US" dirty="0" err="1"/>
              <a:t>que</a:t>
            </a:r>
            <a:r>
              <a:rPr lang="en-US" dirty="0"/>
              <a:t> Roma </a:t>
            </a:r>
            <a:r>
              <a:rPr lang="en-US" dirty="0" err="1"/>
              <a:t>havia</a:t>
            </a:r>
            <a:r>
              <a:rPr lang="en-US" dirty="0"/>
              <a:t> </a:t>
            </a:r>
            <a:r>
              <a:rPr lang="en-US" dirty="0" err="1"/>
              <a:t>perdido</a:t>
            </a:r>
            <a:r>
              <a:rPr lang="en-US" dirty="0"/>
              <a:t>: </a:t>
            </a:r>
            <a:r>
              <a:rPr lang="en-US" dirty="0" err="1"/>
              <a:t>caridade</a:t>
            </a:r>
            <a:r>
              <a:rPr lang="en-US" dirty="0"/>
              <a:t> </a:t>
            </a:r>
            <a:r>
              <a:rPr lang="en-US" dirty="0" err="1"/>
              <a:t>prática</a:t>
            </a:r>
            <a:r>
              <a:rPr lang="en-US" dirty="0"/>
              <a:t>, </a:t>
            </a:r>
            <a:r>
              <a:rPr lang="en-US" dirty="0" err="1"/>
              <a:t>estabilidade</a:t>
            </a:r>
            <a:r>
              <a:rPr lang="en-US" dirty="0"/>
              <a:t> familiar e um profundo </a:t>
            </a:r>
            <a:r>
              <a:rPr lang="en-US" dirty="0" err="1"/>
              <a:t>respeito</a:t>
            </a:r>
            <a:r>
              <a:rPr lang="en-US" dirty="0"/>
              <a:t> pela </a:t>
            </a:r>
            <a:r>
              <a:rPr lang="en-US" dirty="0" err="1"/>
              <a:t>vida</a:t>
            </a:r>
            <a:r>
              <a:rPr lang="en-US" dirty="0"/>
              <a:t>. Esse </a:t>
            </a:r>
            <a:r>
              <a:rPr lang="en-US" dirty="0" err="1"/>
              <a:t>sucesso</a:t>
            </a:r>
            <a:r>
              <a:rPr lang="en-US" dirty="0"/>
              <a:t> </a:t>
            </a:r>
            <a:r>
              <a:rPr lang="en-US" dirty="0" err="1"/>
              <a:t>forçou</a:t>
            </a:r>
            <a:r>
              <a:rPr lang="en-US" dirty="0"/>
              <a:t> Roma a </a:t>
            </a:r>
            <a:r>
              <a:rPr lang="en-US" dirty="0" err="1"/>
              <a:t>reconhecer</a:t>
            </a:r>
            <a:r>
              <a:rPr lang="en-US" dirty="0"/>
              <a:t> </a:t>
            </a:r>
            <a:r>
              <a:rPr lang="en-US" dirty="0" err="1"/>
              <a:t>sua</a:t>
            </a:r>
            <a:r>
              <a:rPr lang="en-US" dirty="0"/>
              <a:t> </a:t>
            </a:r>
            <a:r>
              <a:rPr lang="en-US" dirty="0" err="1"/>
              <a:t>força</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Esta </a:t>
            </a:r>
            <a:r>
              <a:rPr lang="en-US" dirty="0" err="1"/>
              <a:t>transição</a:t>
            </a:r>
            <a:r>
              <a:rPr lang="en-US" dirty="0"/>
              <a:t> </a:t>
            </a:r>
            <a:r>
              <a:rPr lang="en-US" dirty="0" err="1"/>
              <a:t>representa</a:t>
            </a:r>
            <a:r>
              <a:rPr lang="en-US" dirty="0"/>
              <a:t> um </a:t>
            </a:r>
            <a:r>
              <a:rPr lang="en-US" dirty="0" err="1"/>
              <a:t>perigoso</a:t>
            </a:r>
            <a:r>
              <a:rPr lang="en-US" dirty="0"/>
              <a:t> "</a:t>
            </a:r>
            <a:r>
              <a:rPr lang="en-US" dirty="0" err="1"/>
              <a:t>erro</a:t>
            </a:r>
            <a:r>
              <a:rPr lang="en-US" dirty="0"/>
              <a:t>" </a:t>
            </a:r>
            <a:r>
              <a:rPr lang="en-US" dirty="0" err="1"/>
              <a:t>normativo</a:t>
            </a:r>
            <a:r>
              <a:rPr lang="en-US" dirty="0"/>
              <a:t>: a </a:t>
            </a:r>
            <a:r>
              <a:rPr lang="en-US" dirty="0" err="1"/>
              <a:t>invasão</a:t>
            </a:r>
            <a:r>
              <a:rPr lang="en-US" dirty="0"/>
              <a:t> da </a:t>
            </a:r>
            <a:r>
              <a:rPr lang="en-US" dirty="0" err="1"/>
              <a:t>esfera</a:t>
            </a:r>
            <a:r>
              <a:rPr lang="en-US" dirty="0"/>
              <a:t> </a:t>
            </a:r>
            <a:r>
              <a:rPr lang="en-US" dirty="0" err="1"/>
              <a:t>eclesiástica</a:t>
            </a:r>
            <a:r>
              <a:rPr lang="en-US" dirty="0"/>
              <a:t> (</a:t>
            </a:r>
            <a:r>
              <a:rPr lang="en-US" dirty="0" err="1"/>
              <a:t>Fé</a:t>
            </a:r>
            <a:r>
              <a:rPr lang="en-US" dirty="0"/>
              <a:t>) pela </a:t>
            </a:r>
            <a:r>
              <a:rPr lang="en-US" dirty="0" err="1"/>
              <a:t>esfera</a:t>
            </a:r>
            <a:r>
              <a:rPr lang="en-US" dirty="0"/>
              <a:t> </a:t>
            </a:r>
            <a:r>
              <a:rPr lang="en-US" dirty="0" err="1"/>
              <a:t>política</a:t>
            </a:r>
            <a:r>
              <a:rPr lang="en-US" dirty="0"/>
              <a:t> (Poder).</a:t>
            </a:r>
          </a:p>
          <a:p>
            <a:endParaRPr lang="en-US" dirty="0"/>
          </a:p>
          <a:p>
            <a:r>
              <a:rPr lang="en-US" dirty="0"/>
              <a:t>A </a:t>
            </a:r>
            <a:r>
              <a:rPr lang="en-US" dirty="0" err="1"/>
              <a:t>Vocação</a:t>
            </a:r>
            <a:r>
              <a:rPr lang="en-US" dirty="0"/>
              <a:t> da </a:t>
            </a:r>
            <a:r>
              <a:rPr lang="en-US" dirty="0" err="1"/>
              <a:t>Igreja</a:t>
            </a:r>
            <a:r>
              <a:rPr lang="en-US" dirty="0"/>
              <a:t>: A </a:t>
            </a:r>
            <a:r>
              <a:rPr lang="en-US" dirty="0" err="1"/>
              <a:t>Igreja</a:t>
            </a:r>
            <a:r>
              <a:rPr lang="en-US" dirty="0"/>
              <a:t> é </a:t>
            </a:r>
            <a:r>
              <a:rPr lang="en-US" dirty="0" err="1"/>
              <a:t>chamada</a:t>
            </a:r>
            <a:r>
              <a:rPr lang="en-US" dirty="0"/>
              <a:t> a </a:t>
            </a:r>
            <a:r>
              <a:rPr lang="en-US" dirty="0" err="1"/>
              <a:t>exercer</a:t>
            </a:r>
            <a:r>
              <a:rPr lang="en-US" dirty="0"/>
              <a:t> o </a:t>
            </a:r>
            <a:r>
              <a:rPr lang="en-US" dirty="0" err="1"/>
              <a:t>seu</a:t>
            </a:r>
            <a:r>
              <a:rPr lang="en-US" dirty="0"/>
              <a:t> </a:t>
            </a:r>
            <a:r>
              <a:rPr lang="en-US" dirty="0" err="1"/>
              <a:t>poder</a:t>
            </a:r>
            <a:r>
              <a:rPr lang="en-US" dirty="0"/>
              <a:t> </a:t>
            </a:r>
            <a:r>
              <a:rPr lang="en-US" dirty="0" err="1"/>
              <a:t>espiritual</a:t>
            </a:r>
            <a:r>
              <a:rPr lang="en-US" dirty="0"/>
              <a:t> (</a:t>
            </a:r>
            <a:r>
              <a:rPr lang="en-US" dirty="0" err="1"/>
              <a:t>pregação</a:t>
            </a:r>
            <a:r>
              <a:rPr lang="en-US" dirty="0"/>
              <a:t>, </a:t>
            </a:r>
            <a:r>
              <a:rPr lang="en-US" dirty="0" err="1"/>
              <a:t>sacramentos</a:t>
            </a:r>
            <a:r>
              <a:rPr lang="en-US" dirty="0"/>
              <a:t>, </a:t>
            </a:r>
            <a:r>
              <a:rPr lang="en-US" dirty="0" err="1"/>
              <a:t>disciplina</a:t>
            </a:r>
            <a:r>
              <a:rPr lang="en-US" dirty="0"/>
              <a:t>).</a:t>
            </a:r>
          </a:p>
          <a:p>
            <a:endParaRPr lang="en-US" dirty="0"/>
          </a:p>
          <a:p>
            <a:r>
              <a:rPr lang="en-US" dirty="0"/>
              <a:t>O </a:t>
            </a:r>
            <a:r>
              <a:rPr lang="en-US" dirty="0" err="1"/>
              <a:t>Desvio</a:t>
            </a:r>
            <a:r>
              <a:rPr lang="en-US" dirty="0"/>
              <a:t>: Ao </a:t>
            </a:r>
            <a:r>
              <a:rPr lang="en-US" dirty="0" err="1"/>
              <a:t>aceitar</a:t>
            </a:r>
            <a:r>
              <a:rPr lang="en-US" dirty="0"/>
              <a:t> o Estado </a:t>
            </a:r>
            <a:r>
              <a:rPr lang="en-US" dirty="0" err="1"/>
              <a:t>como</a:t>
            </a:r>
            <a:r>
              <a:rPr lang="en-US" dirty="0"/>
              <a:t> </a:t>
            </a:r>
            <a:r>
              <a:rPr lang="en-US" dirty="0" err="1"/>
              <a:t>seu</a:t>
            </a:r>
            <a:r>
              <a:rPr lang="en-US" dirty="0"/>
              <a:t> "</a:t>
            </a:r>
            <a:r>
              <a:rPr lang="en-US" dirty="0" err="1"/>
              <a:t>braço</a:t>
            </a:r>
            <a:r>
              <a:rPr lang="en-US" dirty="0"/>
              <a:t> </a:t>
            </a:r>
            <a:r>
              <a:rPr lang="en-US" dirty="0" err="1"/>
              <a:t>missionário</a:t>
            </a:r>
            <a:r>
              <a:rPr lang="en-US" dirty="0"/>
              <a:t>", a </a:t>
            </a:r>
            <a:r>
              <a:rPr lang="en-US" dirty="0" err="1"/>
              <a:t>Igreja</a:t>
            </a:r>
            <a:r>
              <a:rPr lang="en-US" dirty="0"/>
              <a:t> (e Constantino) </a:t>
            </a:r>
            <a:r>
              <a:rPr lang="en-US" dirty="0" err="1"/>
              <a:t>confundiram</a:t>
            </a:r>
            <a:r>
              <a:rPr lang="en-US" dirty="0"/>
              <a:t> </a:t>
            </a:r>
            <a:r>
              <a:rPr lang="en-US" dirty="0" err="1"/>
              <a:t>os</a:t>
            </a:r>
            <a:r>
              <a:rPr lang="en-US" dirty="0"/>
              <a:t> </a:t>
            </a:r>
            <a:r>
              <a:rPr lang="en-US" dirty="0" err="1"/>
              <a:t>âmbitos</a:t>
            </a:r>
            <a:r>
              <a:rPr lang="en-US" dirty="0"/>
              <a:t>. </a:t>
            </a:r>
          </a:p>
          <a:p>
            <a:endParaRPr lang="en-US" dirty="0"/>
          </a:p>
          <a:p>
            <a:r>
              <a:rPr lang="en-US" dirty="0"/>
              <a:t>O Estado, </a:t>
            </a:r>
            <a:r>
              <a:rPr lang="en-US" dirty="0" err="1"/>
              <a:t>cujo</a:t>
            </a:r>
            <a:r>
              <a:rPr lang="en-US" dirty="0"/>
              <a:t> </a:t>
            </a:r>
            <a:r>
              <a:rPr lang="en-US" dirty="0" err="1"/>
              <a:t>poder</a:t>
            </a:r>
            <a:r>
              <a:rPr lang="en-US" dirty="0"/>
              <a:t> </a:t>
            </a:r>
            <a:r>
              <a:rPr lang="en-US" dirty="0" err="1"/>
              <a:t>legítimo</a:t>
            </a:r>
            <a:r>
              <a:rPr lang="en-US" dirty="0"/>
              <a:t> é </a:t>
            </a:r>
            <a:r>
              <a:rPr lang="en-US" dirty="0" err="1"/>
              <a:t>limitado</a:t>
            </a:r>
            <a:r>
              <a:rPr lang="en-US" dirty="0"/>
              <a:t> </a:t>
            </a:r>
            <a:r>
              <a:rPr lang="en-US" dirty="0" err="1"/>
              <a:t>ao</a:t>
            </a:r>
            <a:r>
              <a:rPr lang="en-US" dirty="0"/>
              <a:t> </a:t>
            </a:r>
            <a:r>
              <a:rPr lang="en-US" dirty="0" err="1"/>
              <a:t>aspecto</a:t>
            </a:r>
            <a:r>
              <a:rPr lang="en-US" dirty="0"/>
              <a:t> </a:t>
            </a:r>
            <a:r>
              <a:rPr lang="en-US" dirty="0" err="1"/>
              <a:t>jurídico</a:t>
            </a:r>
            <a:r>
              <a:rPr lang="en-US" dirty="0"/>
              <a:t> (lei, </a:t>
            </a:r>
            <a:r>
              <a:rPr lang="en-US" dirty="0" err="1"/>
              <a:t>ordem</a:t>
            </a:r>
            <a:r>
              <a:rPr lang="en-US" dirty="0"/>
              <a:t>, </a:t>
            </a:r>
            <a:r>
              <a:rPr lang="en-US" dirty="0" err="1"/>
              <a:t>justiça</a:t>
            </a:r>
            <a:r>
              <a:rPr lang="en-US" dirty="0"/>
              <a:t>), </a:t>
            </a:r>
            <a:r>
              <a:rPr lang="en-US" dirty="0" err="1"/>
              <a:t>usou</a:t>
            </a:r>
            <a:r>
              <a:rPr lang="en-US" dirty="0"/>
              <a:t> </a:t>
            </a:r>
            <a:r>
              <a:rPr lang="en-US" dirty="0" err="1"/>
              <a:t>seu</a:t>
            </a:r>
            <a:r>
              <a:rPr lang="en-US" dirty="0"/>
              <a:t> </a:t>
            </a:r>
            <a:r>
              <a:rPr lang="en-US" dirty="0" err="1"/>
              <a:t>poder</a:t>
            </a:r>
            <a:r>
              <a:rPr lang="en-US" dirty="0"/>
              <a:t> para </a:t>
            </a:r>
            <a:r>
              <a:rPr lang="en-US" dirty="0" err="1"/>
              <a:t>forçar</a:t>
            </a:r>
            <a:r>
              <a:rPr lang="en-US" dirty="0"/>
              <a:t> a </a:t>
            </a:r>
            <a:r>
              <a:rPr lang="en-US" dirty="0" err="1"/>
              <a:t>unidade</a:t>
            </a:r>
            <a:r>
              <a:rPr lang="en-US" dirty="0"/>
              <a:t> da </a:t>
            </a:r>
            <a:r>
              <a:rPr lang="en-US" dirty="0" err="1"/>
              <a:t>fé</a:t>
            </a:r>
            <a:r>
              <a:rPr lang="en-US" dirty="0"/>
              <a:t>, algo </a:t>
            </a:r>
            <a:r>
              <a:rPr lang="en-US" dirty="0" err="1"/>
              <a:t>que</a:t>
            </a:r>
            <a:r>
              <a:rPr lang="en-US" dirty="0"/>
              <a:t> </a:t>
            </a:r>
            <a:r>
              <a:rPr lang="en-US" dirty="0" err="1"/>
              <a:t>pertence</a:t>
            </a:r>
            <a:r>
              <a:rPr lang="en-US" dirty="0"/>
              <a:t> </a:t>
            </a:r>
            <a:r>
              <a:rPr lang="en-US" dirty="0" err="1"/>
              <a:t>ao</a:t>
            </a:r>
            <a:r>
              <a:rPr lang="en-US" dirty="0"/>
              <a:t> </a:t>
            </a:r>
            <a:r>
              <a:rPr lang="en-US" dirty="0" err="1"/>
              <a:t>aspecto</a:t>
            </a:r>
            <a:r>
              <a:rPr lang="en-US" dirty="0"/>
              <a:t> </a:t>
            </a:r>
            <a:r>
              <a:rPr lang="en-US" dirty="0" err="1"/>
              <a:t>pístico</a:t>
            </a:r>
            <a:r>
              <a:rPr lang="en-US" dirty="0"/>
              <a:t>.</a:t>
            </a:r>
          </a:p>
          <a:p>
            <a:endParaRPr lang="en-US" dirty="0"/>
          </a:p>
          <a:p>
            <a:r>
              <a:rPr lang="en-US" dirty="0"/>
              <a:t>3. (IMPORTANTE) Essa </a:t>
            </a:r>
            <a:r>
              <a:rPr lang="en-US" dirty="0" err="1"/>
              <a:t>busca</a:t>
            </a:r>
            <a:r>
              <a:rPr lang="en-US" dirty="0"/>
              <a:t> </a:t>
            </a:r>
            <a:r>
              <a:rPr lang="en-US" dirty="0" err="1"/>
              <a:t>por</a:t>
            </a:r>
            <a:r>
              <a:rPr lang="en-US" dirty="0"/>
              <a:t> </a:t>
            </a:r>
            <a:r>
              <a:rPr lang="en-US" dirty="0" err="1"/>
              <a:t>estabilidade</a:t>
            </a:r>
            <a:r>
              <a:rPr lang="en-US" dirty="0"/>
              <a:t> </a:t>
            </a:r>
            <a:r>
              <a:rPr lang="en-US" dirty="0" err="1"/>
              <a:t>política</a:t>
            </a:r>
            <a:r>
              <a:rPr lang="en-US" dirty="0"/>
              <a:t> via </a:t>
            </a:r>
            <a:r>
              <a:rPr lang="en-US" dirty="0" err="1"/>
              <a:t>unidade</a:t>
            </a:r>
            <a:r>
              <a:rPr lang="en-US" dirty="0"/>
              <a:t> religiosa </a:t>
            </a:r>
            <a:r>
              <a:rPr lang="en-US" dirty="0" err="1"/>
              <a:t>imposta</a:t>
            </a:r>
            <a:r>
              <a:rPr lang="en-US" dirty="0"/>
              <a:t> é o </a:t>
            </a:r>
            <a:r>
              <a:rPr lang="en-US" dirty="0" err="1"/>
              <a:t>motivo</a:t>
            </a:r>
            <a:r>
              <a:rPr lang="en-US" dirty="0"/>
              <a:t> </a:t>
            </a:r>
            <a:r>
              <a:rPr lang="en-US" dirty="0" err="1"/>
              <a:t>exato</a:t>
            </a:r>
            <a:r>
              <a:rPr lang="en-US" dirty="0"/>
              <a:t> </a:t>
            </a:r>
            <a:r>
              <a:rPr lang="en-US" dirty="0" err="1"/>
              <a:t>pelo</a:t>
            </a:r>
            <a:r>
              <a:rPr lang="en-US" dirty="0"/>
              <a:t> qual Constantino </a:t>
            </a:r>
            <a:r>
              <a:rPr lang="en-US" dirty="0" err="1"/>
              <a:t>precisou</a:t>
            </a:r>
            <a:r>
              <a:rPr lang="en-US" dirty="0"/>
              <a:t> </a:t>
            </a:r>
            <a:r>
              <a:rPr lang="en-US" dirty="0" err="1"/>
              <a:t>convocar</a:t>
            </a:r>
            <a:r>
              <a:rPr lang="en-US" dirty="0"/>
              <a:t> (e </a:t>
            </a:r>
            <a:r>
              <a:rPr lang="en-US" dirty="0" err="1"/>
              <a:t>tentar</a:t>
            </a:r>
            <a:r>
              <a:rPr lang="en-US" dirty="0"/>
              <a:t> </a:t>
            </a:r>
            <a:r>
              <a:rPr lang="en-US" dirty="0" err="1"/>
              <a:t>controlar</a:t>
            </a:r>
            <a:r>
              <a:rPr lang="en-US" dirty="0"/>
              <a:t>) o </a:t>
            </a:r>
            <a:r>
              <a:rPr lang="en-US" dirty="0" err="1"/>
              <a:t>Concílio</a:t>
            </a:r>
            <a:r>
              <a:rPr lang="en-US" dirty="0"/>
              <a:t> de Niceia, </a:t>
            </a:r>
            <a:r>
              <a:rPr lang="en-US" dirty="0" err="1"/>
              <a:t>levando-nos</a:t>
            </a:r>
            <a:r>
              <a:rPr lang="en-US" dirty="0"/>
              <a:t> de volta </a:t>
            </a:r>
            <a:r>
              <a:rPr lang="en-US" dirty="0" err="1"/>
              <a:t>ao</a:t>
            </a:r>
            <a:r>
              <a:rPr lang="en-US" dirty="0"/>
              <a:t> </a:t>
            </a:r>
            <a:r>
              <a:rPr lang="en-US" dirty="0" err="1"/>
              <a:t>conflito</a:t>
            </a:r>
            <a:r>
              <a:rPr lang="en-US" dirty="0"/>
              <a:t> </a:t>
            </a:r>
            <a:r>
              <a:rPr lang="en-US" dirty="0" err="1"/>
              <a:t>doutrinário</a:t>
            </a:r>
            <a:r>
              <a:rPr lang="en-US" dirty="0"/>
              <a:t> entre </a:t>
            </a:r>
            <a:r>
              <a:rPr lang="en-US" dirty="0" err="1"/>
              <a:t>Ário</a:t>
            </a:r>
            <a:r>
              <a:rPr lang="en-US" dirty="0"/>
              <a:t> e Atanásio.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 Contexto Filosófico e Teológico: O Choque das Ideias em Niceia</a:t>
            </a:r>
          </a:p>
          <a:p>
            <a:r>
              <a:rPr lang="en-US"/>
              <a:t>A controvérsia Ariano-Atanasiana foi a explosão da luta entre dois pilares de pensamento.</a:t>
            </a:r>
          </a:p>
          <a:p>
            <a:endParaRPr lang="en-US"/>
          </a:p>
          <a:p>
            <a:r>
              <a:rPr lang="en-US"/>
              <a:t>A. Os Pilares em Conflito (Dooyeweerd)</a:t>
            </a:r>
          </a:p>
          <a:p>
            <a:r>
              <a:rPr lang="en-US"/>
              <a:t>O problema não era apenas de palavras, mas de cosmovisão:</a:t>
            </a:r>
          </a:p>
          <a:p>
            <a:endParaRPr lang="en-US"/>
          </a:p>
          <a:p>
            <a:r>
              <a:rPr lang="en-US"/>
              <a:t>O Motivo Grego (Forma vs. Matéria): A crença de que o divino (Forma) é imutável e distante do imperfeito (Matéria) dificultava a aceitação de um Filho divino que se fez homem. Isso exigia que o Logos fosse inferior ao Pai (Base para o Arianismo) (Dooyeweerd, Nova Crítica do Pensamento Transcendental).</a:t>
            </a:r>
          </a:p>
          <a:p>
            <a:endParaRPr lang="en-US"/>
          </a:p>
          <a:p>
            <a:r>
              <a:rPr lang="en-US"/>
              <a:t>O Motivo Bíblico (Criação, Queda, Redenção): O propósito da salvação exigia que o Redentor fosse plenamente Deus. Somente Deus pode salvar e deificar (santificar) a humanidade.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Debate em Niceia pode ser resumido como a colisão de dois Motivos-Básicos que competiam pelo domínio do pensamento ocidental.</a:t>
            </a:r>
          </a:p>
          <a:p>
            <a:endParaRPr lang="en-US"/>
          </a:p>
          <a:p>
            <a:r>
              <a:rPr lang="en-US"/>
              <a:t>O Novo Vocabulário e a Tentativa de Síntese</a:t>
            </a:r>
          </a:p>
          <a:p>
            <a:r>
              <a:rPr lang="en-US"/>
              <a:t>Como a Igreja vivia em um ambiente culturalmente grego, ela começou a usar a linguagem e os termos da filosofia grega (como logos, ousia, hipóstase) para falar sobre a fé.</a:t>
            </a:r>
          </a:p>
          <a:p>
            <a:endParaRPr lang="en-US"/>
          </a:p>
          <a:p>
            <a:r>
              <a:rPr lang="en-US"/>
              <a:t>O Perigo: Ao tentar usar a "filosofia grega para explicar a fé", muitos escorregaram na tentação de adaptar a fé bíblica (o Motivo Bíblico) à lógica filosófica grega (o Motivo Grego).</a:t>
            </a:r>
          </a:p>
          <a:p>
            <a:endParaRPr lang="en-US"/>
          </a:p>
          <a:p>
            <a:r>
              <a:rPr lang="en-US"/>
              <a:t>Essa adaptação é a raiz do Arianismo.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Debate em Niceia pode ser resumido como a colisão de dois Motivos-Básicos que competiam pelo domínio do pensamento ocidental.</a:t>
            </a:r>
          </a:p>
          <a:p>
            <a:endParaRPr lang="en-US"/>
          </a:p>
          <a:p>
            <a:r>
              <a:rPr lang="en-US"/>
              <a:t>O Novo Vocabulário e a Tentativa de Síntese</a:t>
            </a:r>
          </a:p>
          <a:p>
            <a:r>
              <a:rPr lang="en-US"/>
              <a:t>Como a Igreja vivia em um ambiente culturalmente grego, ela começou a usar a linguagem e os termos da filosofia grega (como logos, ousia, hipóstase) para falar sobre a fé.</a:t>
            </a:r>
          </a:p>
          <a:p>
            <a:endParaRPr lang="en-US"/>
          </a:p>
          <a:p>
            <a:r>
              <a:rPr lang="en-US"/>
              <a:t>O Perigo: Ao tentar usar a "filosofia grega para explicar a fé", muitos escorregaram na tentação de adaptar a fé bíblica (o Motivo Bíblico) à lógica filosófica grega (o Motivo Grego).</a:t>
            </a:r>
          </a:p>
          <a:p>
            <a:endParaRPr lang="en-US"/>
          </a:p>
          <a:p>
            <a:r>
              <a:rPr lang="en-US"/>
              <a:t>Essa adaptação é a raiz do Arianismo.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Debate em Niceia pode ser resumido como a colisão de dois Motivos-Básicos que competiam pelo domínio do pensamento ocidental.</a:t>
            </a:r>
          </a:p>
          <a:p>
            <a:endParaRPr lang="en-US"/>
          </a:p>
          <a:p>
            <a:r>
              <a:rPr lang="en-US"/>
              <a:t>O Novo Vocabulário e a Tentativa de Síntese</a:t>
            </a:r>
          </a:p>
          <a:p>
            <a:r>
              <a:rPr lang="en-US"/>
              <a:t>Como a Igreja vivia em um ambiente culturalmente grego, ela começou a usar a linguagem e os termos da filosofia grega (como logos, ousia, hipóstase) para falar sobre a fé.</a:t>
            </a:r>
          </a:p>
          <a:p>
            <a:endParaRPr lang="en-US"/>
          </a:p>
          <a:p>
            <a:r>
              <a:rPr lang="en-US"/>
              <a:t>O Perigo: Ao tentar usar a "filosofia grega para explicar a fé", muitos escorregaram na tentação de adaptar a fé bíblica (o Motivo Bíblico) à lógica filosófica grega (o Motivo Grego).</a:t>
            </a:r>
          </a:p>
          <a:p>
            <a:endParaRPr lang="en-US"/>
          </a:p>
          <a:p>
            <a:r>
              <a:rPr lang="en-US"/>
              <a:t>Essa adaptação é a raiz do Arianismo.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Ilustração</a:t>
            </a:r>
            <a:r>
              <a:rPr lang="en-US" dirty="0"/>
              <a:t> </a:t>
            </a:r>
            <a:r>
              <a:rPr lang="en-US" dirty="0" err="1"/>
              <a:t>Contemporânea</a:t>
            </a:r>
            <a:r>
              <a:rPr lang="en-US" dirty="0"/>
              <a:t> para a </a:t>
            </a:r>
            <a:r>
              <a:rPr lang="en-US" dirty="0" err="1"/>
              <a:t>Síntese</a:t>
            </a:r>
            <a:r>
              <a:rPr lang="en-US" dirty="0"/>
              <a:t> (Slides 14-16)</a:t>
            </a:r>
          </a:p>
          <a:p>
            <a:r>
              <a:rPr lang="en-US" dirty="0"/>
              <a:t>Use a analogia de um Blender (</a:t>
            </a:r>
            <a:r>
              <a:rPr lang="en-US" dirty="0" err="1"/>
              <a:t>Liquidificador</a:t>
            </a:r>
            <a:r>
              <a:rPr lang="en-US" dirty="0"/>
              <a:t>) Cultural para </a:t>
            </a:r>
            <a:r>
              <a:rPr lang="en-US" dirty="0" err="1"/>
              <a:t>explicar</a:t>
            </a:r>
            <a:r>
              <a:rPr lang="en-US" dirty="0"/>
              <a:t> a </a:t>
            </a:r>
            <a:r>
              <a:rPr lang="en-US" dirty="0" err="1"/>
              <a:t>Síntese</a:t>
            </a:r>
            <a:r>
              <a:rPr lang="en-US" dirty="0"/>
              <a:t>.</a:t>
            </a:r>
          </a:p>
          <a:p>
            <a:endParaRPr lang="en-US" dirty="0"/>
          </a:p>
          <a:p>
            <a:r>
              <a:rPr lang="en-US" dirty="0"/>
              <a:t>O </a:t>
            </a:r>
            <a:r>
              <a:rPr lang="en-US" dirty="0" err="1"/>
              <a:t>Contexto</a:t>
            </a:r>
            <a:r>
              <a:rPr lang="en-US" dirty="0"/>
              <a:t> Grego: Pense no </a:t>
            </a:r>
            <a:r>
              <a:rPr lang="en-US" dirty="0" err="1"/>
              <a:t>Motivo</a:t>
            </a:r>
            <a:r>
              <a:rPr lang="en-US" dirty="0"/>
              <a:t> Grego (Forma/</a:t>
            </a:r>
            <a:r>
              <a:rPr lang="en-US" dirty="0" err="1"/>
              <a:t>Matéria</a:t>
            </a:r>
            <a:r>
              <a:rPr lang="en-US" dirty="0"/>
              <a:t>) </a:t>
            </a:r>
            <a:r>
              <a:rPr lang="en-US" dirty="0" err="1"/>
              <a:t>como</a:t>
            </a:r>
            <a:r>
              <a:rPr lang="en-US" dirty="0"/>
              <a:t> um </a:t>
            </a:r>
            <a:r>
              <a:rPr lang="en-US" dirty="0" err="1"/>
              <a:t>Filtro</a:t>
            </a:r>
            <a:r>
              <a:rPr lang="en-US" dirty="0"/>
              <a:t> de Café </a:t>
            </a:r>
            <a:r>
              <a:rPr lang="en-US" dirty="0" err="1"/>
              <a:t>que</a:t>
            </a:r>
            <a:r>
              <a:rPr lang="en-US" dirty="0"/>
              <a:t> </a:t>
            </a:r>
            <a:r>
              <a:rPr lang="en-US" dirty="0" err="1"/>
              <a:t>só</a:t>
            </a:r>
            <a:r>
              <a:rPr lang="en-US" dirty="0"/>
              <a:t> </a:t>
            </a:r>
            <a:r>
              <a:rPr lang="en-US" dirty="0" err="1"/>
              <a:t>aceita</a:t>
            </a:r>
            <a:r>
              <a:rPr lang="en-US" dirty="0"/>
              <a:t> o </a:t>
            </a:r>
            <a:r>
              <a:rPr lang="en-US" dirty="0" err="1"/>
              <a:t>que</a:t>
            </a:r>
            <a:r>
              <a:rPr lang="en-US" dirty="0"/>
              <a:t> é "puro" e "</a:t>
            </a:r>
            <a:r>
              <a:rPr lang="en-US" dirty="0" err="1"/>
              <a:t>racional</a:t>
            </a:r>
            <a:r>
              <a:rPr lang="en-US" dirty="0"/>
              <a:t>" (a Forma).</a:t>
            </a:r>
          </a:p>
          <a:p>
            <a:endParaRPr lang="en-US" dirty="0"/>
          </a:p>
          <a:p>
            <a:r>
              <a:rPr lang="en-US" dirty="0"/>
              <a:t>O </a:t>
            </a:r>
            <a:r>
              <a:rPr lang="en-US" dirty="0" err="1"/>
              <a:t>Contexto</a:t>
            </a:r>
            <a:r>
              <a:rPr lang="en-US" dirty="0"/>
              <a:t> </a:t>
            </a:r>
            <a:r>
              <a:rPr lang="en-US" dirty="0" err="1"/>
              <a:t>Bíblico</a:t>
            </a:r>
            <a:r>
              <a:rPr lang="en-US" dirty="0"/>
              <a:t>: Pense no </a:t>
            </a:r>
            <a:r>
              <a:rPr lang="en-US" dirty="0" err="1"/>
              <a:t>Motivo</a:t>
            </a:r>
            <a:r>
              <a:rPr lang="en-US" dirty="0"/>
              <a:t> </a:t>
            </a:r>
            <a:r>
              <a:rPr lang="en-US" dirty="0" err="1"/>
              <a:t>Bíblico</a:t>
            </a:r>
            <a:r>
              <a:rPr lang="en-US" dirty="0"/>
              <a:t> (</a:t>
            </a:r>
            <a:r>
              <a:rPr lang="en-US" dirty="0" err="1"/>
              <a:t>Criação</a:t>
            </a:r>
            <a:r>
              <a:rPr lang="en-US" dirty="0"/>
              <a:t>/</a:t>
            </a:r>
            <a:r>
              <a:rPr lang="en-US" dirty="0" err="1"/>
              <a:t>Redenção</a:t>
            </a:r>
            <a:r>
              <a:rPr lang="en-US" dirty="0"/>
              <a:t>) </a:t>
            </a:r>
            <a:r>
              <a:rPr lang="en-US" dirty="0" err="1"/>
              <a:t>como</a:t>
            </a:r>
            <a:r>
              <a:rPr lang="en-US" dirty="0"/>
              <a:t> um </a:t>
            </a:r>
            <a:r>
              <a:rPr lang="en-US" dirty="0" err="1"/>
              <a:t>Ingrediente</a:t>
            </a:r>
            <a:r>
              <a:rPr lang="en-US" dirty="0"/>
              <a:t> </a:t>
            </a:r>
            <a:r>
              <a:rPr lang="en-US" dirty="0" err="1"/>
              <a:t>Completo</a:t>
            </a:r>
            <a:r>
              <a:rPr lang="en-US" dirty="0"/>
              <a:t> (</a:t>
            </a:r>
            <a:r>
              <a:rPr lang="en-US" dirty="0" err="1"/>
              <a:t>corpo</a:t>
            </a:r>
            <a:r>
              <a:rPr lang="en-US" dirty="0"/>
              <a:t> e alma, Deus e </a:t>
            </a:r>
            <a:r>
              <a:rPr lang="en-US" dirty="0" err="1"/>
              <a:t>homem</a:t>
            </a:r>
            <a:r>
              <a:rPr lang="en-US" dirty="0"/>
              <a:t>, </a:t>
            </a:r>
            <a:r>
              <a:rPr lang="en-US" dirty="0" err="1"/>
              <a:t>razão</a:t>
            </a:r>
            <a:r>
              <a:rPr lang="en-US" dirty="0"/>
              <a:t> e </a:t>
            </a:r>
            <a:r>
              <a:rPr lang="en-US" dirty="0" err="1"/>
              <a:t>fé</a:t>
            </a:r>
            <a:r>
              <a:rPr lang="en-US" dirty="0"/>
              <a:t>).</a:t>
            </a:r>
          </a:p>
          <a:p>
            <a:endParaRPr lang="en-US" dirty="0"/>
          </a:p>
          <a:p>
            <a:r>
              <a:rPr lang="en-US" dirty="0"/>
              <a:t>A </a:t>
            </a:r>
            <a:r>
              <a:rPr lang="en-US" dirty="0" err="1"/>
              <a:t>Síntese</a:t>
            </a:r>
            <a:r>
              <a:rPr lang="en-US" dirty="0"/>
              <a:t>: A </a:t>
            </a:r>
            <a:r>
              <a:rPr lang="en-US" dirty="0" err="1"/>
              <a:t>filosofia</a:t>
            </a:r>
            <a:r>
              <a:rPr lang="en-US" dirty="0"/>
              <a:t> (a Forma) </a:t>
            </a:r>
            <a:r>
              <a:rPr lang="en-US" dirty="0" err="1"/>
              <a:t>tentou</a:t>
            </a:r>
            <a:r>
              <a:rPr lang="en-US" dirty="0"/>
              <a:t> "</a:t>
            </a:r>
            <a:r>
              <a:rPr lang="en-US" dirty="0" err="1"/>
              <a:t>filtrar</a:t>
            </a:r>
            <a:r>
              <a:rPr lang="en-US" dirty="0"/>
              <a:t>" a </a:t>
            </a:r>
            <a:r>
              <a:rPr lang="en-US" dirty="0" err="1"/>
              <a:t>Revelação</a:t>
            </a:r>
            <a:r>
              <a:rPr lang="en-US" dirty="0"/>
              <a:t> (a </a:t>
            </a:r>
            <a:r>
              <a:rPr lang="en-US" dirty="0" err="1"/>
              <a:t>Fé</a:t>
            </a:r>
            <a:r>
              <a:rPr lang="en-US" dirty="0"/>
              <a:t>). </a:t>
            </a:r>
            <a:r>
              <a:rPr lang="en-US" dirty="0" err="1"/>
              <a:t>Ário</a:t>
            </a:r>
            <a:r>
              <a:rPr lang="en-US" dirty="0"/>
              <a:t> </a:t>
            </a:r>
            <a:r>
              <a:rPr lang="en-US" dirty="0" err="1"/>
              <a:t>tentou</a:t>
            </a:r>
            <a:r>
              <a:rPr lang="en-US" dirty="0"/>
              <a:t> </a:t>
            </a:r>
            <a:r>
              <a:rPr lang="en-US" dirty="0" err="1"/>
              <a:t>fazer</a:t>
            </a:r>
            <a:r>
              <a:rPr lang="en-US" dirty="0"/>
              <a:t> o Logos "</a:t>
            </a:r>
            <a:r>
              <a:rPr lang="en-US" dirty="0" err="1"/>
              <a:t>passar</a:t>
            </a:r>
            <a:r>
              <a:rPr lang="en-US" dirty="0"/>
              <a:t> </a:t>
            </a:r>
            <a:r>
              <a:rPr lang="en-US" dirty="0" err="1"/>
              <a:t>pelo</a:t>
            </a:r>
            <a:r>
              <a:rPr lang="en-US" dirty="0"/>
              <a:t> </a:t>
            </a:r>
            <a:r>
              <a:rPr lang="en-US" dirty="0" err="1"/>
              <a:t>filtro</a:t>
            </a:r>
            <a:r>
              <a:rPr lang="en-US" dirty="0"/>
              <a:t>" da </a:t>
            </a:r>
            <a:r>
              <a:rPr lang="en-US" dirty="0" err="1"/>
              <a:t>razão</a:t>
            </a:r>
            <a:r>
              <a:rPr lang="en-US" dirty="0"/>
              <a:t> </a:t>
            </a:r>
            <a:r>
              <a:rPr lang="en-US" dirty="0" err="1"/>
              <a:t>grega</a:t>
            </a:r>
            <a:r>
              <a:rPr lang="en-US" dirty="0"/>
              <a:t>. Como o Logos </a:t>
            </a:r>
            <a:r>
              <a:rPr lang="en-US" dirty="0" err="1"/>
              <a:t>não</a:t>
            </a:r>
            <a:r>
              <a:rPr lang="en-US" dirty="0"/>
              <a:t> </a:t>
            </a:r>
            <a:r>
              <a:rPr lang="en-US" dirty="0" err="1"/>
              <a:t>cabia</a:t>
            </a:r>
            <a:r>
              <a:rPr lang="en-US" dirty="0"/>
              <a:t> (pois era </a:t>
            </a:r>
            <a:r>
              <a:rPr lang="en-US" dirty="0" err="1"/>
              <a:t>totalmente</a:t>
            </a:r>
            <a:r>
              <a:rPr lang="en-US" dirty="0"/>
              <a:t> Deus e </a:t>
            </a:r>
            <a:r>
              <a:rPr lang="en-US" dirty="0" err="1"/>
              <a:t>totalmente</a:t>
            </a:r>
            <a:r>
              <a:rPr lang="en-US" dirty="0"/>
              <a:t> </a:t>
            </a:r>
            <a:r>
              <a:rPr lang="en-US" dirty="0" err="1"/>
              <a:t>homem</a:t>
            </a:r>
            <a:r>
              <a:rPr lang="en-US" dirty="0"/>
              <a:t>), </a:t>
            </a:r>
            <a:r>
              <a:rPr lang="en-US" dirty="0" err="1"/>
              <a:t>Ário</a:t>
            </a:r>
            <a:r>
              <a:rPr lang="en-US" dirty="0"/>
              <a:t> </a:t>
            </a:r>
            <a:r>
              <a:rPr lang="en-US" dirty="0" err="1"/>
              <a:t>teve</a:t>
            </a:r>
            <a:r>
              <a:rPr lang="en-US" dirty="0"/>
              <a:t> </a:t>
            </a:r>
            <a:r>
              <a:rPr lang="en-US" dirty="0" err="1"/>
              <a:t>que</a:t>
            </a:r>
            <a:r>
              <a:rPr lang="en-US" dirty="0"/>
              <a:t> </a:t>
            </a:r>
            <a:r>
              <a:rPr lang="en-US" dirty="0" err="1"/>
              <a:t>cortar</a:t>
            </a:r>
            <a:r>
              <a:rPr lang="en-US" dirty="0"/>
              <a:t> a </a:t>
            </a:r>
            <a:r>
              <a:rPr lang="en-US" dirty="0" err="1"/>
              <a:t>divindade</a:t>
            </a:r>
            <a:r>
              <a:rPr lang="en-US" dirty="0"/>
              <a:t> Dele.</a:t>
            </a:r>
          </a:p>
          <a:p>
            <a:endParaRPr lang="en-US" dirty="0"/>
          </a:p>
          <a:p>
            <a:r>
              <a:rPr lang="en-US" dirty="0" err="1"/>
              <a:t>Ilustração</a:t>
            </a:r>
            <a:r>
              <a:rPr lang="en-US" dirty="0"/>
              <a:t> </a:t>
            </a:r>
            <a:r>
              <a:rPr lang="en-US" dirty="0" err="1"/>
              <a:t>Contemporânea</a:t>
            </a:r>
            <a:r>
              <a:rPr lang="en-US" dirty="0"/>
              <a:t> (A </a:t>
            </a:r>
            <a:r>
              <a:rPr lang="en-US" dirty="0" err="1"/>
              <a:t>dicotomia</a:t>
            </a:r>
            <a:r>
              <a:rPr lang="en-US" dirty="0"/>
              <a:t> </a:t>
            </a:r>
            <a:r>
              <a:rPr lang="en-US" dirty="0" err="1"/>
              <a:t>Natureza</a:t>
            </a:r>
            <a:r>
              <a:rPr lang="en-US" dirty="0"/>
              <a:t>-Graça </a:t>
            </a:r>
            <a:r>
              <a:rPr lang="en-US" dirty="0" err="1"/>
              <a:t>hoje</a:t>
            </a:r>
            <a:r>
              <a:rPr lang="en-US" dirty="0"/>
              <a:t>): A </a:t>
            </a:r>
            <a:r>
              <a:rPr lang="en-US" dirty="0" err="1"/>
              <a:t>síntese</a:t>
            </a:r>
            <a:r>
              <a:rPr lang="en-US" dirty="0"/>
              <a:t> de Niceia (o </a:t>
            </a:r>
            <a:r>
              <a:rPr lang="en-US" dirty="0" err="1"/>
              <a:t>Motivo</a:t>
            </a:r>
            <a:r>
              <a:rPr lang="en-US" dirty="0"/>
              <a:t> </a:t>
            </a:r>
            <a:r>
              <a:rPr lang="en-US" dirty="0" err="1"/>
              <a:t>Natureza</a:t>
            </a:r>
            <a:r>
              <a:rPr lang="en-US" dirty="0"/>
              <a:t>-Graça </a:t>
            </a:r>
            <a:r>
              <a:rPr lang="en-US" dirty="0" err="1"/>
              <a:t>que</a:t>
            </a:r>
            <a:r>
              <a:rPr lang="en-US" dirty="0"/>
              <a:t> se </a:t>
            </a:r>
            <a:r>
              <a:rPr lang="en-US" dirty="0" err="1"/>
              <a:t>seguiu</a:t>
            </a:r>
            <a:r>
              <a:rPr lang="en-US" dirty="0"/>
              <a:t>) </a:t>
            </a:r>
            <a:r>
              <a:rPr lang="en-US" dirty="0" err="1"/>
              <a:t>vive</a:t>
            </a:r>
            <a:r>
              <a:rPr lang="en-US" dirty="0"/>
              <a:t> </a:t>
            </a:r>
            <a:r>
              <a:rPr lang="en-US" dirty="0" err="1"/>
              <a:t>em</a:t>
            </a:r>
            <a:r>
              <a:rPr lang="en-US" dirty="0"/>
              <a:t> </a:t>
            </a:r>
            <a:r>
              <a:rPr lang="en-US" dirty="0" err="1"/>
              <a:t>muitas</a:t>
            </a:r>
            <a:r>
              <a:rPr lang="en-US" dirty="0"/>
              <a:t> </a:t>
            </a:r>
            <a:r>
              <a:rPr lang="en-US" dirty="0" err="1"/>
              <a:t>áreas</a:t>
            </a:r>
            <a:r>
              <a:rPr lang="en-US" dirty="0"/>
              <a:t> </a:t>
            </a:r>
            <a:r>
              <a:rPr lang="en-US" dirty="0" err="1"/>
              <a:t>hoje</a:t>
            </a:r>
            <a:r>
              <a:rPr lang="en-US" dirty="0"/>
              <a:t>, </a:t>
            </a:r>
            <a:r>
              <a:rPr lang="en-US" dirty="0" err="1"/>
              <a:t>especialmente</a:t>
            </a:r>
            <a:r>
              <a:rPr lang="en-US" dirty="0"/>
              <a:t> </a:t>
            </a:r>
            <a:r>
              <a:rPr lang="en-US" dirty="0" err="1"/>
              <a:t>na</a:t>
            </a:r>
            <a:r>
              <a:rPr lang="en-US" dirty="0"/>
              <a:t> </a:t>
            </a:r>
            <a:r>
              <a:rPr lang="en-US" dirty="0" err="1"/>
              <a:t>divisão</a:t>
            </a:r>
            <a:r>
              <a:rPr lang="en-US" dirty="0"/>
              <a:t> entre </a:t>
            </a:r>
            <a:r>
              <a:rPr lang="en-US" dirty="0" err="1"/>
              <a:t>Fé</a:t>
            </a:r>
            <a:r>
              <a:rPr lang="en-US" dirty="0"/>
              <a:t> e </a:t>
            </a:r>
            <a:r>
              <a:rPr lang="en-US" dirty="0" err="1"/>
              <a:t>Razão</a:t>
            </a:r>
            <a:r>
              <a:rPr lang="en-US" dirty="0"/>
              <a:t> (</a:t>
            </a:r>
            <a:r>
              <a:rPr lang="en-US" dirty="0" err="1"/>
              <a:t>ou</a:t>
            </a:r>
            <a:r>
              <a:rPr lang="en-US" dirty="0"/>
              <a:t> </a:t>
            </a:r>
            <a:r>
              <a:rPr lang="en-US" dirty="0" err="1"/>
              <a:t>Ciência</a:t>
            </a:r>
            <a:r>
              <a:rPr lang="en-US" dirty="0"/>
              <a:t>):</a:t>
            </a:r>
          </a:p>
          <a:p>
            <a:endParaRPr lang="en-US" dirty="0"/>
          </a:p>
          <a:p>
            <a:r>
              <a:rPr lang="en-US" dirty="0"/>
              <a:t>O Erro da </a:t>
            </a:r>
            <a:r>
              <a:rPr lang="en-US" dirty="0" err="1"/>
              <a:t>Síntese</a:t>
            </a:r>
            <a:r>
              <a:rPr lang="en-US" dirty="0"/>
              <a:t>: A </a:t>
            </a:r>
            <a:r>
              <a:rPr lang="en-US" dirty="0" err="1"/>
              <a:t>ideia</a:t>
            </a:r>
            <a:r>
              <a:rPr lang="en-US" dirty="0"/>
              <a:t> de </a:t>
            </a:r>
            <a:r>
              <a:rPr lang="en-US" dirty="0" err="1"/>
              <a:t>que</a:t>
            </a:r>
            <a:r>
              <a:rPr lang="en-US" dirty="0"/>
              <a:t> "A </a:t>
            </a:r>
            <a:r>
              <a:rPr lang="en-US" dirty="0" err="1"/>
              <a:t>fé</a:t>
            </a:r>
            <a:r>
              <a:rPr lang="en-US" dirty="0"/>
              <a:t> </a:t>
            </a:r>
            <a:r>
              <a:rPr lang="en-US" dirty="0" err="1"/>
              <a:t>deve</a:t>
            </a:r>
            <a:r>
              <a:rPr lang="en-US" dirty="0"/>
              <a:t> se </a:t>
            </a:r>
            <a:r>
              <a:rPr lang="en-US" dirty="0" err="1"/>
              <a:t>curvar</a:t>
            </a:r>
            <a:r>
              <a:rPr lang="en-US" dirty="0"/>
              <a:t> à </a:t>
            </a:r>
            <a:r>
              <a:rPr lang="en-US" dirty="0" err="1"/>
              <a:t>ciência</a:t>
            </a:r>
            <a:r>
              <a:rPr lang="en-US" dirty="0"/>
              <a:t>/</a:t>
            </a:r>
            <a:r>
              <a:rPr lang="en-US" dirty="0" err="1"/>
              <a:t>razão</a:t>
            </a:r>
            <a:r>
              <a:rPr lang="en-US" dirty="0"/>
              <a:t>." Se um </a:t>
            </a:r>
            <a:r>
              <a:rPr lang="en-US" dirty="0" err="1"/>
              <a:t>fato</a:t>
            </a:r>
            <a:r>
              <a:rPr lang="en-US" dirty="0"/>
              <a:t> </a:t>
            </a:r>
            <a:r>
              <a:rPr lang="en-US" dirty="0" err="1"/>
              <a:t>científico</a:t>
            </a:r>
            <a:r>
              <a:rPr lang="en-US" dirty="0"/>
              <a:t> (</a:t>
            </a:r>
            <a:r>
              <a:rPr lang="en-US" dirty="0" err="1"/>
              <a:t>Natureza</a:t>
            </a:r>
            <a:r>
              <a:rPr lang="en-US" dirty="0"/>
              <a:t>) </a:t>
            </a:r>
            <a:r>
              <a:rPr lang="en-US" dirty="0" err="1"/>
              <a:t>contradiz</a:t>
            </a:r>
            <a:r>
              <a:rPr lang="en-US" dirty="0"/>
              <a:t> </a:t>
            </a:r>
            <a:r>
              <a:rPr lang="en-US" dirty="0" err="1"/>
              <a:t>uma</a:t>
            </a:r>
            <a:r>
              <a:rPr lang="en-US" dirty="0"/>
              <a:t> </a:t>
            </a:r>
            <a:r>
              <a:rPr lang="en-US" dirty="0" err="1"/>
              <a:t>passagem</a:t>
            </a:r>
            <a:r>
              <a:rPr lang="en-US" dirty="0"/>
              <a:t> </a:t>
            </a:r>
            <a:r>
              <a:rPr lang="en-US" dirty="0" err="1"/>
              <a:t>bíblica</a:t>
            </a:r>
            <a:r>
              <a:rPr lang="en-US" dirty="0"/>
              <a:t> (Graça), a </a:t>
            </a:r>
            <a:r>
              <a:rPr lang="en-US" dirty="0" err="1"/>
              <a:t>tendência</a:t>
            </a:r>
            <a:r>
              <a:rPr lang="en-US" dirty="0"/>
              <a:t> é </a:t>
            </a:r>
            <a:r>
              <a:rPr lang="en-US" dirty="0" err="1"/>
              <a:t>que</a:t>
            </a:r>
            <a:r>
              <a:rPr lang="en-US" dirty="0"/>
              <a:t> o </a:t>
            </a:r>
            <a:r>
              <a:rPr lang="en-US" dirty="0" err="1"/>
              <a:t>cristão</a:t>
            </a:r>
            <a:r>
              <a:rPr lang="en-US" dirty="0"/>
              <a:t> retire o </a:t>
            </a:r>
            <a:r>
              <a:rPr lang="en-US" dirty="0" err="1"/>
              <a:t>elemento</a:t>
            </a:r>
            <a:r>
              <a:rPr lang="en-US" dirty="0"/>
              <a:t> "misterioso" </a:t>
            </a:r>
            <a:r>
              <a:rPr lang="en-US" dirty="0" err="1"/>
              <a:t>ou</a:t>
            </a:r>
            <a:r>
              <a:rPr lang="en-US" dirty="0"/>
              <a:t> "</a:t>
            </a:r>
            <a:r>
              <a:rPr lang="en-US" dirty="0" err="1"/>
              <a:t>sobrenatural</a:t>
            </a:r>
            <a:r>
              <a:rPr lang="en-US" dirty="0"/>
              <a:t>" da </a:t>
            </a:r>
            <a:r>
              <a:rPr lang="en-US" dirty="0" err="1"/>
              <a:t>Bíblia</a:t>
            </a:r>
            <a:r>
              <a:rPr lang="en-US" dirty="0"/>
              <a:t> para </a:t>
            </a:r>
            <a:r>
              <a:rPr lang="en-US" dirty="0" err="1"/>
              <a:t>fazê</a:t>
            </a:r>
            <a:r>
              <a:rPr lang="en-US" dirty="0"/>
              <a:t>-la "caber" </a:t>
            </a:r>
            <a:r>
              <a:rPr lang="en-US" dirty="0" err="1"/>
              <a:t>na</a:t>
            </a:r>
            <a:r>
              <a:rPr lang="en-US" dirty="0"/>
              <a:t> </a:t>
            </a:r>
            <a:r>
              <a:rPr lang="en-US" dirty="0" err="1"/>
              <a:t>lógica</a:t>
            </a:r>
            <a:r>
              <a:rPr lang="en-US" dirty="0"/>
              <a:t> humana.</a:t>
            </a:r>
          </a:p>
          <a:p>
            <a:endParaRPr lang="en-US" dirty="0"/>
          </a:p>
          <a:p>
            <a:r>
              <a:rPr lang="en-US" dirty="0"/>
              <a:t>O </a:t>
            </a:r>
            <a:r>
              <a:rPr lang="en-US" dirty="0" err="1"/>
              <a:t>Critério</a:t>
            </a:r>
            <a:r>
              <a:rPr lang="en-US" dirty="0"/>
              <a:t> de </a:t>
            </a:r>
            <a:r>
              <a:rPr lang="en-US" dirty="0" err="1"/>
              <a:t>Ário</a:t>
            </a:r>
            <a:r>
              <a:rPr lang="en-US" dirty="0"/>
              <a:t>: Esta é a </a:t>
            </a:r>
            <a:r>
              <a:rPr lang="en-US" dirty="0" err="1"/>
              <a:t>mesma</a:t>
            </a:r>
            <a:r>
              <a:rPr lang="en-US" dirty="0"/>
              <a:t> </a:t>
            </a:r>
            <a:r>
              <a:rPr lang="en-US" dirty="0" err="1"/>
              <a:t>lógica</a:t>
            </a:r>
            <a:r>
              <a:rPr lang="en-US" dirty="0"/>
              <a:t> de </a:t>
            </a:r>
            <a:r>
              <a:rPr lang="en-US" dirty="0" err="1"/>
              <a:t>Ário</a:t>
            </a:r>
            <a:r>
              <a:rPr lang="en-US" dirty="0"/>
              <a:t>: </a:t>
            </a:r>
            <a:r>
              <a:rPr lang="en-US" dirty="0" err="1"/>
              <a:t>Adaptar</a:t>
            </a:r>
            <a:r>
              <a:rPr lang="en-US" dirty="0"/>
              <a:t> o </a:t>
            </a:r>
            <a:r>
              <a:rPr lang="en-US" dirty="0" err="1"/>
              <a:t>que</a:t>
            </a:r>
            <a:r>
              <a:rPr lang="en-US" dirty="0"/>
              <a:t> é </a:t>
            </a:r>
            <a:r>
              <a:rPr lang="en-US" dirty="0" err="1"/>
              <a:t>sobrenatural</a:t>
            </a:r>
            <a:r>
              <a:rPr lang="en-US" dirty="0"/>
              <a:t>/</a:t>
            </a:r>
            <a:r>
              <a:rPr lang="en-US" dirty="0" err="1"/>
              <a:t>revelado</a:t>
            </a:r>
            <a:r>
              <a:rPr lang="en-US" dirty="0"/>
              <a:t> (o Cristo Divino) para </a:t>
            </a:r>
            <a:r>
              <a:rPr lang="en-US" dirty="0" err="1"/>
              <a:t>que</a:t>
            </a:r>
            <a:r>
              <a:rPr lang="en-US" dirty="0"/>
              <a:t> </a:t>
            </a:r>
            <a:r>
              <a:rPr lang="en-US" dirty="0" err="1"/>
              <a:t>ele</a:t>
            </a:r>
            <a:r>
              <a:rPr lang="en-US" dirty="0"/>
              <a:t> se </a:t>
            </a:r>
            <a:r>
              <a:rPr lang="en-US" dirty="0" err="1"/>
              <a:t>encaixe</a:t>
            </a:r>
            <a:r>
              <a:rPr lang="en-US" dirty="0"/>
              <a:t> no </a:t>
            </a:r>
            <a:r>
              <a:rPr lang="en-US" dirty="0" err="1"/>
              <a:t>que</a:t>
            </a:r>
            <a:r>
              <a:rPr lang="en-US" dirty="0"/>
              <a:t> é </a:t>
            </a:r>
            <a:r>
              <a:rPr lang="en-US" dirty="0" err="1"/>
              <a:t>racional</a:t>
            </a:r>
            <a:r>
              <a:rPr lang="en-US" dirty="0"/>
              <a:t>/</a:t>
            </a:r>
            <a:r>
              <a:rPr lang="en-US" dirty="0" err="1"/>
              <a:t>humano</a:t>
            </a:r>
            <a:r>
              <a:rPr lang="en-US" dirty="0"/>
              <a:t> (a </a:t>
            </a:r>
            <a:r>
              <a:rPr lang="en-US" dirty="0" err="1"/>
              <a:t>lógica</a:t>
            </a:r>
            <a:r>
              <a:rPr lang="en-US" dirty="0"/>
              <a:t> </a:t>
            </a:r>
            <a:r>
              <a:rPr lang="en-US" dirty="0" err="1"/>
              <a:t>grega</a:t>
            </a:r>
            <a:r>
              <a:rPr lang="en-US" dirty="0"/>
              <a:t>). Niceia </a:t>
            </a:r>
            <a:r>
              <a:rPr lang="en-US" dirty="0" err="1"/>
              <a:t>afirmou</a:t>
            </a:r>
            <a:r>
              <a:rPr lang="en-US" dirty="0"/>
              <a:t> </a:t>
            </a:r>
            <a:r>
              <a:rPr lang="en-US" dirty="0" err="1"/>
              <a:t>que</a:t>
            </a:r>
            <a:r>
              <a:rPr lang="en-US" dirty="0"/>
              <a:t> a </a:t>
            </a:r>
            <a:r>
              <a:rPr lang="en-US" dirty="0" err="1"/>
              <a:t>fé</a:t>
            </a:r>
            <a:r>
              <a:rPr lang="en-US" dirty="0"/>
              <a:t> </a:t>
            </a:r>
            <a:r>
              <a:rPr lang="en-US" dirty="0" err="1"/>
              <a:t>bíblica</a:t>
            </a:r>
            <a:r>
              <a:rPr lang="en-US" dirty="0"/>
              <a:t> (Graça) </a:t>
            </a:r>
            <a:r>
              <a:rPr lang="en-US" dirty="0" err="1"/>
              <a:t>tem</a:t>
            </a:r>
            <a:r>
              <a:rPr lang="en-US" dirty="0"/>
              <a:t> </a:t>
            </a:r>
            <a:r>
              <a:rPr lang="en-US" dirty="0" err="1"/>
              <a:t>soberania</a:t>
            </a:r>
            <a:r>
              <a:rPr lang="en-US" dirty="0"/>
              <a:t> e </a:t>
            </a:r>
            <a:r>
              <a:rPr lang="en-US" dirty="0" err="1"/>
              <a:t>não</a:t>
            </a:r>
            <a:r>
              <a:rPr lang="en-US" dirty="0"/>
              <a:t> </a:t>
            </a:r>
            <a:r>
              <a:rPr lang="en-US" dirty="0" err="1"/>
              <a:t>pode</a:t>
            </a:r>
            <a:r>
              <a:rPr lang="en-US" dirty="0"/>
              <a:t> ser </a:t>
            </a:r>
            <a:r>
              <a:rPr lang="en-US" dirty="0" err="1"/>
              <a:t>cortada</a:t>
            </a:r>
            <a:r>
              <a:rPr lang="en-US" dirty="0"/>
              <a:t> pela </a:t>
            </a:r>
            <a:r>
              <a:rPr lang="en-US" dirty="0" err="1"/>
              <a:t>razão</a:t>
            </a:r>
            <a:r>
              <a:rPr lang="en-US" dirty="0"/>
              <a:t> </a:t>
            </a:r>
            <a:r>
              <a:rPr lang="en-US" dirty="0" err="1"/>
              <a:t>caída</a:t>
            </a:r>
            <a:r>
              <a:rPr lang="en-US" dirty="0"/>
              <a:t> (</a:t>
            </a:r>
            <a:r>
              <a:rPr lang="en-US" dirty="0" err="1"/>
              <a:t>Natureza</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ts val="3363"/>
              </a:lnSpc>
              <a:spcBef>
                <a:spcPct val="0"/>
              </a:spcBef>
            </a:pPr>
            <a:r>
              <a:rPr lang="en-US" sz="2402" b="1" dirty="0" err="1">
                <a:solidFill>
                  <a:srgbClr val="08111A"/>
                </a:solidFill>
                <a:latin typeface="Raleway Bold"/>
                <a:ea typeface="Raleway Bold"/>
                <a:cs typeface="Raleway Bold"/>
                <a:sym typeface="Raleway Bold"/>
              </a:rPr>
              <a:t>Ário</a:t>
            </a:r>
            <a:r>
              <a:rPr lang="en-US" sz="2402" b="1" dirty="0">
                <a:solidFill>
                  <a:srgbClr val="08111A"/>
                </a:solidFill>
                <a:latin typeface="Raleway Bold"/>
                <a:ea typeface="Raleway Bold"/>
                <a:cs typeface="Raleway Bold"/>
                <a:sym typeface="Raleway Bold"/>
              </a:rPr>
              <a:t> (O </a:t>
            </a:r>
            <a:r>
              <a:rPr lang="en-US" sz="2402" b="1" dirty="0" err="1">
                <a:solidFill>
                  <a:srgbClr val="08111A"/>
                </a:solidFill>
                <a:latin typeface="Raleway Bold"/>
                <a:ea typeface="Raleway Bold"/>
                <a:cs typeface="Raleway Bold"/>
                <a:sym typeface="Raleway Bold"/>
              </a:rPr>
              <a:t>Racionalista</a:t>
            </a:r>
            <a:r>
              <a:rPr lang="en-US" sz="2402" b="1" dirty="0">
                <a:solidFill>
                  <a:srgbClr val="08111A"/>
                </a:solidFill>
                <a:latin typeface="Raleway Bold"/>
                <a:ea typeface="Raleway Bold"/>
                <a:cs typeface="Raleway Bold"/>
                <a:sym typeface="Raleway Bold"/>
              </a:rPr>
              <a:t> Grego </a:t>
            </a:r>
            <a:r>
              <a:rPr lang="en-US" sz="2402" b="1" dirty="0" err="1">
                <a:solidFill>
                  <a:srgbClr val="08111A"/>
                </a:solidFill>
                <a:latin typeface="Raleway Bold"/>
                <a:ea typeface="Raleway Bold"/>
                <a:cs typeface="Raleway Bold"/>
                <a:sym typeface="Raleway Bold"/>
              </a:rPr>
              <a:t>na</a:t>
            </a:r>
            <a:r>
              <a:rPr lang="en-US" sz="2402" b="1" dirty="0">
                <a:solidFill>
                  <a:srgbClr val="08111A"/>
                </a:solidFill>
                <a:latin typeface="Raleway Bold"/>
                <a:ea typeface="Raleway Bold"/>
                <a:cs typeface="Raleway Bold"/>
                <a:sym typeface="Raleway Bold"/>
              </a:rPr>
              <a:t> </a:t>
            </a:r>
            <a:r>
              <a:rPr lang="en-US" sz="2402" b="1" dirty="0" err="1">
                <a:solidFill>
                  <a:srgbClr val="08111A"/>
                </a:solidFill>
                <a:latin typeface="Raleway Bold"/>
                <a:ea typeface="Raleway Bold"/>
                <a:cs typeface="Raleway Bold"/>
                <a:sym typeface="Raleway Bold"/>
              </a:rPr>
              <a:t>Igreja</a:t>
            </a:r>
            <a:r>
              <a:rPr lang="en-US" sz="2402" b="1" dirty="0">
                <a:solidFill>
                  <a:srgbClr val="08111A"/>
                </a:solidFill>
                <a:latin typeface="Raleway Bold"/>
                <a:ea typeface="Raleway Bold"/>
                <a:cs typeface="Raleway Bold"/>
                <a:sym typeface="Raleway Bold"/>
              </a:rPr>
              <a:t>)</a:t>
            </a:r>
          </a:p>
          <a:p>
            <a:pPr algn="l">
              <a:lnSpc>
                <a:spcPts val="3363"/>
              </a:lnSpc>
              <a:spcBef>
                <a:spcPct val="0"/>
              </a:spcBef>
            </a:pPr>
            <a:endParaRPr lang="en-US" sz="2402" b="1" dirty="0">
              <a:solidFill>
                <a:srgbClr val="08111A"/>
              </a:solidFill>
              <a:latin typeface="Raleway Bold"/>
              <a:ea typeface="Raleway Bold"/>
              <a:cs typeface="Raleway Bold"/>
              <a:sym typeface="Raleway Bold"/>
            </a:endParaRPr>
          </a:p>
          <a:p>
            <a:pPr algn="l">
              <a:lnSpc>
                <a:spcPts val="3363"/>
              </a:lnSpc>
              <a:spcBef>
                <a:spcPct val="0"/>
              </a:spcBef>
            </a:pPr>
            <a:r>
              <a:rPr lang="en-US" sz="2402" b="1" dirty="0">
                <a:solidFill>
                  <a:srgbClr val="08111A"/>
                </a:solidFill>
                <a:latin typeface="Raleway Bold"/>
                <a:ea typeface="Raleway Bold"/>
                <a:cs typeface="Raleway Bold"/>
                <a:sym typeface="Raleway Bold"/>
              </a:rPr>
              <a:t>Sua </a:t>
            </a:r>
            <a:r>
              <a:rPr lang="en-US" sz="2402" b="1" dirty="0" err="1">
                <a:solidFill>
                  <a:srgbClr val="08111A"/>
                </a:solidFill>
                <a:latin typeface="Raleway Bold"/>
                <a:ea typeface="Raleway Bold"/>
                <a:cs typeface="Raleway Bold"/>
                <a:sym typeface="Raleway Bold"/>
              </a:rPr>
              <a:t>Preocupação</a:t>
            </a:r>
            <a:r>
              <a:rPr lang="en-US" sz="2402" b="1" dirty="0">
                <a:solidFill>
                  <a:srgbClr val="08111A"/>
                </a:solidFill>
                <a:latin typeface="Raleway Bold"/>
                <a:ea typeface="Raleway Bold"/>
                <a:cs typeface="Raleway Bold"/>
                <a:sym typeface="Raleway Bold"/>
              </a:rPr>
              <a:t> </a:t>
            </a:r>
            <a:r>
              <a:rPr lang="en-US" sz="2402" b="1" dirty="0" err="1">
                <a:solidFill>
                  <a:srgbClr val="08111A"/>
                </a:solidFill>
                <a:latin typeface="Raleway Bold"/>
                <a:ea typeface="Raleway Bold"/>
                <a:cs typeface="Raleway Bold"/>
                <a:sym typeface="Raleway Bold"/>
              </a:rPr>
              <a:t>Filosófica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Preservar</a:t>
            </a:r>
            <a:r>
              <a:rPr lang="en-US" sz="2402" dirty="0">
                <a:solidFill>
                  <a:srgbClr val="08111A"/>
                </a:solidFill>
                <a:latin typeface="Raleway"/>
                <a:ea typeface="Raleway"/>
                <a:cs typeface="Raleway"/>
                <a:sym typeface="Raleway"/>
              </a:rPr>
              <a:t> a </a:t>
            </a:r>
            <a:r>
              <a:rPr lang="en-US" sz="2402" dirty="0" err="1">
                <a:solidFill>
                  <a:srgbClr val="08111A"/>
                </a:solidFill>
                <a:latin typeface="Raleway"/>
                <a:ea typeface="Raleway"/>
                <a:cs typeface="Raleway"/>
                <a:sym typeface="Raleway"/>
              </a:rPr>
              <a:t>distância</a:t>
            </a:r>
            <a:r>
              <a:rPr lang="en-US" sz="2402" dirty="0">
                <a:solidFill>
                  <a:srgbClr val="08111A"/>
                </a:solidFill>
                <a:latin typeface="Raleway"/>
                <a:ea typeface="Raleway"/>
                <a:cs typeface="Raleway"/>
                <a:sym typeface="Raleway"/>
              </a:rPr>
              <a:t> e a </a:t>
            </a:r>
            <a:r>
              <a:rPr lang="en-US" sz="2402" dirty="0" err="1">
                <a:solidFill>
                  <a:srgbClr val="08111A"/>
                </a:solidFill>
                <a:latin typeface="Raleway"/>
                <a:ea typeface="Raleway"/>
                <a:cs typeface="Raleway"/>
                <a:sym typeface="Raleway"/>
              </a:rPr>
              <a:t>unidade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absoluta</a:t>
            </a:r>
            <a:r>
              <a:rPr lang="en-US" sz="2402" dirty="0">
                <a:solidFill>
                  <a:srgbClr val="08111A"/>
                </a:solidFill>
                <a:latin typeface="Raleway"/>
                <a:ea typeface="Raleway"/>
                <a:cs typeface="Raleway"/>
                <a:sym typeface="Raleway"/>
              </a:rPr>
              <a:t> do Pai. Ele </a:t>
            </a:r>
            <a:r>
              <a:rPr lang="en-US" sz="2402" dirty="0" err="1">
                <a:solidFill>
                  <a:srgbClr val="08111A"/>
                </a:solidFill>
                <a:latin typeface="Raleway"/>
                <a:ea typeface="Raleway"/>
                <a:cs typeface="Raleway"/>
                <a:sym typeface="Raleway"/>
              </a:rPr>
              <a:t>estava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profundamente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influenciado</a:t>
            </a:r>
            <a:r>
              <a:rPr lang="en-US" sz="2402" dirty="0">
                <a:solidFill>
                  <a:srgbClr val="08111A"/>
                </a:solidFill>
                <a:latin typeface="Raleway"/>
                <a:ea typeface="Raleway"/>
                <a:cs typeface="Raleway"/>
                <a:sym typeface="Raleway"/>
              </a:rPr>
              <a:t> pela </a:t>
            </a:r>
            <a:r>
              <a:rPr lang="en-US" sz="2402" dirty="0" err="1">
                <a:solidFill>
                  <a:srgbClr val="08111A"/>
                </a:solidFill>
                <a:latin typeface="Raleway"/>
                <a:ea typeface="Raleway"/>
                <a:cs typeface="Raleway"/>
                <a:sym typeface="Raleway"/>
              </a:rPr>
              <a:t>ideia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grega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platônica</a:t>
            </a:r>
            <a:r>
              <a:rPr lang="en-US" sz="2402" dirty="0">
                <a:solidFill>
                  <a:srgbClr val="08111A"/>
                </a:solidFill>
                <a:latin typeface="Raleway"/>
                <a:ea typeface="Raleway"/>
                <a:cs typeface="Raleway"/>
                <a:sym typeface="Raleway"/>
              </a:rPr>
              <a:t> e </a:t>
            </a:r>
            <a:r>
              <a:rPr lang="en-US" sz="2402" dirty="0" err="1">
                <a:solidFill>
                  <a:srgbClr val="08111A"/>
                </a:solidFill>
                <a:latin typeface="Raleway"/>
                <a:ea typeface="Raleway"/>
                <a:cs typeface="Raleway"/>
                <a:sym typeface="Raleway"/>
              </a:rPr>
              <a:t>neoplatônica</a:t>
            </a:r>
            <a:r>
              <a:rPr lang="en-US" sz="2402" dirty="0">
                <a:solidFill>
                  <a:srgbClr val="08111A"/>
                </a:solidFill>
                <a:latin typeface="Raleway"/>
                <a:ea typeface="Raleway"/>
                <a:cs typeface="Raleway"/>
                <a:sym typeface="Raleway"/>
              </a:rPr>
              <a:t>) de </a:t>
            </a:r>
            <a:r>
              <a:rPr lang="en-US" sz="2402" dirty="0" err="1">
                <a:solidFill>
                  <a:srgbClr val="08111A"/>
                </a:solidFill>
                <a:latin typeface="Raleway"/>
                <a:ea typeface="Raleway"/>
                <a:cs typeface="Raleway"/>
                <a:sym typeface="Raleway"/>
              </a:rPr>
              <a:t>que</a:t>
            </a:r>
            <a:r>
              <a:rPr lang="en-US" sz="2402" dirty="0">
                <a:solidFill>
                  <a:srgbClr val="08111A"/>
                </a:solidFill>
                <a:latin typeface="Raleway"/>
                <a:ea typeface="Raleway"/>
                <a:cs typeface="Raleway"/>
                <a:sym typeface="Raleway"/>
              </a:rPr>
              <a:t> o "Ser Supremo"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poderia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ter</a:t>
            </a:r>
            <a:r>
              <a:rPr lang="en-US" sz="2402" dirty="0">
                <a:solidFill>
                  <a:srgbClr val="08111A"/>
                </a:solidFill>
                <a:latin typeface="Raleway"/>
                <a:ea typeface="Raleway"/>
                <a:cs typeface="Raleway"/>
                <a:sym typeface="Raleway"/>
              </a:rPr>
              <a:t> se </a:t>
            </a:r>
            <a:r>
              <a:rPr lang="en-US" sz="2402" dirty="0" err="1">
                <a:solidFill>
                  <a:srgbClr val="08111A"/>
                </a:solidFill>
                <a:latin typeface="Raleway"/>
                <a:ea typeface="Raleway"/>
                <a:cs typeface="Raleway"/>
                <a:sym typeface="Raleway"/>
              </a:rPr>
              <a:t>envolvido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diretamente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na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criação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mutável</a:t>
            </a:r>
            <a:r>
              <a:rPr lang="en-US" sz="2402" dirty="0">
                <a:solidFill>
                  <a:srgbClr val="08111A"/>
                </a:solidFill>
                <a:latin typeface="Raleway"/>
                <a:ea typeface="Raleway"/>
                <a:cs typeface="Raleway"/>
                <a:sym typeface="Raleway"/>
              </a:rPr>
              <a:t>.</a:t>
            </a:r>
          </a:p>
          <a:p>
            <a:pPr algn="l">
              <a:lnSpc>
                <a:spcPts val="3363"/>
              </a:lnSpc>
              <a:spcBef>
                <a:spcPct val="0"/>
              </a:spcBef>
            </a:pPr>
            <a:endParaRPr lang="en-US" sz="2402" dirty="0">
              <a:solidFill>
                <a:srgbClr val="08111A"/>
              </a:solidFill>
              <a:latin typeface="Raleway"/>
              <a:ea typeface="Raleway"/>
              <a:cs typeface="Raleway"/>
              <a:sym typeface="Raleway"/>
            </a:endParaRPr>
          </a:p>
          <a:p>
            <a:pPr algn="l">
              <a:lnSpc>
                <a:spcPts val="3363"/>
              </a:lnSpc>
              <a:spcBef>
                <a:spcPct val="0"/>
              </a:spcBef>
            </a:pPr>
            <a:r>
              <a:rPr lang="en-US" sz="2402" b="1" dirty="0">
                <a:solidFill>
                  <a:srgbClr val="08111A"/>
                </a:solidFill>
                <a:latin typeface="Raleway Bold"/>
                <a:ea typeface="Raleway Bold"/>
                <a:cs typeface="Raleway Bold"/>
                <a:sym typeface="Raleway Bold"/>
              </a:rPr>
              <a:t>Sua </a:t>
            </a:r>
            <a:r>
              <a:rPr lang="en-US" sz="2402" b="1" dirty="0" err="1">
                <a:solidFill>
                  <a:srgbClr val="08111A"/>
                </a:solidFill>
                <a:latin typeface="Raleway Bold"/>
                <a:ea typeface="Raleway Bold"/>
                <a:cs typeface="Raleway Bold"/>
                <a:sym typeface="Raleway Bold"/>
              </a:rPr>
              <a:t>Tese</a:t>
            </a:r>
            <a:r>
              <a:rPr lang="en-US" sz="2402" b="1" dirty="0">
                <a:solidFill>
                  <a:srgbClr val="08111A"/>
                </a:solidFill>
                <a:latin typeface="Raleway Bold"/>
                <a:ea typeface="Raleway Bold"/>
                <a:cs typeface="Raleway Bold"/>
                <a:sym typeface="Raleway Bold"/>
              </a:rPr>
              <a:t>:</a:t>
            </a:r>
          </a:p>
          <a:p>
            <a:pPr marL="518748" lvl="1" indent="-259374" algn="l">
              <a:lnSpc>
                <a:spcPts val="3363"/>
              </a:lnSpc>
              <a:buFont typeface="Arial"/>
              <a:buChar char="•"/>
            </a:pPr>
            <a:r>
              <a:rPr lang="en-US" sz="2402" dirty="0">
                <a:solidFill>
                  <a:srgbClr val="08111A"/>
                </a:solidFill>
                <a:latin typeface="Raleway"/>
                <a:ea typeface="Raleway"/>
                <a:cs typeface="Raleway"/>
                <a:sym typeface="Raleway"/>
              </a:rPr>
              <a:t>O Filho (Logos)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pode</a:t>
            </a:r>
            <a:r>
              <a:rPr lang="en-US" sz="2402" dirty="0">
                <a:solidFill>
                  <a:srgbClr val="08111A"/>
                </a:solidFill>
                <a:latin typeface="Raleway"/>
                <a:ea typeface="Raleway"/>
                <a:cs typeface="Raleway"/>
                <a:sym typeface="Raleway"/>
              </a:rPr>
              <a:t> ser o Deus </a:t>
            </a:r>
            <a:r>
              <a:rPr lang="en-US" sz="2402" dirty="0" err="1">
                <a:solidFill>
                  <a:srgbClr val="08111A"/>
                </a:solidFill>
                <a:latin typeface="Raleway"/>
                <a:ea typeface="Raleway"/>
                <a:cs typeface="Raleway"/>
                <a:sym typeface="Raleway"/>
              </a:rPr>
              <a:t>eterno</a:t>
            </a:r>
            <a:r>
              <a:rPr lang="en-US" sz="2402" dirty="0">
                <a:solidFill>
                  <a:srgbClr val="08111A"/>
                </a:solidFill>
                <a:latin typeface="Raleway"/>
                <a:ea typeface="Raleway"/>
                <a:cs typeface="Raleway"/>
                <a:sym typeface="Raleway"/>
              </a:rPr>
              <a:t> e </a:t>
            </a:r>
            <a:r>
              <a:rPr lang="en-US" sz="2402" dirty="0" err="1">
                <a:solidFill>
                  <a:srgbClr val="08111A"/>
                </a:solidFill>
                <a:latin typeface="Raleway"/>
                <a:ea typeface="Raleway"/>
                <a:cs typeface="Raleway"/>
                <a:sym typeface="Raleway"/>
              </a:rPr>
              <a:t>imutável</a:t>
            </a:r>
            <a:r>
              <a:rPr lang="en-US" sz="2402" dirty="0">
                <a:solidFill>
                  <a:srgbClr val="08111A"/>
                </a:solidFill>
                <a:latin typeface="Raleway"/>
                <a:ea typeface="Raleway"/>
                <a:cs typeface="Raleway"/>
                <a:sym typeface="Raleway"/>
              </a:rPr>
              <a:t>.</a:t>
            </a:r>
          </a:p>
          <a:p>
            <a:pPr marL="518748" lvl="1" indent="-259374" algn="l">
              <a:lnSpc>
                <a:spcPts val="3363"/>
              </a:lnSpc>
              <a:buFont typeface="Arial"/>
              <a:buChar char="•"/>
            </a:pPr>
            <a:r>
              <a:rPr lang="en-US" sz="2402" dirty="0">
                <a:solidFill>
                  <a:srgbClr val="08111A"/>
                </a:solidFill>
                <a:latin typeface="Raleway"/>
                <a:ea typeface="Raleway"/>
                <a:cs typeface="Raleway"/>
                <a:sym typeface="Raleway"/>
              </a:rPr>
              <a:t>O Filho é, </a:t>
            </a:r>
            <a:r>
              <a:rPr lang="en-US" sz="2402" dirty="0" err="1">
                <a:solidFill>
                  <a:srgbClr val="08111A"/>
                </a:solidFill>
                <a:latin typeface="Raleway"/>
                <a:ea typeface="Raleway"/>
                <a:cs typeface="Raleway"/>
                <a:sym typeface="Raleway"/>
              </a:rPr>
              <a:t>portanto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uma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criatura</a:t>
            </a:r>
            <a:r>
              <a:rPr lang="en-US" sz="2402" dirty="0">
                <a:solidFill>
                  <a:srgbClr val="08111A"/>
                </a:solidFill>
                <a:latin typeface="Raleway"/>
                <a:ea typeface="Raleway"/>
                <a:cs typeface="Raleway"/>
                <a:sym typeface="Raleway"/>
              </a:rPr>
              <a:t> do Pai (</a:t>
            </a:r>
            <a:r>
              <a:rPr lang="en-US" sz="2402" dirty="0" err="1">
                <a:solidFill>
                  <a:srgbClr val="08111A"/>
                </a:solidFill>
                <a:latin typeface="Raleway"/>
                <a:ea typeface="Raleway"/>
                <a:cs typeface="Raleway"/>
                <a:sym typeface="Raleway"/>
              </a:rPr>
              <a:t>embora</a:t>
            </a:r>
            <a:r>
              <a:rPr lang="en-US" sz="2402" dirty="0">
                <a:solidFill>
                  <a:srgbClr val="08111A"/>
                </a:solidFill>
                <a:latin typeface="Raleway"/>
                <a:ea typeface="Raleway"/>
                <a:cs typeface="Raleway"/>
                <a:sym typeface="Raleway"/>
              </a:rPr>
              <a:t> a </a:t>
            </a:r>
            <a:r>
              <a:rPr lang="en-US" sz="2402" dirty="0" err="1">
                <a:solidFill>
                  <a:srgbClr val="08111A"/>
                </a:solidFill>
                <a:latin typeface="Raleway"/>
                <a:ea typeface="Raleway"/>
                <a:cs typeface="Raleway"/>
                <a:sym typeface="Raleway"/>
              </a:rPr>
              <a:t>primeira</a:t>
            </a:r>
            <a:r>
              <a:rPr lang="en-US" sz="2402" dirty="0">
                <a:solidFill>
                  <a:srgbClr val="08111A"/>
                </a:solidFill>
                <a:latin typeface="Raleway"/>
                <a:ea typeface="Raleway"/>
                <a:cs typeface="Raleway"/>
                <a:sym typeface="Raleway"/>
              </a:rPr>
              <a:t> e </a:t>
            </a:r>
            <a:r>
              <a:rPr lang="en-US" sz="2402" dirty="0" err="1">
                <a:solidFill>
                  <a:srgbClr val="08111A"/>
                </a:solidFill>
                <a:latin typeface="Raleway"/>
                <a:ea typeface="Raleway"/>
                <a:cs typeface="Raleway"/>
                <a:sym typeface="Raleway"/>
              </a:rPr>
              <a:t>mais</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perfeita</a:t>
            </a:r>
            <a:r>
              <a:rPr lang="en-US" sz="2402" dirty="0">
                <a:solidFill>
                  <a:srgbClr val="08111A"/>
                </a:solidFill>
                <a:latin typeface="Raleway"/>
                <a:ea typeface="Raleway"/>
                <a:cs typeface="Raleway"/>
                <a:sym typeface="Raleway"/>
              </a:rPr>
              <a:t>). Esta </a:t>
            </a:r>
            <a:r>
              <a:rPr lang="en-US" sz="2402" dirty="0" err="1">
                <a:solidFill>
                  <a:srgbClr val="08111A"/>
                </a:solidFill>
                <a:latin typeface="Raleway"/>
                <a:ea typeface="Raleway"/>
                <a:cs typeface="Raleway"/>
                <a:sym typeface="Raleway"/>
              </a:rPr>
              <a:t>tese</a:t>
            </a:r>
            <a:r>
              <a:rPr lang="en-US" sz="2402" dirty="0">
                <a:solidFill>
                  <a:srgbClr val="08111A"/>
                </a:solidFill>
                <a:latin typeface="Raleway"/>
                <a:ea typeface="Raleway"/>
                <a:cs typeface="Raleway"/>
                <a:sym typeface="Raleway"/>
              </a:rPr>
              <a:t> é </a:t>
            </a:r>
            <a:r>
              <a:rPr lang="en-US" sz="2402" dirty="0" err="1">
                <a:solidFill>
                  <a:srgbClr val="08111A"/>
                </a:solidFill>
                <a:latin typeface="Raleway"/>
                <a:ea typeface="Raleway"/>
                <a:cs typeface="Raleway"/>
                <a:sym typeface="Raleway"/>
              </a:rPr>
              <a:t>claramente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capturada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na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famosa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frase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ariana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Houve</a:t>
            </a:r>
            <a:r>
              <a:rPr lang="en-US" sz="2402" dirty="0">
                <a:solidFill>
                  <a:srgbClr val="08111A"/>
                </a:solidFill>
                <a:latin typeface="Raleway"/>
                <a:ea typeface="Raleway"/>
                <a:cs typeface="Raleway"/>
                <a:sym typeface="Raleway"/>
              </a:rPr>
              <a:t> um tempo </a:t>
            </a:r>
            <a:r>
              <a:rPr lang="en-US" sz="2402" dirty="0" err="1">
                <a:solidFill>
                  <a:srgbClr val="08111A"/>
                </a:solidFill>
                <a:latin typeface="Raleway"/>
                <a:ea typeface="Raleway"/>
                <a:cs typeface="Raleway"/>
                <a:sym typeface="Raleway"/>
              </a:rPr>
              <a:t>em</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que</a:t>
            </a:r>
            <a:r>
              <a:rPr lang="en-US" sz="2402" dirty="0">
                <a:solidFill>
                  <a:srgbClr val="08111A"/>
                </a:solidFill>
                <a:latin typeface="Raleway"/>
                <a:ea typeface="Raleway"/>
                <a:cs typeface="Raleway"/>
                <a:sym typeface="Raleway"/>
              </a:rPr>
              <a:t> Ele [o Filho]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era" (</a:t>
            </a:r>
            <a:r>
              <a:rPr lang="en-US" sz="2402" dirty="0" err="1">
                <a:solidFill>
                  <a:srgbClr val="08111A"/>
                </a:solidFill>
                <a:latin typeface="Raleway"/>
                <a:ea typeface="Raleway"/>
                <a:cs typeface="Raleway"/>
                <a:sym typeface="Raleway"/>
              </a:rPr>
              <a:t>Relatado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por</a:t>
            </a:r>
            <a:r>
              <a:rPr lang="en-US" sz="2402" dirty="0">
                <a:solidFill>
                  <a:srgbClr val="08111A"/>
                </a:solidFill>
                <a:latin typeface="Raleway"/>
                <a:ea typeface="Raleway"/>
                <a:cs typeface="Raleway"/>
                <a:sym typeface="Raleway"/>
              </a:rPr>
              <a:t> Atanásio </a:t>
            </a:r>
            <a:r>
              <a:rPr lang="en-US" sz="2402" dirty="0" err="1">
                <a:solidFill>
                  <a:srgbClr val="08111A"/>
                </a:solidFill>
                <a:latin typeface="Raleway"/>
                <a:ea typeface="Raleway"/>
                <a:cs typeface="Raleway"/>
                <a:sym typeface="Raleway"/>
              </a:rPr>
              <a:t>em</a:t>
            </a:r>
            <a:r>
              <a:rPr lang="en-US" sz="2402" dirty="0">
                <a:solidFill>
                  <a:srgbClr val="08111A"/>
                </a:solidFill>
                <a:latin typeface="Raleway"/>
                <a:ea typeface="Raleway"/>
                <a:cs typeface="Raleway"/>
                <a:sym typeface="Raleway"/>
              </a:rPr>
              <a:t> Contra </a:t>
            </a:r>
            <a:r>
              <a:rPr lang="en-US" sz="2402" dirty="0" err="1">
                <a:solidFill>
                  <a:srgbClr val="08111A"/>
                </a:solidFill>
                <a:latin typeface="Raleway"/>
                <a:ea typeface="Raleway"/>
                <a:cs typeface="Raleway"/>
                <a:sym typeface="Raleway"/>
              </a:rPr>
              <a:t>os</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Arianos</a:t>
            </a:r>
            <a:r>
              <a:rPr lang="en-US" sz="2402" dirty="0">
                <a:solidFill>
                  <a:srgbClr val="08111A"/>
                </a:solidFill>
                <a:latin typeface="Raleway"/>
                <a:ea typeface="Raleway"/>
                <a:cs typeface="Raleway"/>
                <a:sym typeface="Raleway"/>
              </a:rPr>
              <a:t> e </a:t>
            </a:r>
            <a:r>
              <a:rPr lang="en-US" sz="2402" dirty="0" err="1">
                <a:solidFill>
                  <a:srgbClr val="08111A"/>
                </a:solidFill>
                <a:latin typeface="Raleway"/>
                <a:ea typeface="Raleway"/>
                <a:cs typeface="Raleway"/>
                <a:sym typeface="Raleway"/>
              </a:rPr>
              <a:t>presente</a:t>
            </a:r>
            <a:r>
              <a:rPr lang="en-US" sz="2402" dirty="0">
                <a:solidFill>
                  <a:srgbClr val="08111A"/>
                </a:solidFill>
                <a:latin typeface="Raleway"/>
                <a:ea typeface="Raleway"/>
                <a:cs typeface="Raleway"/>
                <a:sym typeface="Raleway"/>
              </a:rPr>
              <a:t> no Thalia, </a:t>
            </a:r>
            <a:r>
              <a:rPr lang="en-US" sz="2402" dirty="0" err="1">
                <a:solidFill>
                  <a:srgbClr val="08111A"/>
                </a:solidFill>
                <a:latin typeface="Raleway"/>
                <a:ea typeface="Raleway"/>
                <a:cs typeface="Raleway"/>
                <a:sym typeface="Raleway"/>
              </a:rPr>
              <a:t>obra</a:t>
            </a:r>
            <a:r>
              <a:rPr lang="en-US" sz="2402" dirty="0">
                <a:solidFill>
                  <a:srgbClr val="08111A"/>
                </a:solidFill>
                <a:latin typeface="Raleway"/>
                <a:ea typeface="Raleway"/>
                <a:cs typeface="Raleway"/>
                <a:sym typeface="Raleway"/>
              </a:rPr>
              <a:t> de </a:t>
            </a:r>
            <a:r>
              <a:rPr lang="en-US" sz="2402" dirty="0" err="1">
                <a:solidFill>
                  <a:srgbClr val="08111A"/>
                </a:solidFill>
                <a:latin typeface="Raleway"/>
                <a:ea typeface="Raleway"/>
                <a:cs typeface="Raleway"/>
                <a:sym typeface="Raleway"/>
              </a:rPr>
              <a:t>Ário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citada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por</a:t>
            </a:r>
            <a:r>
              <a:rPr lang="en-US" sz="2402" dirty="0">
                <a:solidFill>
                  <a:srgbClr val="08111A"/>
                </a:solidFill>
                <a:latin typeface="Raleway"/>
                <a:ea typeface="Raleway"/>
                <a:cs typeface="Raleway"/>
                <a:sym typeface="Raleway"/>
              </a:rPr>
              <a:t> outros).</a:t>
            </a:r>
          </a:p>
          <a:p>
            <a:pPr marL="518748" lvl="1" indent="-259374" algn="l">
              <a:lnSpc>
                <a:spcPts val="3363"/>
              </a:lnSpc>
              <a:buFont typeface="Arial"/>
              <a:buChar char="•"/>
            </a:pPr>
            <a:r>
              <a:rPr lang="en-US" sz="2402" dirty="0">
                <a:solidFill>
                  <a:srgbClr val="08111A"/>
                </a:solidFill>
                <a:latin typeface="Raleway"/>
                <a:ea typeface="Raleway"/>
                <a:cs typeface="Raleway"/>
                <a:sym typeface="Raleway"/>
              </a:rPr>
              <a:t>O </a:t>
            </a:r>
            <a:r>
              <a:rPr lang="en-US" sz="2402" dirty="0" err="1">
                <a:solidFill>
                  <a:srgbClr val="08111A"/>
                </a:solidFill>
                <a:latin typeface="Raleway"/>
                <a:ea typeface="Raleway"/>
                <a:cs typeface="Raleway"/>
                <a:sym typeface="Raleway"/>
              </a:rPr>
              <a:t>Homoousios</a:t>
            </a:r>
            <a:r>
              <a:rPr lang="en-US" sz="2402" dirty="0">
                <a:solidFill>
                  <a:srgbClr val="08111A"/>
                </a:solidFill>
                <a:latin typeface="Raleway"/>
                <a:ea typeface="Raleway"/>
                <a:cs typeface="Raleway"/>
                <a:sym typeface="Raleway"/>
              </a:rPr>
              <a:t> (da </a:t>
            </a:r>
            <a:r>
              <a:rPr lang="en-US" sz="2402" dirty="0" err="1">
                <a:solidFill>
                  <a:srgbClr val="08111A"/>
                </a:solidFill>
                <a:latin typeface="Raleway"/>
                <a:ea typeface="Raleway"/>
                <a:cs typeface="Raleway"/>
                <a:sym typeface="Raleway"/>
              </a:rPr>
              <a:t>mesma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substância</a:t>
            </a:r>
            <a:r>
              <a:rPr lang="en-US" sz="2402" dirty="0">
                <a:solidFill>
                  <a:srgbClr val="08111A"/>
                </a:solidFill>
                <a:latin typeface="Raleway"/>
                <a:ea typeface="Raleway"/>
                <a:cs typeface="Raleway"/>
                <a:sym typeface="Raleway"/>
              </a:rPr>
              <a:t>) é </a:t>
            </a:r>
            <a:r>
              <a:rPr lang="en-US" sz="2402" dirty="0" err="1">
                <a:solidFill>
                  <a:srgbClr val="08111A"/>
                </a:solidFill>
                <a:latin typeface="Raleway"/>
                <a:ea typeface="Raleway"/>
                <a:cs typeface="Raleway"/>
                <a:sym typeface="Raleway"/>
              </a:rPr>
              <a:t>impossível</a:t>
            </a:r>
            <a:r>
              <a:rPr lang="en-US" sz="2402" dirty="0">
                <a:solidFill>
                  <a:srgbClr val="08111A"/>
                </a:solidFill>
                <a:latin typeface="Raleway"/>
                <a:ea typeface="Raleway"/>
                <a:cs typeface="Raleway"/>
                <a:sym typeface="Raleway"/>
              </a:rPr>
              <a:t>, pois o Filho </a:t>
            </a:r>
            <a:r>
              <a:rPr lang="en-US" sz="2402" dirty="0" err="1">
                <a:solidFill>
                  <a:srgbClr val="08111A"/>
                </a:solidFill>
                <a:latin typeface="Raleway"/>
                <a:ea typeface="Raleway"/>
                <a:cs typeface="Raleway"/>
                <a:sym typeface="Raleway"/>
              </a:rPr>
              <a:t>deve</a:t>
            </a:r>
            <a:r>
              <a:rPr lang="en-US" sz="2402" dirty="0">
                <a:solidFill>
                  <a:srgbClr val="08111A"/>
                </a:solidFill>
                <a:latin typeface="Raleway"/>
                <a:ea typeface="Raleway"/>
                <a:cs typeface="Raleway"/>
                <a:sym typeface="Raleway"/>
              </a:rPr>
              <a:t> ser de </a:t>
            </a:r>
            <a:r>
              <a:rPr lang="en-US" sz="2402" dirty="0" err="1">
                <a:solidFill>
                  <a:srgbClr val="08111A"/>
                </a:solidFill>
                <a:latin typeface="Raleway"/>
                <a:ea typeface="Raleway"/>
                <a:cs typeface="Raleway"/>
                <a:sym typeface="Raleway"/>
              </a:rPr>
              <a:t>substância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diferente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ou</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Heteroousios</a:t>
            </a:r>
            <a:r>
              <a:rPr lang="en-US" sz="2402" dirty="0">
                <a:solidFill>
                  <a:srgbClr val="08111A"/>
                </a:solidFill>
                <a:latin typeface="Raleway"/>
                <a:ea typeface="Raleway"/>
                <a:cs typeface="Raleway"/>
                <a:sym typeface="Raleway"/>
              </a:rPr>
              <a:t>) do Pai.</a:t>
            </a:r>
          </a:p>
          <a:p>
            <a:pPr algn="l">
              <a:lnSpc>
                <a:spcPts val="3363"/>
              </a:lnSpc>
              <a:spcBef>
                <a:spcPct val="0"/>
              </a:spcBef>
            </a:pPr>
            <a:endParaRPr lang="en-US" sz="2402" dirty="0">
              <a:solidFill>
                <a:srgbClr val="08111A"/>
              </a:solidFill>
              <a:latin typeface="Raleway"/>
              <a:ea typeface="Raleway"/>
              <a:cs typeface="Raleway"/>
              <a:sym typeface="Raleway"/>
            </a:endParaRPr>
          </a:p>
          <a:p>
            <a:pPr algn="l">
              <a:lnSpc>
                <a:spcPts val="3363"/>
              </a:lnSpc>
              <a:spcBef>
                <a:spcPct val="0"/>
              </a:spcBef>
            </a:pPr>
            <a:r>
              <a:rPr lang="en-US" sz="2402" b="1" dirty="0" err="1">
                <a:solidFill>
                  <a:srgbClr val="08111A"/>
                </a:solidFill>
                <a:latin typeface="Raleway Bold"/>
                <a:ea typeface="Raleway Bold"/>
                <a:cs typeface="Raleway Bold"/>
                <a:sym typeface="Raleway Bold"/>
              </a:rPr>
              <a:t>Consequência</a:t>
            </a:r>
            <a:r>
              <a:rPr lang="en-US" sz="2402" b="1" dirty="0">
                <a:solidFill>
                  <a:srgbClr val="08111A"/>
                </a:solidFill>
                <a:latin typeface="Raleway Bold"/>
                <a:ea typeface="Raleway Bold"/>
                <a:cs typeface="Raleway Bold"/>
                <a:sym typeface="Raleway Bold"/>
              </a:rPr>
              <a:t> </a:t>
            </a:r>
            <a:r>
              <a:rPr lang="en-US" sz="2402" b="1" dirty="0" err="1">
                <a:solidFill>
                  <a:srgbClr val="08111A"/>
                </a:solidFill>
                <a:latin typeface="Raleway Bold"/>
                <a:ea typeface="Raleway Bold"/>
                <a:cs typeface="Raleway Bold"/>
                <a:sym typeface="Raleway Bold"/>
              </a:rPr>
              <a:t>Teológica</a:t>
            </a:r>
            <a:r>
              <a:rPr lang="en-US" sz="2402" b="1" dirty="0">
                <a:solidFill>
                  <a:srgbClr val="08111A"/>
                </a:solidFill>
                <a:latin typeface="Raleway Bold"/>
                <a:ea typeface="Raleway Bold"/>
                <a:cs typeface="Raleway Bold"/>
                <a:sym typeface="Raleway Bold"/>
              </a:rPr>
              <a:t>:</a:t>
            </a:r>
            <a:r>
              <a:rPr lang="en-US" sz="2402" dirty="0">
                <a:solidFill>
                  <a:srgbClr val="08111A"/>
                </a:solidFill>
                <a:latin typeface="Raleway"/>
                <a:ea typeface="Raleway"/>
                <a:cs typeface="Raleway"/>
                <a:sym typeface="Raleway"/>
              </a:rPr>
              <a:t> Se Jesus é </a:t>
            </a:r>
            <a:r>
              <a:rPr lang="en-US" sz="2402" dirty="0" err="1">
                <a:solidFill>
                  <a:srgbClr val="08111A"/>
                </a:solidFill>
                <a:latin typeface="Raleway"/>
                <a:ea typeface="Raleway"/>
                <a:cs typeface="Raleway"/>
                <a:sym typeface="Raleway"/>
              </a:rPr>
              <a:t>uma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criatura</a:t>
            </a:r>
            <a:r>
              <a:rPr lang="en-US" sz="2402" dirty="0">
                <a:solidFill>
                  <a:srgbClr val="08111A"/>
                </a:solidFill>
                <a:latin typeface="Raleway"/>
                <a:ea typeface="Raleway"/>
                <a:cs typeface="Raleway"/>
                <a:sym typeface="Raleway"/>
              </a:rPr>
              <a:t>, a </a:t>
            </a:r>
            <a:r>
              <a:rPr lang="en-US" sz="2402" dirty="0" err="1">
                <a:solidFill>
                  <a:srgbClr val="08111A"/>
                </a:solidFill>
                <a:latin typeface="Raleway"/>
                <a:ea typeface="Raleway"/>
                <a:cs typeface="Raleway"/>
                <a:sym typeface="Raleway"/>
              </a:rPr>
              <a:t>adoração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que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lhe</a:t>
            </a:r>
            <a:r>
              <a:rPr lang="en-US" sz="2402" dirty="0">
                <a:solidFill>
                  <a:srgbClr val="08111A"/>
                </a:solidFill>
                <a:latin typeface="Raleway"/>
                <a:ea typeface="Raleway"/>
                <a:cs typeface="Raleway"/>
                <a:sym typeface="Raleway"/>
              </a:rPr>
              <a:t> é </a:t>
            </a:r>
            <a:r>
              <a:rPr lang="en-US" sz="2402" dirty="0" err="1">
                <a:solidFill>
                  <a:srgbClr val="08111A"/>
                </a:solidFill>
                <a:latin typeface="Raleway"/>
                <a:ea typeface="Raleway"/>
                <a:cs typeface="Raleway"/>
                <a:sym typeface="Raleway"/>
              </a:rPr>
              <a:t>prestada</a:t>
            </a:r>
            <a:r>
              <a:rPr lang="en-US" sz="2402" dirty="0">
                <a:solidFill>
                  <a:srgbClr val="08111A"/>
                </a:solidFill>
                <a:latin typeface="Raleway"/>
                <a:ea typeface="Raleway"/>
                <a:cs typeface="Raleway"/>
                <a:sym typeface="Raleway"/>
              </a:rPr>
              <a:t> é </a:t>
            </a:r>
            <a:r>
              <a:rPr lang="en-US" sz="2402" dirty="0" err="1">
                <a:solidFill>
                  <a:srgbClr val="08111A"/>
                </a:solidFill>
                <a:latin typeface="Raleway"/>
                <a:ea typeface="Raleway"/>
                <a:cs typeface="Raleway"/>
                <a:sym typeface="Raleway"/>
              </a:rPr>
              <a:t>idolatria</a:t>
            </a:r>
            <a:r>
              <a:rPr lang="en-US" sz="2402" dirty="0">
                <a:solidFill>
                  <a:srgbClr val="08111A"/>
                </a:solidFill>
                <a:latin typeface="Raleway"/>
                <a:ea typeface="Raleway"/>
                <a:cs typeface="Raleway"/>
                <a:sym typeface="Raleway"/>
              </a:rPr>
              <a:t>, e a Salvação é </a:t>
            </a:r>
            <a:r>
              <a:rPr lang="en-US" sz="2402" dirty="0" err="1">
                <a:solidFill>
                  <a:srgbClr val="08111A"/>
                </a:solidFill>
                <a:latin typeface="Raleway"/>
                <a:ea typeface="Raleway"/>
                <a:cs typeface="Raleway"/>
                <a:sym typeface="Raleway"/>
              </a:rPr>
              <a:t>realizada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por</a:t>
            </a:r>
            <a:r>
              <a:rPr lang="en-US" sz="2402" dirty="0">
                <a:solidFill>
                  <a:srgbClr val="08111A"/>
                </a:solidFill>
                <a:latin typeface="Raleway"/>
                <a:ea typeface="Raleway"/>
                <a:cs typeface="Raleway"/>
                <a:sym typeface="Raleway"/>
              </a:rPr>
              <a:t> um ser </a:t>
            </a:r>
            <a:r>
              <a:rPr lang="en-US" sz="2402" dirty="0" err="1">
                <a:solidFill>
                  <a:srgbClr val="08111A"/>
                </a:solidFill>
                <a:latin typeface="Raleway"/>
                <a:ea typeface="Raleway"/>
                <a:cs typeface="Raleway"/>
                <a:sym typeface="Raleway"/>
              </a:rPr>
              <a:t>que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é Deus. </a:t>
            </a:r>
            <a:r>
              <a:rPr lang="en-US" sz="2402" dirty="0" err="1">
                <a:solidFill>
                  <a:srgbClr val="08111A"/>
                </a:solidFill>
                <a:latin typeface="Raleway"/>
                <a:ea typeface="Raleway"/>
                <a:cs typeface="Raleway"/>
                <a:sym typeface="Raleway"/>
              </a:rPr>
              <a:t>Isso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destrói</a:t>
            </a:r>
            <a:r>
              <a:rPr lang="en-US" sz="2402" dirty="0">
                <a:solidFill>
                  <a:srgbClr val="08111A"/>
                </a:solidFill>
                <a:latin typeface="Raleway"/>
                <a:ea typeface="Raleway"/>
                <a:cs typeface="Raleway"/>
                <a:sym typeface="Raleway"/>
              </a:rPr>
              <a:t> a </a:t>
            </a:r>
            <a:r>
              <a:rPr lang="en-US" sz="2402" dirty="0" err="1">
                <a:solidFill>
                  <a:srgbClr val="08111A"/>
                </a:solidFill>
                <a:latin typeface="Raleway"/>
                <a:ea typeface="Raleway"/>
                <a:cs typeface="Raleway"/>
                <a:sym typeface="Raleway"/>
              </a:rPr>
              <a:t>essência</a:t>
            </a:r>
            <a:r>
              <a:rPr lang="en-US" sz="2402" dirty="0">
                <a:solidFill>
                  <a:srgbClr val="08111A"/>
                </a:solidFill>
                <a:latin typeface="Raleway"/>
                <a:ea typeface="Raleway"/>
                <a:cs typeface="Raleway"/>
                <a:sym typeface="Raleway"/>
              </a:rPr>
              <a:t> da </a:t>
            </a:r>
            <a:r>
              <a:rPr lang="en-US" sz="2402" dirty="0" err="1">
                <a:solidFill>
                  <a:srgbClr val="08111A"/>
                </a:solidFill>
                <a:latin typeface="Raleway"/>
                <a:ea typeface="Raleway"/>
                <a:cs typeface="Raleway"/>
                <a:sym typeface="Raleway"/>
              </a:rPr>
              <a:t>Redenção</a:t>
            </a:r>
            <a:r>
              <a:rPr lang="en-US" sz="2402" dirty="0">
                <a:solidFill>
                  <a:srgbClr val="08111A"/>
                </a:solidFill>
                <a:latin typeface="Raleway"/>
                <a:ea typeface="Raleway"/>
                <a:cs typeface="Raleway"/>
                <a:sym typeface="Raleway"/>
              </a:rPr>
              <a:t>, pois o </a:t>
            </a:r>
            <a:r>
              <a:rPr lang="en-US" sz="2402" dirty="0" err="1">
                <a:solidFill>
                  <a:srgbClr val="08111A"/>
                </a:solidFill>
                <a:latin typeface="Raleway"/>
                <a:ea typeface="Raleway"/>
                <a:cs typeface="Raleway"/>
                <a:sym typeface="Raleway"/>
              </a:rPr>
              <a:t>Criador</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se </a:t>
            </a:r>
            <a:r>
              <a:rPr lang="en-US" sz="2402" dirty="0" err="1">
                <a:solidFill>
                  <a:srgbClr val="08111A"/>
                </a:solidFill>
                <a:latin typeface="Raleway"/>
                <a:ea typeface="Raleway"/>
                <a:cs typeface="Raleway"/>
                <a:sym typeface="Raleway"/>
              </a:rPr>
              <a:t>uniu</a:t>
            </a:r>
            <a:r>
              <a:rPr lang="en-US" sz="2402" dirty="0">
                <a:solidFill>
                  <a:srgbClr val="08111A"/>
                </a:solidFill>
                <a:latin typeface="Raleway"/>
                <a:ea typeface="Raleway"/>
                <a:cs typeface="Raleway"/>
                <a:sym typeface="Raleway"/>
              </a:rPr>
              <a:t> à </a:t>
            </a:r>
            <a:r>
              <a:rPr lang="en-US" sz="2402" dirty="0" err="1">
                <a:solidFill>
                  <a:srgbClr val="08111A"/>
                </a:solidFill>
                <a:latin typeface="Raleway"/>
                <a:ea typeface="Raleway"/>
                <a:cs typeface="Raleway"/>
                <a:sym typeface="Raleway"/>
              </a:rPr>
              <a:t>criatura</a:t>
            </a:r>
            <a:r>
              <a:rPr lang="en-US" sz="2402" dirty="0">
                <a:solidFill>
                  <a:srgbClr val="08111A"/>
                </a:solidFill>
                <a:latin typeface="Raleway"/>
                <a:ea typeface="Raleway"/>
                <a:cs typeface="Raleway"/>
                <a:sym typeface="Raleway"/>
              </a:rPr>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algn="l">
              <a:lnSpc>
                <a:spcPts val="3363"/>
              </a:lnSpc>
              <a:spcBef>
                <a:spcPct val="0"/>
              </a:spcBef>
            </a:pPr>
            <a:r>
              <a:rPr lang="en-US" sz="2402" b="1" dirty="0">
                <a:solidFill>
                  <a:srgbClr val="08111A"/>
                </a:solidFill>
                <a:latin typeface="Raleway Bold"/>
                <a:ea typeface="Raleway Bold"/>
                <a:cs typeface="Raleway Bold"/>
                <a:sym typeface="Raleway Bold"/>
              </a:rPr>
              <a:t>Atanásio (O Defensor do </a:t>
            </a:r>
            <a:r>
              <a:rPr lang="en-US" sz="2402" b="1" dirty="0" err="1">
                <a:solidFill>
                  <a:srgbClr val="08111A"/>
                </a:solidFill>
                <a:latin typeface="Raleway Bold"/>
                <a:ea typeface="Raleway Bold"/>
                <a:cs typeface="Raleway Bold"/>
                <a:sym typeface="Raleway Bold"/>
              </a:rPr>
              <a:t>Motivo</a:t>
            </a:r>
            <a:r>
              <a:rPr lang="en-US" sz="2402" b="1" dirty="0">
                <a:solidFill>
                  <a:srgbClr val="08111A"/>
                </a:solidFill>
                <a:latin typeface="Raleway Bold"/>
                <a:ea typeface="Raleway Bold"/>
                <a:cs typeface="Raleway Bold"/>
                <a:sym typeface="Raleway Bold"/>
              </a:rPr>
              <a:t> </a:t>
            </a:r>
            <a:r>
              <a:rPr lang="en-US" sz="2402" b="1" dirty="0" err="1">
                <a:solidFill>
                  <a:srgbClr val="08111A"/>
                </a:solidFill>
                <a:latin typeface="Raleway Bold"/>
                <a:ea typeface="Raleway Bold"/>
                <a:cs typeface="Raleway Bold"/>
                <a:sym typeface="Raleway Bold"/>
              </a:rPr>
              <a:t>Bíblico</a:t>
            </a:r>
            <a:r>
              <a:rPr lang="en-US" sz="2402" b="1" dirty="0">
                <a:solidFill>
                  <a:srgbClr val="08111A"/>
                </a:solidFill>
                <a:latin typeface="Raleway Bold"/>
                <a:ea typeface="Raleway Bold"/>
                <a:cs typeface="Raleway Bold"/>
                <a:sym typeface="Raleway Bold"/>
              </a:rPr>
              <a:t> da </a:t>
            </a:r>
            <a:r>
              <a:rPr lang="en-US" sz="2402" b="1" dirty="0" err="1">
                <a:solidFill>
                  <a:srgbClr val="08111A"/>
                </a:solidFill>
                <a:latin typeface="Raleway Bold"/>
                <a:ea typeface="Raleway Bold"/>
                <a:cs typeface="Raleway Bold"/>
                <a:sym typeface="Raleway Bold"/>
              </a:rPr>
              <a:t>Redenção</a:t>
            </a:r>
            <a:r>
              <a:rPr lang="en-US" sz="2402" b="1" dirty="0">
                <a:solidFill>
                  <a:srgbClr val="08111A"/>
                </a:solidFill>
                <a:latin typeface="Raleway Bold"/>
                <a:ea typeface="Raleway Bold"/>
                <a:cs typeface="Raleway Bold"/>
                <a:sym typeface="Raleway Bold"/>
              </a:rPr>
              <a:t>)</a:t>
            </a:r>
          </a:p>
          <a:p>
            <a:pPr algn="l">
              <a:lnSpc>
                <a:spcPts val="3363"/>
              </a:lnSpc>
              <a:spcBef>
                <a:spcPct val="0"/>
              </a:spcBef>
            </a:pPr>
            <a:endParaRPr lang="en-US" sz="2402" b="1" dirty="0">
              <a:solidFill>
                <a:srgbClr val="08111A"/>
              </a:solidFill>
              <a:latin typeface="Raleway Bold"/>
              <a:ea typeface="Raleway Bold"/>
              <a:cs typeface="Raleway Bold"/>
              <a:sym typeface="Raleway Bold"/>
            </a:endParaRPr>
          </a:p>
          <a:p>
            <a:pPr marL="518748" lvl="1" indent="-259374" algn="l">
              <a:lnSpc>
                <a:spcPts val="3363"/>
              </a:lnSpc>
              <a:spcBef>
                <a:spcPct val="0"/>
              </a:spcBef>
              <a:buFont typeface="Arial"/>
              <a:buChar char="•"/>
            </a:pPr>
            <a:r>
              <a:rPr lang="en-US" sz="2402" b="1" dirty="0">
                <a:solidFill>
                  <a:srgbClr val="08111A"/>
                </a:solidFill>
                <a:latin typeface="Raleway Bold"/>
                <a:ea typeface="Raleway Bold"/>
                <a:cs typeface="Raleway Bold"/>
                <a:sym typeface="Raleway Bold"/>
              </a:rPr>
              <a:t>Sua </a:t>
            </a:r>
            <a:r>
              <a:rPr lang="en-US" sz="2402" b="1" dirty="0" err="1">
                <a:solidFill>
                  <a:srgbClr val="08111A"/>
                </a:solidFill>
                <a:latin typeface="Raleway Bold"/>
                <a:ea typeface="Raleway Bold"/>
                <a:cs typeface="Raleway Bold"/>
                <a:sym typeface="Raleway Bold"/>
              </a:rPr>
              <a:t>Preocupação</a:t>
            </a:r>
            <a:r>
              <a:rPr lang="en-US" sz="2402" b="1" dirty="0">
                <a:solidFill>
                  <a:srgbClr val="08111A"/>
                </a:solidFill>
                <a:latin typeface="Raleway Bold"/>
                <a:ea typeface="Raleway Bold"/>
                <a:cs typeface="Raleway Bold"/>
                <a:sym typeface="Raleway Bold"/>
              </a:rPr>
              <a:t> </a:t>
            </a:r>
            <a:r>
              <a:rPr lang="en-US" sz="2402" b="1" dirty="0" err="1">
                <a:solidFill>
                  <a:srgbClr val="08111A"/>
                </a:solidFill>
                <a:latin typeface="Raleway Bold"/>
                <a:ea typeface="Raleway Bold"/>
                <a:cs typeface="Raleway Bold"/>
                <a:sym typeface="Raleway Bold"/>
              </a:rPr>
              <a:t>Teológica</a:t>
            </a:r>
            <a:r>
              <a:rPr lang="en-US" sz="2402" b="1" dirty="0">
                <a:solidFill>
                  <a:srgbClr val="08111A"/>
                </a:solidFill>
                <a:latin typeface="Raleway Bold"/>
                <a:ea typeface="Raleway Bold"/>
                <a:cs typeface="Raleway Bold"/>
                <a:sym typeface="Raleway Bold"/>
              </a:rPr>
              <a:t>: </a:t>
            </a:r>
            <a:r>
              <a:rPr lang="en-US" sz="2402" dirty="0" err="1">
                <a:solidFill>
                  <a:srgbClr val="08111A"/>
                </a:solidFill>
                <a:latin typeface="Raleway"/>
                <a:ea typeface="Raleway"/>
                <a:cs typeface="Raleway"/>
                <a:sym typeface="Raleway"/>
              </a:rPr>
              <a:t>Preservar</a:t>
            </a:r>
            <a:r>
              <a:rPr lang="en-US" sz="2402" dirty="0">
                <a:solidFill>
                  <a:srgbClr val="08111A"/>
                </a:solidFill>
                <a:latin typeface="Raleway"/>
                <a:ea typeface="Raleway"/>
                <a:cs typeface="Raleway"/>
                <a:sym typeface="Raleway"/>
              </a:rPr>
              <a:t> o </a:t>
            </a:r>
            <a:r>
              <a:rPr lang="en-US" sz="2402" dirty="0" err="1">
                <a:solidFill>
                  <a:srgbClr val="08111A"/>
                </a:solidFill>
                <a:latin typeface="Raleway"/>
                <a:ea typeface="Raleway"/>
                <a:cs typeface="Raleway"/>
                <a:sym typeface="Raleway"/>
              </a:rPr>
              <a:t>Motivo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Bíblico</a:t>
            </a:r>
            <a:r>
              <a:rPr lang="en-US" sz="2402" dirty="0">
                <a:solidFill>
                  <a:srgbClr val="08111A"/>
                </a:solidFill>
                <a:latin typeface="Raleway"/>
                <a:ea typeface="Raleway"/>
                <a:cs typeface="Raleway"/>
                <a:sym typeface="Raleway"/>
              </a:rPr>
              <a:t> da </a:t>
            </a:r>
            <a:r>
              <a:rPr lang="en-US" sz="2402" dirty="0" err="1">
                <a:solidFill>
                  <a:srgbClr val="08111A"/>
                </a:solidFill>
                <a:latin typeface="Raleway"/>
                <a:ea typeface="Raleway"/>
                <a:cs typeface="Raleway"/>
                <a:sym typeface="Raleway"/>
              </a:rPr>
              <a:t>Redenção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Criação</a:t>
            </a:r>
            <a:r>
              <a:rPr lang="en-US" sz="2402" dirty="0">
                <a:solidFill>
                  <a:srgbClr val="08111A"/>
                </a:solidFill>
                <a:latin typeface="Raleway"/>
                <a:ea typeface="Raleway"/>
                <a:cs typeface="Raleway"/>
                <a:sym typeface="Raleway"/>
              </a:rPr>
              <a:t>-Queda-</a:t>
            </a:r>
            <a:r>
              <a:rPr lang="en-US" sz="2402" dirty="0" err="1">
                <a:solidFill>
                  <a:srgbClr val="08111A"/>
                </a:solidFill>
                <a:latin typeface="Raleway"/>
                <a:ea typeface="Raleway"/>
                <a:cs typeface="Raleway"/>
                <a:sym typeface="Raleway"/>
              </a:rPr>
              <a:t>Redenção</a:t>
            </a:r>
            <a:r>
              <a:rPr lang="en-US" sz="2402" dirty="0">
                <a:solidFill>
                  <a:srgbClr val="08111A"/>
                </a:solidFill>
                <a:latin typeface="Raleway"/>
                <a:ea typeface="Raleway"/>
                <a:cs typeface="Raleway"/>
                <a:sym typeface="Raleway"/>
              </a:rPr>
              <a:t>) e a </a:t>
            </a:r>
            <a:r>
              <a:rPr lang="en-US" sz="2402" dirty="0" err="1">
                <a:solidFill>
                  <a:srgbClr val="08111A"/>
                </a:solidFill>
                <a:latin typeface="Raleway"/>
                <a:ea typeface="Raleway"/>
                <a:cs typeface="Raleway"/>
                <a:sym typeface="Raleway"/>
              </a:rPr>
              <a:t>integridade</a:t>
            </a:r>
            <a:r>
              <a:rPr lang="en-US" sz="2402" dirty="0">
                <a:solidFill>
                  <a:srgbClr val="08111A"/>
                </a:solidFill>
                <a:latin typeface="Raleway"/>
                <a:ea typeface="Raleway"/>
                <a:cs typeface="Raleway"/>
                <a:sym typeface="Raleway"/>
              </a:rPr>
              <a:t> da Salvação.</a:t>
            </a:r>
          </a:p>
          <a:p>
            <a:pPr algn="l">
              <a:lnSpc>
                <a:spcPts val="3363"/>
              </a:lnSpc>
              <a:spcBef>
                <a:spcPct val="0"/>
              </a:spcBef>
            </a:pPr>
            <a:endParaRPr lang="en-US" sz="2402" dirty="0">
              <a:solidFill>
                <a:srgbClr val="08111A"/>
              </a:solidFill>
              <a:latin typeface="Raleway"/>
              <a:ea typeface="Raleway"/>
              <a:cs typeface="Raleway"/>
              <a:sym typeface="Raleway"/>
            </a:endParaRPr>
          </a:p>
          <a:p>
            <a:pPr marL="518748" lvl="1" indent="-259374" algn="l">
              <a:lnSpc>
                <a:spcPts val="3363"/>
              </a:lnSpc>
              <a:spcBef>
                <a:spcPct val="0"/>
              </a:spcBef>
              <a:buFont typeface="Arial"/>
              <a:buChar char="•"/>
            </a:pPr>
            <a:r>
              <a:rPr lang="en-US" sz="2402" b="1" dirty="0">
                <a:solidFill>
                  <a:srgbClr val="08111A"/>
                </a:solidFill>
                <a:latin typeface="Raleway Bold"/>
                <a:ea typeface="Raleway Bold"/>
                <a:cs typeface="Raleway Bold"/>
                <a:sym typeface="Raleway Bold"/>
              </a:rPr>
              <a:t>Sua </a:t>
            </a:r>
            <a:r>
              <a:rPr lang="en-US" sz="2402" b="1" dirty="0" err="1">
                <a:solidFill>
                  <a:srgbClr val="08111A"/>
                </a:solidFill>
                <a:latin typeface="Raleway Bold"/>
                <a:ea typeface="Raleway Bold"/>
                <a:cs typeface="Raleway Bold"/>
                <a:sym typeface="Raleway Bold"/>
              </a:rPr>
              <a:t>Tese</a:t>
            </a:r>
            <a:r>
              <a:rPr lang="en-US" sz="2402" b="1" dirty="0">
                <a:solidFill>
                  <a:srgbClr val="08111A"/>
                </a:solidFill>
                <a:latin typeface="Raleway Bold"/>
                <a:ea typeface="Raleway Bold"/>
                <a:cs typeface="Raleway Bold"/>
                <a:sym typeface="Raleway Bold"/>
              </a:rPr>
              <a:t>:</a:t>
            </a:r>
          </a:p>
          <a:p>
            <a:pPr marL="1037496" lvl="2" indent="-345832" algn="l">
              <a:lnSpc>
                <a:spcPts val="3363"/>
              </a:lnSpc>
              <a:buFont typeface="Arial"/>
              <a:buChar char="⚬"/>
            </a:pPr>
            <a:r>
              <a:rPr lang="en-US" sz="2402" dirty="0">
                <a:solidFill>
                  <a:srgbClr val="08111A"/>
                </a:solidFill>
                <a:latin typeface="Raleway"/>
                <a:ea typeface="Raleway"/>
                <a:cs typeface="Raleway"/>
                <a:sym typeface="Raleway"/>
              </a:rPr>
              <a:t>Se o Logos (o Verbo)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fosse </a:t>
            </a:r>
            <a:r>
              <a:rPr lang="en-US" sz="2402" dirty="0" err="1">
                <a:solidFill>
                  <a:srgbClr val="08111A"/>
                </a:solidFill>
                <a:latin typeface="Raleway"/>
                <a:ea typeface="Raleway"/>
                <a:cs typeface="Raleway"/>
                <a:sym typeface="Raleway"/>
              </a:rPr>
              <a:t>totalmente</a:t>
            </a:r>
            <a:r>
              <a:rPr lang="en-US" sz="2402" dirty="0">
                <a:solidFill>
                  <a:srgbClr val="08111A"/>
                </a:solidFill>
                <a:latin typeface="Raleway"/>
                <a:ea typeface="Raleway"/>
                <a:cs typeface="Raleway"/>
                <a:sym typeface="Raleway"/>
              </a:rPr>
              <a:t> Deus </a:t>
            </a:r>
            <a:r>
              <a:rPr lang="en-US" sz="2402" dirty="0" err="1">
                <a:solidFill>
                  <a:srgbClr val="08111A"/>
                </a:solidFill>
                <a:latin typeface="Raleway"/>
                <a:ea typeface="Raleway"/>
                <a:cs typeface="Raleway"/>
                <a:sym typeface="Raleway"/>
              </a:rPr>
              <a:t>ao</a:t>
            </a:r>
            <a:r>
              <a:rPr lang="en-US" sz="2402" dirty="0">
                <a:solidFill>
                  <a:srgbClr val="08111A"/>
                </a:solidFill>
                <a:latin typeface="Raleway"/>
                <a:ea typeface="Raleway"/>
                <a:cs typeface="Raleway"/>
                <a:sym typeface="Raleway"/>
              </a:rPr>
              <a:t> se </a:t>
            </a:r>
            <a:r>
              <a:rPr lang="en-US" sz="2402" dirty="0" err="1">
                <a:solidFill>
                  <a:srgbClr val="08111A"/>
                </a:solidFill>
                <a:latin typeface="Raleway"/>
                <a:ea typeface="Raleway"/>
                <a:cs typeface="Raleway"/>
                <a:sym typeface="Raleway"/>
              </a:rPr>
              <a:t>encarnar</a:t>
            </a:r>
            <a:r>
              <a:rPr lang="en-US" sz="2402" dirty="0">
                <a:solidFill>
                  <a:srgbClr val="08111A"/>
                </a:solidFill>
                <a:latin typeface="Raleway"/>
                <a:ea typeface="Raleway"/>
                <a:cs typeface="Raleway"/>
                <a:sym typeface="Raleway"/>
              </a:rPr>
              <a:t>, a </a:t>
            </a:r>
            <a:r>
              <a:rPr lang="en-US" sz="2402" dirty="0" err="1">
                <a:solidFill>
                  <a:srgbClr val="08111A"/>
                </a:solidFill>
                <a:latin typeface="Raleway"/>
                <a:ea typeface="Raleway"/>
                <a:cs typeface="Raleway"/>
                <a:sym typeface="Raleway"/>
              </a:rPr>
              <a:t>humanidade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teria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sido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redimida</a:t>
            </a:r>
            <a:r>
              <a:rPr lang="en-US" sz="2402" dirty="0">
                <a:solidFill>
                  <a:srgbClr val="08111A"/>
                </a:solidFill>
                <a:latin typeface="Raleway"/>
                <a:ea typeface="Raleway"/>
                <a:cs typeface="Raleway"/>
                <a:sym typeface="Raleway"/>
              </a:rPr>
              <a:t> (Atanásio, </a:t>
            </a:r>
            <a:r>
              <a:rPr lang="en-US" sz="2402" dirty="0" err="1">
                <a:solidFill>
                  <a:srgbClr val="08111A"/>
                </a:solidFill>
                <a:latin typeface="Raleway"/>
                <a:ea typeface="Raleway"/>
                <a:cs typeface="Raleway"/>
                <a:sym typeface="Raleway"/>
              </a:rPr>
              <a:t>Sobre</a:t>
            </a:r>
            <a:r>
              <a:rPr lang="en-US" sz="2402" dirty="0">
                <a:solidFill>
                  <a:srgbClr val="08111A"/>
                </a:solidFill>
                <a:latin typeface="Raleway"/>
                <a:ea typeface="Raleway"/>
                <a:cs typeface="Raleway"/>
                <a:sym typeface="Raleway"/>
              </a:rPr>
              <a:t> a Encarnação do Verbo).</a:t>
            </a:r>
          </a:p>
          <a:p>
            <a:pPr marL="1037496" lvl="2" indent="-345832" algn="l">
              <a:lnSpc>
                <a:spcPts val="3363"/>
              </a:lnSpc>
              <a:buFont typeface="Arial"/>
              <a:buChar char="⚬"/>
            </a:pPr>
            <a:r>
              <a:rPr lang="en-US" sz="2402" dirty="0" err="1">
                <a:solidFill>
                  <a:srgbClr val="08111A"/>
                </a:solidFill>
                <a:latin typeface="Raleway"/>
                <a:ea typeface="Raleway"/>
                <a:cs typeface="Raleway"/>
                <a:sym typeface="Raleway"/>
              </a:rPr>
              <a:t>Somente</a:t>
            </a:r>
            <a:r>
              <a:rPr lang="en-US" sz="2402" dirty="0">
                <a:solidFill>
                  <a:srgbClr val="08111A"/>
                </a:solidFill>
                <a:latin typeface="Raleway"/>
                <a:ea typeface="Raleway"/>
                <a:cs typeface="Raleway"/>
                <a:sym typeface="Raleway"/>
              </a:rPr>
              <a:t> o Deus </a:t>
            </a:r>
            <a:r>
              <a:rPr lang="en-US" sz="2402" dirty="0" err="1">
                <a:solidFill>
                  <a:srgbClr val="08111A"/>
                </a:solidFill>
                <a:latin typeface="Raleway"/>
                <a:ea typeface="Raleway"/>
                <a:cs typeface="Raleway"/>
                <a:sym typeface="Raleway"/>
              </a:rPr>
              <a:t>verdadeiro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pode</a:t>
            </a:r>
            <a:r>
              <a:rPr lang="en-US" sz="2402" dirty="0">
                <a:solidFill>
                  <a:srgbClr val="08111A"/>
                </a:solidFill>
                <a:latin typeface="Raleway"/>
                <a:ea typeface="Raleway"/>
                <a:cs typeface="Raleway"/>
                <a:sym typeface="Raleway"/>
              </a:rPr>
              <a:t> ser o Redentor. Se Cristo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fosse Deus, Ele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poderia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nos</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salvar</a:t>
            </a:r>
            <a:r>
              <a:rPr lang="en-US" sz="2402" dirty="0">
                <a:solidFill>
                  <a:srgbClr val="08111A"/>
                </a:solidFill>
                <a:latin typeface="Raleway"/>
                <a:ea typeface="Raleway"/>
                <a:cs typeface="Raleway"/>
                <a:sym typeface="Raleway"/>
              </a:rPr>
              <a:t> da </a:t>
            </a:r>
            <a:r>
              <a:rPr lang="en-US" sz="2402" dirty="0" err="1">
                <a:solidFill>
                  <a:srgbClr val="08111A"/>
                </a:solidFill>
                <a:latin typeface="Raleway"/>
                <a:ea typeface="Raleway"/>
                <a:cs typeface="Raleway"/>
                <a:sym typeface="Raleway"/>
              </a:rPr>
              <a:t>morte</a:t>
            </a:r>
            <a:r>
              <a:rPr lang="en-US" sz="2402" dirty="0">
                <a:solidFill>
                  <a:srgbClr val="08111A"/>
                </a:solidFill>
                <a:latin typeface="Raleway"/>
                <a:ea typeface="Raleway"/>
                <a:cs typeface="Raleway"/>
                <a:sym typeface="Raleway"/>
              </a:rPr>
              <a:t> e </a:t>
            </a:r>
            <a:r>
              <a:rPr lang="en-US" sz="2402" dirty="0" err="1">
                <a:solidFill>
                  <a:srgbClr val="08111A"/>
                </a:solidFill>
                <a:latin typeface="Raleway"/>
                <a:ea typeface="Raleway"/>
                <a:cs typeface="Raleway"/>
                <a:sym typeface="Raleway"/>
              </a:rPr>
              <a:t>nos</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unir</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novamente</a:t>
            </a:r>
            <a:r>
              <a:rPr lang="en-US" sz="2402" dirty="0">
                <a:solidFill>
                  <a:srgbClr val="08111A"/>
                </a:solidFill>
                <a:latin typeface="Raleway"/>
                <a:ea typeface="Raleway"/>
                <a:cs typeface="Raleway"/>
                <a:sym typeface="Raleway"/>
              </a:rPr>
              <a:t> a Deus.</a:t>
            </a:r>
          </a:p>
          <a:p>
            <a:pPr marL="1037496" lvl="2" indent="-345832" algn="l">
              <a:lnSpc>
                <a:spcPts val="3363"/>
              </a:lnSpc>
              <a:buFont typeface="Arial"/>
              <a:buChar char="⚬"/>
            </a:pPr>
            <a:r>
              <a:rPr lang="en-US" sz="2402" dirty="0">
                <a:solidFill>
                  <a:srgbClr val="08111A"/>
                </a:solidFill>
                <a:latin typeface="Raleway"/>
                <a:ea typeface="Raleway"/>
                <a:cs typeface="Raleway"/>
                <a:sym typeface="Raleway"/>
              </a:rPr>
              <a:t>A </a:t>
            </a:r>
            <a:r>
              <a:rPr lang="en-US" sz="2402" dirty="0" err="1">
                <a:solidFill>
                  <a:srgbClr val="08111A"/>
                </a:solidFill>
                <a:latin typeface="Raleway"/>
                <a:ea typeface="Raleway"/>
                <a:cs typeface="Raleway"/>
                <a:sym typeface="Raleway"/>
              </a:rPr>
              <a:t>Divindade</a:t>
            </a:r>
            <a:r>
              <a:rPr lang="en-US" sz="2402" dirty="0">
                <a:solidFill>
                  <a:srgbClr val="08111A"/>
                </a:solidFill>
                <a:latin typeface="Raleway"/>
                <a:ea typeface="Raleway"/>
                <a:cs typeface="Raleway"/>
                <a:sym typeface="Raleway"/>
              </a:rPr>
              <a:t> plena do Espírito Santo </a:t>
            </a:r>
            <a:r>
              <a:rPr lang="en-US" sz="2402" dirty="0" err="1">
                <a:solidFill>
                  <a:srgbClr val="08111A"/>
                </a:solidFill>
                <a:latin typeface="Raleway"/>
                <a:ea typeface="Raleway"/>
                <a:cs typeface="Raleway"/>
                <a:sym typeface="Raleway"/>
              </a:rPr>
              <a:t>também</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foi</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implicitamente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defendida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pavimentando</a:t>
            </a:r>
            <a:r>
              <a:rPr lang="en-US" sz="2402" dirty="0">
                <a:solidFill>
                  <a:srgbClr val="08111A"/>
                </a:solidFill>
                <a:latin typeface="Raleway"/>
                <a:ea typeface="Raleway"/>
                <a:cs typeface="Raleway"/>
                <a:sym typeface="Raleway"/>
              </a:rPr>
              <a:t> o </a:t>
            </a:r>
            <a:r>
              <a:rPr lang="en-US" sz="2402" dirty="0" err="1">
                <a:solidFill>
                  <a:srgbClr val="08111A"/>
                </a:solidFill>
                <a:latin typeface="Raleway"/>
                <a:ea typeface="Raleway"/>
                <a:cs typeface="Raleway"/>
                <a:sym typeface="Raleway"/>
              </a:rPr>
              <a:t>caminho</a:t>
            </a:r>
            <a:r>
              <a:rPr lang="en-US" sz="2402" dirty="0">
                <a:solidFill>
                  <a:srgbClr val="08111A"/>
                </a:solidFill>
                <a:latin typeface="Raleway"/>
                <a:ea typeface="Raleway"/>
                <a:cs typeface="Raleway"/>
                <a:sym typeface="Raleway"/>
              </a:rPr>
              <a:t> para o Credo de </a:t>
            </a:r>
            <a:r>
              <a:rPr lang="en-US" sz="2402" dirty="0" err="1">
                <a:solidFill>
                  <a:srgbClr val="08111A"/>
                </a:solidFill>
                <a:latin typeface="Raleway"/>
                <a:ea typeface="Raleway"/>
                <a:cs typeface="Raleway"/>
                <a:sym typeface="Raleway"/>
              </a:rPr>
              <a:t>Constantinopla</a:t>
            </a:r>
            <a:r>
              <a:rPr lang="en-US" sz="2402" dirty="0">
                <a:solidFill>
                  <a:srgbClr val="08111A"/>
                </a:solidFill>
                <a:latin typeface="Raleway"/>
                <a:ea typeface="Raleway"/>
                <a:cs typeface="Raleway"/>
                <a:sym typeface="Raleway"/>
              </a:rPr>
              <a:t>.</a:t>
            </a:r>
          </a:p>
          <a:p>
            <a:pPr marL="1037496" lvl="2" indent="-345832" algn="l">
              <a:lnSpc>
                <a:spcPts val="3363"/>
              </a:lnSpc>
              <a:buFont typeface="Arial"/>
              <a:buChar char="⚬"/>
            </a:pPr>
            <a:endParaRPr lang="en-US" sz="2402" dirty="0">
              <a:solidFill>
                <a:srgbClr val="08111A"/>
              </a:solidFill>
              <a:latin typeface="Raleway"/>
              <a:ea typeface="Raleway"/>
              <a:cs typeface="Raleway"/>
              <a:sym typeface="Raleway"/>
            </a:endParaRPr>
          </a:p>
          <a:p>
            <a:pPr marL="518748" lvl="1" indent="-259374" algn="l">
              <a:lnSpc>
                <a:spcPts val="3363"/>
              </a:lnSpc>
              <a:spcBef>
                <a:spcPct val="0"/>
              </a:spcBef>
              <a:buFont typeface="Arial"/>
              <a:buChar char="•"/>
            </a:pPr>
            <a:r>
              <a:rPr lang="en-US" sz="2402" b="1" dirty="0">
                <a:solidFill>
                  <a:srgbClr val="08111A"/>
                </a:solidFill>
                <a:latin typeface="Raleway Bold"/>
                <a:ea typeface="Raleway Bold"/>
                <a:cs typeface="Raleway Bold"/>
                <a:sym typeface="Raleway Bold"/>
              </a:rPr>
              <a:t>A </a:t>
            </a:r>
            <a:r>
              <a:rPr lang="en-US" sz="2402" b="1" dirty="0" err="1">
                <a:solidFill>
                  <a:srgbClr val="08111A"/>
                </a:solidFill>
                <a:latin typeface="Raleway Bold"/>
                <a:ea typeface="Raleway Bold"/>
                <a:cs typeface="Raleway Bold"/>
                <a:sym typeface="Raleway Bold"/>
              </a:rPr>
              <a:t>Linguagem</a:t>
            </a:r>
            <a:r>
              <a:rPr lang="en-US" sz="2402" b="1" dirty="0">
                <a:solidFill>
                  <a:srgbClr val="08111A"/>
                </a:solidFill>
                <a:latin typeface="Raleway Bold"/>
                <a:ea typeface="Raleway Bold"/>
                <a:cs typeface="Raleway Bold"/>
                <a:sym typeface="Raleway Bold"/>
              </a:rPr>
              <a:t> Crucial: </a:t>
            </a:r>
            <a:r>
              <a:rPr lang="en-US" sz="2402" dirty="0">
                <a:solidFill>
                  <a:srgbClr val="08111A"/>
                </a:solidFill>
                <a:latin typeface="Raleway"/>
                <a:ea typeface="Raleway"/>
                <a:cs typeface="Raleway"/>
                <a:sym typeface="Raleway"/>
              </a:rPr>
              <a:t>Para combater </a:t>
            </a:r>
            <a:r>
              <a:rPr lang="en-US" sz="2402" dirty="0" err="1">
                <a:solidFill>
                  <a:srgbClr val="08111A"/>
                </a:solidFill>
                <a:latin typeface="Raleway"/>
                <a:ea typeface="Raleway"/>
                <a:cs typeface="Raleway"/>
                <a:sym typeface="Raleway"/>
              </a:rPr>
              <a:t>Ário</a:t>
            </a:r>
            <a:r>
              <a:rPr lang="en-US" sz="2402" dirty="0">
                <a:solidFill>
                  <a:srgbClr val="08111A"/>
                </a:solidFill>
                <a:latin typeface="Raleway"/>
                <a:ea typeface="Raleway"/>
                <a:cs typeface="Raleway"/>
                <a:sym typeface="Raleway"/>
              </a:rPr>
              <a:t> e </a:t>
            </a:r>
            <a:r>
              <a:rPr lang="en-US" sz="2402" dirty="0" err="1">
                <a:solidFill>
                  <a:srgbClr val="08111A"/>
                </a:solidFill>
                <a:latin typeface="Raleway"/>
                <a:ea typeface="Raleway"/>
                <a:cs typeface="Raleway"/>
                <a:sym typeface="Raleway"/>
              </a:rPr>
              <a:t>garantir</a:t>
            </a:r>
            <a:r>
              <a:rPr lang="en-US" sz="2402" dirty="0">
                <a:solidFill>
                  <a:srgbClr val="08111A"/>
                </a:solidFill>
                <a:latin typeface="Raleway"/>
                <a:ea typeface="Raleway"/>
                <a:cs typeface="Raleway"/>
                <a:sym typeface="Raleway"/>
              </a:rPr>
              <a:t> a </a:t>
            </a:r>
            <a:r>
              <a:rPr lang="en-US" sz="2402" dirty="0" err="1">
                <a:solidFill>
                  <a:srgbClr val="08111A"/>
                </a:solidFill>
                <a:latin typeface="Raleway"/>
                <a:ea typeface="Raleway"/>
                <a:cs typeface="Raleway"/>
                <a:sym typeface="Raleway"/>
              </a:rPr>
              <a:t>ortodoxia</a:t>
            </a:r>
            <a:r>
              <a:rPr lang="en-US" sz="2402" dirty="0">
                <a:solidFill>
                  <a:srgbClr val="08111A"/>
                </a:solidFill>
                <a:latin typeface="Raleway"/>
                <a:ea typeface="Raleway"/>
                <a:cs typeface="Raleway"/>
                <a:sym typeface="Raleway"/>
              </a:rPr>
              <a:t>, Atanásio </a:t>
            </a:r>
            <a:r>
              <a:rPr lang="en-US" sz="2402" dirty="0" err="1">
                <a:solidFill>
                  <a:srgbClr val="08111A"/>
                </a:solidFill>
                <a:latin typeface="Raleway"/>
                <a:ea typeface="Raleway"/>
                <a:cs typeface="Raleway"/>
                <a:sym typeface="Raleway"/>
              </a:rPr>
              <a:t>insistiu</a:t>
            </a:r>
            <a:r>
              <a:rPr lang="en-US" sz="2402" dirty="0">
                <a:solidFill>
                  <a:srgbClr val="08111A"/>
                </a:solidFill>
                <a:latin typeface="Raleway"/>
                <a:ea typeface="Raleway"/>
                <a:cs typeface="Raleway"/>
                <a:sym typeface="Raleway"/>
              </a:rPr>
              <a:t> no </a:t>
            </a:r>
            <a:r>
              <a:rPr lang="en-US" sz="2402" dirty="0" err="1">
                <a:solidFill>
                  <a:srgbClr val="08111A"/>
                </a:solidFill>
                <a:latin typeface="Raleway"/>
                <a:ea typeface="Raleway"/>
                <a:cs typeface="Raleway"/>
                <a:sym typeface="Raleway"/>
              </a:rPr>
              <a:t>termo</a:t>
            </a:r>
            <a:r>
              <a:rPr lang="en-US" sz="2402" dirty="0">
                <a:solidFill>
                  <a:srgbClr val="08111A"/>
                </a:solidFill>
                <a:latin typeface="Raleway"/>
                <a:ea typeface="Raleway"/>
                <a:cs typeface="Raleway"/>
                <a:sym typeface="Raleway"/>
              </a:rPr>
              <a:t>   "Da </a:t>
            </a:r>
            <a:r>
              <a:rPr lang="en-US" sz="2402" dirty="0" err="1">
                <a:solidFill>
                  <a:srgbClr val="08111A"/>
                </a:solidFill>
                <a:latin typeface="Raleway"/>
                <a:ea typeface="Raleway"/>
                <a:cs typeface="Raleway"/>
                <a:sym typeface="Raleway"/>
              </a:rPr>
              <a:t>Mesma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Substância</a:t>
            </a:r>
            <a:r>
              <a:rPr lang="en-US" sz="2402" dirty="0">
                <a:solidFill>
                  <a:srgbClr val="08111A"/>
                </a:solidFill>
                <a:latin typeface="Raleway"/>
                <a:ea typeface="Raleway"/>
                <a:cs typeface="Raleway"/>
                <a:sym typeface="Raleway"/>
              </a:rPr>
              <a:t>/</a:t>
            </a:r>
            <a:r>
              <a:rPr lang="en-US" sz="2402" dirty="0" err="1">
                <a:solidFill>
                  <a:srgbClr val="08111A"/>
                </a:solidFill>
                <a:latin typeface="Raleway"/>
                <a:ea typeface="Raleway"/>
                <a:cs typeface="Raleway"/>
                <a:sym typeface="Raleway"/>
              </a:rPr>
              <a:t>Essência</a:t>
            </a:r>
            <a:r>
              <a:rPr lang="en-US" sz="2402" dirty="0">
                <a:solidFill>
                  <a:srgbClr val="08111A"/>
                </a:solidFill>
                <a:latin typeface="Raleway"/>
                <a:ea typeface="Raleway"/>
                <a:cs typeface="Raleway"/>
                <a:sym typeface="Raleway"/>
              </a:rPr>
              <a:t>". Esta </a:t>
            </a:r>
            <a:r>
              <a:rPr lang="en-US" sz="2402" dirty="0" err="1">
                <a:solidFill>
                  <a:srgbClr val="08111A"/>
                </a:solidFill>
                <a:latin typeface="Raleway"/>
                <a:ea typeface="Raleway"/>
                <a:cs typeface="Raleway"/>
                <a:sym typeface="Raleway"/>
              </a:rPr>
              <a:t>palavra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foi</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incluída</a:t>
            </a:r>
            <a:r>
              <a:rPr lang="en-US" sz="2402" dirty="0">
                <a:solidFill>
                  <a:srgbClr val="08111A"/>
                </a:solidFill>
                <a:latin typeface="Raleway"/>
                <a:ea typeface="Raleway"/>
                <a:cs typeface="Raleway"/>
                <a:sym typeface="Raleway"/>
              </a:rPr>
              <a:t> no Credo e </a:t>
            </a:r>
            <a:r>
              <a:rPr lang="en-US" sz="2402" dirty="0" err="1">
                <a:solidFill>
                  <a:srgbClr val="08111A"/>
                </a:solidFill>
                <a:latin typeface="Raleway"/>
                <a:ea typeface="Raleway"/>
                <a:cs typeface="Raleway"/>
                <a:sym typeface="Raleway"/>
              </a:rPr>
              <a:t>representa</a:t>
            </a:r>
            <a:r>
              <a:rPr lang="en-US" sz="2402" dirty="0">
                <a:solidFill>
                  <a:srgbClr val="08111A"/>
                </a:solidFill>
                <a:latin typeface="Raleway"/>
                <a:ea typeface="Raleway"/>
                <a:cs typeface="Raleway"/>
                <a:sym typeface="Raleway"/>
              </a:rPr>
              <a:t> a </a:t>
            </a:r>
            <a:r>
              <a:rPr lang="en-US" sz="2402" dirty="0" err="1">
                <a:solidFill>
                  <a:srgbClr val="08111A"/>
                </a:solidFill>
                <a:latin typeface="Raleway"/>
                <a:ea typeface="Raleway"/>
                <a:cs typeface="Raleway"/>
                <a:sym typeface="Raleway"/>
              </a:rPr>
              <a:t>decisão</a:t>
            </a:r>
            <a:r>
              <a:rPr lang="en-US" sz="2402" dirty="0">
                <a:solidFill>
                  <a:srgbClr val="08111A"/>
                </a:solidFill>
                <a:latin typeface="Raleway"/>
                <a:ea typeface="Raleway"/>
                <a:cs typeface="Raleway"/>
                <a:sym typeface="Raleway"/>
              </a:rPr>
              <a:t> final do </a:t>
            </a:r>
            <a:r>
              <a:rPr lang="en-US" sz="2402" dirty="0" err="1">
                <a:solidFill>
                  <a:srgbClr val="08111A"/>
                </a:solidFill>
                <a:latin typeface="Raleway"/>
                <a:ea typeface="Raleway"/>
                <a:cs typeface="Raleway"/>
                <a:sym typeface="Raleway"/>
              </a:rPr>
              <a:t>Concílio</a:t>
            </a:r>
            <a:r>
              <a:rPr lang="en-US" sz="2402" dirty="0">
                <a:solidFill>
                  <a:srgbClr val="08111A"/>
                </a:solidFill>
                <a:latin typeface="Raleway"/>
                <a:ea typeface="Raleway"/>
                <a:cs typeface="Raleway"/>
                <a:sym typeface="Raleway"/>
              </a:rPr>
              <a:t> (Ata Final do </a:t>
            </a:r>
            <a:r>
              <a:rPr lang="en-US" sz="2402" dirty="0" err="1">
                <a:solidFill>
                  <a:srgbClr val="08111A"/>
                </a:solidFill>
                <a:latin typeface="Raleway"/>
                <a:ea typeface="Raleway"/>
                <a:cs typeface="Raleway"/>
                <a:sym typeface="Raleway"/>
              </a:rPr>
              <a:t>Concílio</a:t>
            </a:r>
            <a:r>
              <a:rPr lang="en-US" sz="2402" dirty="0">
                <a:solidFill>
                  <a:srgbClr val="08111A"/>
                </a:solidFill>
                <a:latin typeface="Raleway"/>
                <a:ea typeface="Raleway"/>
                <a:cs typeface="Raleway"/>
                <a:sym typeface="Raleway"/>
              </a:rPr>
              <a:t> de Niceia / O Credo </a:t>
            </a:r>
            <a:r>
              <a:rPr lang="en-US" sz="2402" dirty="0" err="1">
                <a:solidFill>
                  <a:srgbClr val="08111A"/>
                </a:solidFill>
                <a:latin typeface="Raleway"/>
                <a:ea typeface="Raleway"/>
                <a:cs typeface="Raleway"/>
                <a:sym typeface="Raleway"/>
              </a:rPr>
              <a:t>Niceno</a:t>
            </a:r>
            <a:r>
              <a:rPr lang="en-US" sz="2402" dirty="0">
                <a:solidFill>
                  <a:srgbClr val="08111A"/>
                </a:solidFill>
                <a:latin typeface="Raleway"/>
                <a:ea typeface="Raleway"/>
                <a:cs typeface="Raleway"/>
                <a:sym typeface="Raleway"/>
              </a:rPr>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Tópico Adicional: A Faísca em Alexandria</a:t>
            </a:r>
          </a:p>
          <a:p>
            <a:endParaRPr lang="en-US"/>
          </a:p>
          <a:p>
            <a:r>
              <a:rPr lang="en-US"/>
              <a:t>O conflito Ariano não nasceu em Niceia; ele irrompeu na capital intelectual do Oriente, Alexandria.</a:t>
            </a:r>
          </a:p>
          <a:p>
            <a:endParaRPr lang="en-US"/>
          </a:p>
          <a:p>
            <a:r>
              <a:rPr lang="en-US"/>
              <a:t>O Estopim (c. 318 d.C.): O Bispo de Alexandria, Alexandre (que era o superior de Ário e mentor de Atanásio), estava ensinando sobre a Unidade da Trindade. Ário, um presbítero brilhante e popular, o desafiou publicamente, insistindo que, se o Pai gerou o Filho, houve um tempo em que o Filho não existia.</a:t>
            </a:r>
          </a:p>
          <a:p>
            <a:endParaRPr lang="en-US"/>
          </a:p>
          <a:p>
            <a:r>
              <a:rPr lang="en-US"/>
              <a:t>O Apoio Popular (A Doutrina Vira Música): Ário era popular. Para espalhar suas ideias, ele transformou seus argumentos em músicas e cânticos (thalia – "banquetes") fáceis de memorizar. Era comum ouvir os marinheiros e moleiros de Alexandria cantando rimas que negavam a divindade de Cristo. A heresia não era apenas um debate acadêmico; era a música popular da época! (Fontes: Sócrate Escolástico, História Eclesiástica).</a:t>
            </a:r>
          </a:p>
          <a:p>
            <a:endParaRPr lang="en-US"/>
          </a:p>
          <a:p>
            <a:r>
              <a:rPr lang="en-US"/>
              <a:t>A Reação: O bispo Alexandre e o jovem diácono Atanásio tentaram disciplinar Ário, mas ele tinha aliados poderosos, incluindo Eusébio de Nicomédia, que era influente junto a Constantino. O problema escalou de um debate local para uma crise imperial que ameaçava dividir o Oriente, forçando Constantino a intervir e convocar o concílio.</a:t>
            </a:r>
          </a:p>
          <a:p>
            <a:endParaRPr lang="en-US"/>
          </a:p>
          <a:p>
            <a:r>
              <a:rPr lang="en-US"/>
              <a:t>Ilustração: Use a ideia da "música pop da heresia" para mostrar como o debate teológico tinha um impacto cultural na vida diária. O que estava em jogo afetava a fé de todos, desde o acadêmico até o homem comum.</a:t>
            </a:r>
          </a:p>
          <a:p>
            <a:endParaRPr lang="en-US"/>
          </a:p>
          <a:p>
            <a:r>
              <a:rPr lang="en-US"/>
              <a:t>Ilustração: Use a ideia da "música pop da heresia" para mostrar como o debate teológico tinha um impacto cultural na vida diária. O que estava em jogo afetava a fé de todos, desde o acadêmico até o homem comum.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Os grandes concílios da Igreja.</a:t>
            </a:r>
          </a:p>
          <a:p>
            <a:endParaRPr lang="en-US"/>
          </a:p>
          <a:p>
            <a:r>
              <a:rPr lang="en-US"/>
              <a:t>Os locais e as datas dos 7 primeiros concíclios foram:</a:t>
            </a:r>
          </a:p>
          <a:p>
            <a:endParaRPr lang="en-US"/>
          </a:p>
          <a:p>
            <a:r>
              <a:rPr lang="en-US"/>
              <a:t>1) Concílio de Nicéia (325 )</a:t>
            </a:r>
          </a:p>
          <a:p>
            <a:r>
              <a:rPr lang="en-US"/>
              <a:t>2) Concílio de Constantinopla (381)</a:t>
            </a:r>
          </a:p>
          <a:p>
            <a:r>
              <a:rPr lang="en-US"/>
              <a:t>3) Concílio de Éfeso (431)</a:t>
            </a:r>
          </a:p>
          <a:p>
            <a:r>
              <a:rPr lang="en-US"/>
              <a:t>4) Concílio de Calcêdonia (451)</a:t>
            </a:r>
          </a:p>
          <a:p>
            <a:r>
              <a:rPr lang="en-US"/>
              <a:t>5) II Concílio de Constantinopla (553)</a:t>
            </a:r>
          </a:p>
          <a:p>
            <a:r>
              <a:rPr lang="en-US"/>
              <a:t>6) III Concílio de Constantinopla (680)</a:t>
            </a:r>
          </a:p>
          <a:p>
            <a:r>
              <a:rPr lang="en-US"/>
              <a:t>7) II Concílio de Nicéia (787)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Como um imperador no ano de 325 d.C. é responsável por chamar um concilio afim de decidir e Jesus e o Pai são das mesma substância ou são de substâncias diferentes?</a:t>
            </a:r>
          </a:p>
          <a:p>
            <a:endParaRPr lang="en-US"/>
          </a:p>
          <a:p>
            <a:r>
              <a:rPr lang="en-US"/>
              <a:t>2) Por que um político está preocupado com questões do cristianismo? Por que um político está preocupado em resolver uma questão doutrinária?</a:t>
            </a:r>
          </a:p>
          <a:p>
            <a:endParaRPr lang="en-US"/>
          </a:p>
          <a:p>
            <a:r>
              <a:rPr lang="en-US"/>
              <a:t>3) Como foi possível isso acontecer?</a:t>
            </a:r>
          </a:p>
          <a:p>
            <a:endParaRPr lang="en-US"/>
          </a:p>
          <a:p>
            <a:r>
              <a:rPr lang="en-US"/>
              <a:t>Três grandes períodos. </a:t>
            </a:r>
          </a:p>
          <a:p>
            <a:endParaRPr lang="en-US"/>
          </a:p>
          <a:p>
            <a:r>
              <a:rPr lang="en-US"/>
              <a:t>1) Formação do Novo Testamento.  (45;</a:t>
            </a:r>
          </a:p>
          <a:p>
            <a:endParaRPr lang="en-US"/>
          </a:p>
          <a:p>
            <a:r>
              <a:rPr lang="en-US"/>
              <a:t>2) A igreja até Constantino. </a:t>
            </a:r>
          </a:p>
          <a:p>
            <a:endParaRPr lang="en-US"/>
          </a:p>
          <a:p>
            <a:r>
              <a:rPr lang="en-US"/>
              <a:t>3) A Igreja Estatal.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 Concílio de Niceia, também conhecido como Primeiro Concílio de Niceia, foi um importante concílio ecumênico da Igreja Cristã que ocorreu no ano 325 d.C. na cidade de Niceia, na Anatólia, parte do Império Romano. Este concílio é notável por várias razões:</a:t>
            </a:r>
          </a:p>
          <a:p>
            <a:endParaRPr lang="en-US"/>
          </a:p>
          <a:p>
            <a:r>
              <a:rPr lang="en-US"/>
              <a:t>Definição do Credo Niceno: O principal objetivo do Concílio de Niceia era resolver uma controvérsia teológica sobre a natureza de Jesus Cristo. Os bispos presentes elaboraram o Credo Niceno, que afirmava a crença na divindade de Jesus Cristo e estabelecia uma formulação básica da fé cristã.</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err="1"/>
              <a:t>Crescimento</a:t>
            </a:r>
            <a:r>
              <a:rPr lang="en-US" dirty="0"/>
              <a:t> do </a:t>
            </a:r>
            <a:r>
              <a:rPr lang="en-US" dirty="0" err="1"/>
              <a:t>Cristianismo</a:t>
            </a:r>
            <a:r>
              <a:rPr lang="en-US" dirty="0"/>
              <a:t> </a:t>
            </a:r>
            <a:r>
              <a:rPr lang="en-US" dirty="0" err="1"/>
              <a:t>ao</a:t>
            </a:r>
            <a:r>
              <a:rPr lang="en-US" dirty="0"/>
              <a:t> Longo de 300 Anos</a:t>
            </a:r>
          </a:p>
          <a:p>
            <a:endParaRPr lang="en-US" dirty="0"/>
          </a:p>
          <a:p>
            <a:r>
              <a:rPr lang="en-US" dirty="0"/>
              <a:t>- Observe o </a:t>
            </a:r>
            <a:r>
              <a:rPr lang="en-US" dirty="0" err="1"/>
              <a:t>crescimento</a:t>
            </a:r>
            <a:r>
              <a:rPr lang="en-US" dirty="0"/>
              <a:t> do </a:t>
            </a:r>
            <a:r>
              <a:rPr lang="en-US" dirty="0" err="1"/>
              <a:t>cristianismo</a:t>
            </a:r>
            <a:r>
              <a:rPr lang="en-US" dirty="0"/>
              <a:t> </a:t>
            </a:r>
            <a:r>
              <a:rPr lang="en-US" dirty="0" err="1"/>
              <a:t>ao</a:t>
            </a:r>
            <a:r>
              <a:rPr lang="en-US" dirty="0"/>
              <a:t> </a:t>
            </a:r>
            <a:r>
              <a:rPr lang="en-US" dirty="0" err="1"/>
              <a:t>longo</a:t>
            </a:r>
            <a:r>
              <a:rPr lang="en-US" dirty="0"/>
              <a:t> de </a:t>
            </a:r>
            <a:r>
              <a:rPr lang="en-US" dirty="0" err="1"/>
              <a:t>três</a:t>
            </a:r>
            <a:r>
              <a:rPr lang="en-US" dirty="0"/>
              <a:t> </a:t>
            </a:r>
            <a:r>
              <a:rPr lang="en-US" dirty="0" err="1"/>
              <a:t>séculos</a:t>
            </a:r>
            <a:r>
              <a:rPr lang="en-US" dirty="0"/>
              <a:t>.</a:t>
            </a:r>
          </a:p>
          <a:p>
            <a:r>
              <a:rPr lang="en-US" dirty="0"/>
              <a:t>  </a:t>
            </a:r>
          </a:p>
          <a:p>
            <a:r>
              <a:rPr lang="en-US" dirty="0"/>
              <a:t>- </a:t>
            </a:r>
            <a:r>
              <a:rPr lang="en-US" dirty="0" err="1"/>
              <a:t>Notável</a:t>
            </a:r>
            <a:r>
              <a:rPr lang="en-US" dirty="0"/>
              <a:t> </a:t>
            </a:r>
            <a:r>
              <a:rPr lang="en-US" dirty="0" err="1"/>
              <a:t>variação</a:t>
            </a:r>
            <a:r>
              <a:rPr lang="en-US" dirty="0"/>
              <a:t> entre </a:t>
            </a:r>
            <a:r>
              <a:rPr lang="en-US" dirty="0" err="1"/>
              <a:t>os</a:t>
            </a:r>
            <a:r>
              <a:rPr lang="en-US" dirty="0"/>
              <a:t> </a:t>
            </a:r>
            <a:r>
              <a:rPr lang="en-US" dirty="0" err="1"/>
              <a:t>anos</a:t>
            </a:r>
            <a:r>
              <a:rPr lang="en-US" dirty="0"/>
              <a:t> 250 e 300.</a:t>
            </a:r>
          </a:p>
          <a:p>
            <a:endParaRPr lang="en-US" dirty="0"/>
          </a:p>
          <a:p>
            <a:r>
              <a:rPr lang="en-US" dirty="0"/>
              <a:t>As </a:t>
            </a:r>
            <a:r>
              <a:rPr lang="en-US" dirty="0" err="1"/>
              <a:t>escavações</a:t>
            </a:r>
            <a:r>
              <a:rPr lang="en-US" dirty="0"/>
              <a:t> de </a:t>
            </a:r>
            <a:r>
              <a:rPr lang="en-US" dirty="0" err="1"/>
              <a:t>uma</a:t>
            </a:r>
            <a:r>
              <a:rPr lang="en-US" dirty="0"/>
              <a:t> </a:t>
            </a:r>
            <a:r>
              <a:rPr lang="en-US" dirty="0" err="1"/>
              <a:t>edificação</a:t>
            </a:r>
            <a:r>
              <a:rPr lang="en-US" dirty="0"/>
              <a:t> </a:t>
            </a:r>
            <a:r>
              <a:rPr lang="en-US" dirty="0" err="1"/>
              <a:t>cristã</a:t>
            </a:r>
            <a:r>
              <a:rPr lang="en-US" dirty="0"/>
              <a:t> </a:t>
            </a:r>
            <a:r>
              <a:rPr lang="en-US" dirty="0" err="1"/>
              <a:t>revelam</a:t>
            </a:r>
            <a:r>
              <a:rPr lang="en-US" dirty="0"/>
              <a:t> </a:t>
            </a:r>
            <a:r>
              <a:rPr lang="en-US" dirty="0" err="1"/>
              <a:t>que</a:t>
            </a:r>
            <a:r>
              <a:rPr lang="en-US" dirty="0"/>
              <a:t>, </a:t>
            </a:r>
            <a:r>
              <a:rPr lang="en-US" dirty="0" err="1"/>
              <a:t>durante</a:t>
            </a:r>
            <a:r>
              <a:rPr lang="en-US" dirty="0"/>
              <a:t> a </a:t>
            </a:r>
            <a:r>
              <a:rPr lang="en-US" dirty="0" err="1"/>
              <a:t>metade</a:t>
            </a:r>
            <a:r>
              <a:rPr lang="en-US" dirty="0"/>
              <a:t> do </a:t>
            </a:r>
            <a:r>
              <a:rPr lang="en-US" dirty="0" err="1"/>
              <a:t>século</a:t>
            </a:r>
            <a:r>
              <a:rPr lang="en-US" dirty="0"/>
              <a:t> III, </a:t>
            </a:r>
            <a:r>
              <a:rPr lang="en-US" dirty="0" err="1"/>
              <a:t>uma</a:t>
            </a:r>
            <a:r>
              <a:rPr lang="en-US" dirty="0"/>
              <a:t> casa </a:t>
            </a:r>
            <a:r>
              <a:rPr lang="en-US" dirty="0" err="1"/>
              <a:t>que</a:t>
            </a:r>
            <a:r>
              <a:rPr lang="en-US" dirty="0"/>
              <a:t> </a:t>
            </a:r>
            <a:r>
              <a:rPr lang="en-US" dirty="0" err="1"/>
              <a:t>funcionava</a:t>
            </a:r>
            <a:r>
              <a:rPr lang="en-US" dirty="0"/>
              <a:t> </a:t>
            </a:r>
            <a:r>
              <a:rPr lang="en-US" dirty="0" err="1"/>
              <a:t>como</a:t>
            </a:r>
            <a:r>
              <a:rPr lang="en-US" dirty="0"/>
              <a:t> </a:t>
            </a:r>
            <a:r>
              <a:rPr lang="en-US" dirty="0" err="1"/>
              <a:t>igreja</a:t>
            </a:r>
            <a:r>
              <a:rPr lang="en-US" dirty="0"/>
              <a:t> </a:t>
            </a:r>
            <a:r>
              <a:rPr lang="en-US" dirty="0" err="1"/>
              <a:t>foi</a:t>
            </a:r>
            <a:r>
              <a:rPr lang="en-US" dirty="0"/>
              <a:t> </a:t>
            </a:r>
            <a:r>
              <a:rPr lang="en-US" dirty="0" err="1"/>
              <a:t>amplamente</a:t>
            </a:r>
            <a:r>
              <a:rPr lang="en-US" dirty="0"/>
              <a:t> </a:t>
            </a:r>
            <a:r>
              <a:rPr lang="en-US" dirty="0" err="1"/>
              <a:t>remodelada</a:t>
            </a:r>
            <a:r>
              <a:rPr lang="en-US" dirty="0"/>
              <a:t>, </a:t>
            </a:r>
            <a:r>
              <a:rPr lang="en-US" dirty="0" err="1"/>
              <a:t>transformando</a:t>
            </a:r>
            <a:r>
              <a:rPr lang="en-US" dirty="0"/>
              <a:t>-se </a:t>
            </a:r>
            <a:r>
              <a:rPr lang="en-US" dirty="0" err="1"/>
              <a:t>em</a:t>
            </a:r>
            <a:r>
              <a:rPr lang="en-US" dirty="0"/>
              <a:t> </a:t>
            </a:r>
            <a:r>
              <a:rPr lang="en-US" dirty="0" err="1"/>
              <a:t>uma</a:t>
            </a:r>
            <a:r>
              <a:rPr lang="en-US" dirty="0"/>
              <a:t> </a:t>
            </a:r>
            <a:r>
              <a:rPr lang="en-US" dirty="0" err="1"/>
              <a:t>construção</a:t>
            </a:r>
            <a:r>
              <a:rPr lang="en-US" dirty="0"/>
              <a:t> “</a:t>
            </a:r>
            <a:r>
              <a:rPr lang="en-US" dirty="0" err="1"/>
              <a:t>totalmente</a:t>
            </a:r>
            <a:r>
              <a:rPr lang="en-US" dirty="0"/>
              <a:t> </a:t>
            </a:r>
            <a:r>
              <a:rPr lang="en-US" dirty="0" err="1"/>
              <a:t>dedicada</a:t>
            </a:r>
            <a:r>
              <a:rPr lang="en-US" dirty="0"/>
              <a:t> a </a:t>
            </a:r>
            <a:r>
              <a:rPr lang="en-US" dirty="0" err="1"/>
              <a:t>funções</a:t>
            </a:r>
            <a:r>
              <a:rPr lang="en-US" dirty="0"/>
              <a:t> </a:t>
            </a:r>
            <a:r>
              <a:rPr lang="en-US" dirty="0" err="1"/>
              <a:t>religiosas</a:t>
            </a:r>
            <a:r>
              <a:rPr lang="en-US" dirty="0"/>
              <a:t>”. </a:t>
            </a:r>
            <a:r>
              <a:rPr lang="en-US" dirty="0" err="1"/>
              <a:t>Após</a:t>
            </a:r>
            <a:r>
              <a:rPr lang="en-US" dirty="0"/>
              <a:t> </a:t>
            </a:r>
            <a:r>
              <a:rPr lang="en-US" dirty="0" err="1"/>
              <a:t>essa</a:t>
            </a:r>
            <a:r>
              <a:rPr lang="en-US" dirty="0"/>
              <a:t> </a:t>
            </a:r>
            <a:r>
              <a:rPr lang="en-US" dirty="0" err="1"/>
              <a:t>reforma</a:t>
            </a:r>
            <a:r>
              <a:rPr lang="en-US" dirty="0"/>
              <a:t>, </a:t>
            </a:r>
            <a:r>
              <a:rPr lang="en-US" dirty="0" err="1"/>
              <a:t>todas</a:t>
            </a:r>
            <a:r>
              <a:rPr lang="en-US" dirty="0"/>
              <a:t> as </a:t>
            </a:r>
            <a:r>
              <a:rPr lang="en-US" dirty="0" err="1"/>
              <a:t>atividades</a:t>
            </a:r>
            <a:r>
              <a:rPr lang="en-US" dirty="0"/>
              <a:t> </a:t>
            </a:r>
            <a:r>
              <a:rPr lang="en-US" dirty="0" err="1"/>
              <a:t>domésticas</a:t>
            </a:r>
            <a:r>
              <a:rPr lang="en-US" dirty="0"/>
              <a:t> </a:t>
            </a:r>
            <a:r>
              <a:rPr lang="en-US" dirty="0" err="1"/>
              <a:t>foram</a:t>
            </a:r>
            <a:r>
              <a:rPr lang="en-US" dirty="0"/>
              <a:t> </a:t>
            </a:r>
            <a:r>
              <a:rPr lang="en-US" dirty="0" err="1"/>
              <a:t>interrompidas</a:t>
            </a:r>
            <a:r>
              <a:rPr lang="en-US" dirty="0"/>
              <a:t>, com a </a:t>
            </a:r>
            <a:r>
              <a:rPr lang="en-US" dirty="0" err="1"/>
              <a:t>remoção</a:t>
            </a:r>
            <a:r>
              <a:rPr lang="en-US" dirty="0"/>
              <a:t> de </a:t>
            </a:r>
            <a:r>
              <a:rPr lang="en-US" dirty="0" err="1"/>
              <a:t>paredes</a:t>
            </a:r>
            <a:r>
              <a:rPr lang="en-US" dirty="0"/>
              <a:t> e </a:t>
            </a:r>
            <a:r>
              <a:rPr lang="en-US" dirty="0" err="1"/>
              <a:t>divisórias</a:t>
            </a:r>
            <a:r>
              <a:rPr lang="en-US" dirty="0"/>
              <a:t> para </a:t>
            </a:r>
            <a:r>
              <a:rPr lang="en-US" dirty="0" err="1"/>
              <a:t>criar</a:t>
            </a:r>
            <a:r>
              <a:rPr lang="en-US" dirty="0"/>
              <a:t> </a:t>
            </a:r>
            <a:r>
              <a:rPr lang="en-US" dirty="0" err="1"/>
              <a:t>mais</a:t>
            </a:r>
            <a:r>
              <a:rPr lang="en-US" dirty="0"/>
              <a:t> </a:t>
            </a:r>
            <a:r>
              <a:rPr lang="en-US" dirty="0" err="1"/>
              <a:t>espaço</a:t>
            </a:r>
            <a:r>
              <a:rPr lang="en-US" dirty="0"/>
              <a:t>.</a:t>
            </a:r>
          </a:p>
          <a:p>
            <a:endParaRPr lang="en-US" dirty="0"/>
          </a:p>
          <a:p>
            <a:r>
              <a:rPr lang="en-US" dirty="0"/>
              <a:t>- Um </a:t>
            </a:r>
            <a:r>
              <a:rPr lang="en-US" dirty="0" err="1"/>
              <a:t>ano</a:t>
            </a:r>
            <a:r>
              <a:rPr lang="en-US" dirty="0"/>
              <a:t> crucial é 313 - o </a:t>
            </a:r>
            <a:r>
              <a:rPr lang="en-US" dirty="0" err="1"/>
              <a:t>Édito</a:t>
            </a:r>
            <a:r>
              <a:rPr lang="en-US" dirty="0"/>
              <a:t> de </a:t>
            </a:r>
            <a:r>
              <a:rPr lang="en-US" dirty="0" err="1"/>
              <a:t>Tolerância</a:t>
            </a:r>
            <a:r>
              <a:rPr lang="en-US" dirty="0"/>
              <a:t> de Constantino.</a:t>
            </a:r>
          </a:p>
          <a:p>
            <a:endParaRPr lang="en-US" dirty="0"/>
          </a:p>
          <a:p>
            <a:r>
              <a:rPr lang="en-US" dirty="0"/>
              <a:t>- A </a:t>
            </a:r>
            <a:r>
              <a:rPr lang="en-US" dirty="0" err="1"/>
              <a:t>conversão</a:t>
            </a:r>
            <a:r>
              <a:rPr lang="en-US" dirty="0"/>
              <a:t> de Constantino </a:t>
            </a:r>
            <a:r>
              <a:rPr lang="en-US" dirty="0" err="1"/>
              <a:t>pode</a:t>
            </a:r>
            <a:r>
              <a:rPr lang="en-US" dirty="0"/>
              <a:t> ser vista </a:t>
            </a:r>
            <a:r>
              <a:rPr lang="en-US" dirty="0" err="1"/>
              <a:t>como</a:t>
            </a:r>
            <a:r>
              <a:rPr lang="en-US" dirty="0"/>
              <a:t> </a:t>
            </a:r>
            <a:r>
              <a:rPr lang="en-US" dirty="0" err="1"/>
              <a:t>uma</a:t>
            </a:r>
            <a:r>
              <a:rPr lang="en-US" dirty="0"/>
              <a:t> </a:t>
            </a:r>
            <a:r>
              <a:rPr lang="en-US" dirty="0" err="1"/>
              <a:t>resposta</a:t>
            </a:r>
            <a:r>
              <a:rPr lang="en-US" dirty="0"/>
              <a:t> à </a:t>
            </a:r>
            <a:r>
              <a:rPr lang="en-US" dirty="0" err="1"/>
              <a:t>onda</a:t>
            </a:r>
            <a:r>
              <a:rPr lang="en-US" dirty="0"/>
              <a:t> </a:t>
            </a:r>
            <a:r>
              <a:rPr lang="en-US" dirty="0" err="1"/>
              <a:t>exponencial</a:t>
            </a:r>
            <a:r>
              <a:rPr lang="en-US" dirty="0"/>
              <a:t> de </a:t>
            </a:r>
            <a:r>
              <a:rPr lang="en-US" dirty="0" err="1"/>
              <a:t>crescimento</a:t>
            </a:r>
            <a:r>
              <a:rPr lang="en-US" dirty="0"/>
              <a:t> e à </a:t>
            </a:r>
            <a:r>
              <a:rPr lang="en-US" dirty="0" err="1"/>
              <a:t>sua</a:t>
            </a:r>
            <a:r>
              <a:rPr lang="en-US" dirty="0"/>
              <a:t> causa.</a:t>
            </a:r>
          </a:p>
          <a:p>
            <a:endParaRPr lang="en-US" dirty="0"/>
          </a:p>
          <a:p>
            <a:pPr marL="171450" indent="-171450">
              <a:buFontTx/>
              <a:buChar char="-"/>
            </a:pPr>
            <a:r>
              <a:rPr lang="en-US" dirty="0"/>
              <a:t>Em 313, o </a:t>
            </a:r>
            <a:r>
              <a:rPr lang="en-US" dirty="0" err="1"/>
              <a:t>Édito</a:t>
            </a:r>
            <a:r>
              <a:rPr lang="en-US" dirty="0"/>
              <a:t> de </a:t>
            </a:r>
            <a:r>
              <a:rPr lang="en-US" dirty="0" err="1"/>
              <a:t>Milão</a:t>
            </a:r>
            <a:r>
              <a:rPr lang="en-US" dirty="0"/>
              <a:t> de Constantino é </a:t>
            </a:r>
            <a:r>
              <a:rPr lang="en-US" dirty="0" err="1"/>
              <a:t>promulgado</a:t>
            </a:r>
            <a:r>
              <a:rPr lang="en-US" dirty="0"/>
              <a:t>.</a:t>
            </a:r>
          </a:p>
          <a:p>
            <a:pPr marL="171450" indent="-171450">
              <a:buFontTx/>
              <a:buChar char="-"/>
            </a:pPr>
            <a:endParaRPr lang="en-US" dirty="0"/>
          </a:p>
          <a:p>
            <a:pPr marL="171450" indent="-171450">
              <a:buFontTx/>
              <a:buChar char="-"/>
            </a:pPr>
            <a:endParaRPr lang="en-US" dirty="0"/>
          </a:p>
          <a:p>
            <a:pPr marL="171450" indent="-171450">
              <a:buFontTx/>
              <a:buChar char="-"/>
            </a:pPr>
            <a:r>
              <a:rPr lang="pt-BR" sz="1200" b="0" i="0" kern="1200" dirty="0">
                <a:solidFill>
                  <a:schemeClr val="tx1"/>
                </a:solidFill>
                <a:effectLst/>
                <a:latin typeface="+mn-lt"/>
                <a:ea typeface="+mn-ea"/>
                <a:cs typeface="+mn-cs"/>
              </a:rPr>
              <a:t>Édito de Milão, </a:t>
            </a:r>
            <a:r>
              <a:rPr lang="pt-BR" sz="1200" b="0" i="0" u="none" strike="noStrike" kern="1200" dirty="0" err="1">
                <a:solidFill>
                  <a:schemeClr val="tx1"/>
                </a:solidFill>
                <a:effectLst/>
                <a:latin typeface="+mn-lt"/>
                <a:ea typeface="+mn-ea"/>
                <a:cs typeface="+mn-cs"/>
                <a:hlinkClick r:id="rId3" tooltip="Galério"/>
              </a:rPr>
              <a:t>Galério</a:t>
            </a:r>
            <a:r>
              <a:rPr lang="pt-BR" sz="1200" b="0" i="0" kern="1200" dirty="0">
                <a:solidFill>
                  <a:schemeClr val="tx1"/>
                </a:solidFill>
                <a:effectLst/>
                <a:latin typeface="+mn-lt"/>
                <a:ea typeface="+mn-ea"/>
                <a:cs typeface="+mn-cs"/>
              </a:rPr>
              <a:t>, em 30 de abril de 311, promulgou o </a:t>
            </a:r>
            <a:r>
              <a:rPr lang="pt-BR" sz="1200" b="0" i="0" u="none" strike="noStrike" kern="1200" dirty="0">
                <a:solidFill>
                  <a:schemeClr val="tx1"/>
                </a:solidFill>
                <a:effectLst/>
                <a:latin typeface="+mn-lt"/>
                <a:ea typeface="+mn-ea"/>
                <a:cs typeface="+mn-cs"/>
                <a:hlinkClick r:id="rId4" tooltip="Édito de Tolerância de Galério"/>
              </a:rPr>
              <a:t>Édito de Tolerância</a:t>
            </a:r>
            <a:r>
              <a:rPr lang="pt-BR" sz="1200" b="0" i="0" kern="1200" dirty="0">
                <a:solidFill>
                  <a:schemeClr val="tx1"/>
                </a:solidFill>
                <a:effectLst/>
                <a:latin typeface="+mn-lt"/>
                <a:ea typeface="+mn-ea"/>
                <a:cs typeface="+mn-cs"/>
              </a:rPr>
              <a:t>, também chamado de Decreto da Indulgência, no qual, buscando harmonia política, reconhece o cristianismo e dá fim à perseguição anticristã</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Perseguição de Nero (64-68 d.C.): Nero perseguiu os cristãos após o Grande Incêndio de Roma, culpando-os.</a:t>
            </a:r>
          </a:p>
          <a:p>
            <a:endParaRPr lang="en-US"/>
          </a:p>
          <a:p>
            <a:r>
              <a:rPr lang="en-US"/>
              <a:t>Perseguições de Domiciano (final do século I): Domiciano exigiu adoração do Estado e perseguiu os cristãos que recusaram.</a:t>
            </a:r>
          </a:p>
          <a:p>
            <a:endParaRPr lang="en-US"/>
          </a:p>
          <a:p>
            <a:r>
              <a:rPr lang="en-US"/>
              <a:t>Perseguições de Trajano (início do século II): Trajano permitiu perseguições quando denunciados, mas não os buscou ativamente.</a:t>
            </a:r>
          </a:p>
          <a:p>
            <a:endParaRPr lang="en-US"/>
          </a:p>
          <a:p>
            <a:r>
              <a:rPr lang="en-US"/>
              <a:t>Perseguição de Marco Aurélio (161-180 d.C.): Cristãos foram perseguidos devido a crenças equivocadas sobre calamidades.</a:t>
            </a:r>
          </a:p>
          <a:p>
            <a:endParaRPr lang="en-US"/>
          </a:p>
          <a:p>
            <a:r>
              <a:rPr lang="en-US"/>
              <a:t>Perseguição de Décio (250-251 d.C.): Décio ordenou sacrifícios aos deuses e martirizou muitos cristãos.</a:t>
            </a:r>
          </a:p>
          <a:p>
            <a:endParaRPr lang="en-US"/>
          </a:p>
          <a:p>
            <a:r>
              <a:rPr lang="en-US"/>
              <a:t>Perseguição de Diocleciano (303-311 d.C.): Diocleciano emitiu éditos brutais contra o cristianismo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1) Nos </a:t>
            </a:r>
            <a:r>
              <a:rPr lang="en-US" dirty="0" err="1"/>
              <a:t>anos</a:t>
            </a:r>
            <a:r>
              <a:rPr lang="en-US" dirty="0"/>
              <a:t> 250, </a:t>
            </a:r>
            <a:r>
              <a:rPr lang="en-US" dirty="0" err="1"/>
              <a:t>os</a:t>
            </a:r>
            <a:r>
              <a:rPr lang="en-US" dirty="0"/>
              <a:t> </a:t>
            </a:r>
            <a:r>
              <a:rPr lang="en-US" dirty="0" err="1"/>
              <a:t>imperadores</a:t>
            </a:r>
            <a:r>
              <a:rPr lang="en-US" dirty="0"/>
              <a:t> Décio e Valeriano </a:t>
            </a:r>
            <a:r>
              <a:rPr lang="en-US" dirty="0" err="1"/>
              <a:t>instigaram</a:t>
            </a:r>
            <a:r>
              <a:rPr lang="en-US" dirty="0"/>
              <a:t> duas </a:t>
            </a:r>
            <a:r>
              <a:rPr lang="en-US" dirty="0" err="1"/>
              <a:t>ondas</a:t>
            </a:r>
            <a:r>
              <a:rPr lang="en-US" dirty="0"/>
              <a:t> de </a:t>
            </a:r>
            <a:r>
              <a:rPr lang="en-US" dirty="0" err="1"/>
              <a:t>pressão</a:t>
            </a:r>
            <a:r>
              <a:rPr lang="en-US" dirty="0"/>
              <a:t> </a:t>
            </a:r>
            <a:r>
              <a:rPr lang="en-US" dirty="0" err="1"/>
              <a:t>tentando</a:t>
            </a:r>
            <a:r>
              <a:rPr lang="en-US" dirty="0"/>
              <a:t> </a:t>
            </a:r>
            <a:r>
              <a:rPr lang="en-US" dirty="0" err="1"/>
              <a:t>forçar</a:t>
            </a:r>
            <a:r>
              <a:rPr lang="en-US" dirty="0"/>
              <a:t> </a:t>
            </a:r>
            <a:r>
              <a:rPr lang="en-US" dirty="0" err="1"/>
              <a:t>todos</a:t>
            </a:r>
            <a:r>
              <a:rPr lang="en-US" dirty="0"/>
              <a:t> </a:t>
            </a:r>
            <a:r>
              <a:rPr lang="en-US" dirty="0" err="1"/>
              <a:t>os</a:t>
            </a:r>
            <a:r>
              <a:rPr lang="en-US" dirty="0"/>
              <a:t> Romanos (</a:t>
            </a:r>
            <a:r>
              <a:rPr lang="en-US" dirty="0" err="1"/>
              <a:t>exceto</a:t>
            </a:r>
            <a:r>
              <a:rPr lang="en-US" dirty="0"/>
              <a:t> </a:t>
            </a:r>
            <a:r>
              <a:rPr lang="en-US" dirty="0" err="1"/>
              <a:t>judeus</a:t>
            </a:r>
            <a:r>
              <a:rPr lang="en-US" dirty="0"/>
              <a:t>) a </a:t>
            </a:r>
            <a:r>
              <a:rPr lang="en-US" dirty="0" err="1"/>
              <a:t>aplacarem</a:t>
            </a:r>
            <a:r>
              <a:rPr lang="en-US" dirty="0"/>
              <a:t> </a:t>
            </a:r>
            <a:r>
              <a:rPr lang="en-US" dirty="0" err="1"/>
              <a:t>os</a:t>
            </a:r>
            <a:r>
              <a:rPr lang="en-US" dirty="0"/>
              <a:t> </a:t>
            </a:r>
            <a:r>
              <a:rPr lang="en-US" dirty="0" err="1"/>
              <a:t>deuses</a:t>
            </a:r>
            <a:r>
              <a:rPr lang="en-US" dirty="0"/>
              <a:t> </a:t>
            </a:r>
            <a:r>
              <a:rPr lang="en-US" dirty="0" err="1"/>
              <a:t>oferecendo</a:t>
            </a:r>
            <a:r>
              <a:rPr lang="en-US" dirty="0"/>
              <a:t> </a:t>
            </a:r>
            <a:r>
              <a:rPr lang="en-US" dirty="0" err="1"/>
              <a:t>sacrifícios</a:t>
            </a:r>
            <a:r>
              <a:rPr lang="en-US" dirty="0"/>
              <a:t> </a:t>
            </a:r>
            <a:r>
              <a:rPr lang="en-US" dirty="0" err="1"/>
              <a:t>aos</a:t>
            </a:r>
            <a:r>
              <a:rPr lang="en-US" dirty="0"/>
              <a:t> </a:t>
            </a:r>
            <a:r>
              <a:rPr lang="en-US" dirty="0" err="1"/>
              <a:t>deusses</a:t>
            </a:r>
            <a:endParaRPr lang="en-US" dirty="0"/>
          </a:p>
          <a:p>
            <a:endParaRPr lang="en-US" dirty="0"/>
          </a:p>
          <a:p>
            <a:r>
              <a:rPr lang="en-US" dirty="0"/>
              <a:t>2) de 303 a 312, Diocleciano, Maximiano e a </a:t>
            </a:r>
            <a:r>
              <a:rPr lang="en-US" dirty="0" err="1"/>
              <a:t>Tetrarquia</a:t>
            </a:r>
            <a:r>
              <a:rPr lang="en-US" dirty="0"/>
              <a:t> </a:t>
            </a:r>
            <a:r>
              <a:rPr lang="en-US" dirty="0" err="1"/>
              <a:t>deram</a:t>
            </a:r>
            <a:r>
              <a:rPr lang="en-US" dirty="0"/>
              <a:t> </a:t>
            </a:r>
            <a:r>
              <a:rPr lang="en-US" dirty="0" err="1"/>
              <a:t>ínicio</a:t>
            </a:r>
            <a:r>
              <a:rPr lang="en-US" dirty="0"/>
              <a:t> a </a:t>
            </a:r>
            <a:r>
              <a:rPr lang="en-US" dirty="0" err="1"/>
              <a:t>perseguição</a:t>
            </a:r>
            <a:r>
              <a:rPr lang="en-US" dirty="0"/>
              <a:t> brutal </a:t>
            </a:r>
            <a:r>
              <a:rPr lang="en-US" dirty="0" err="1"/>
              <a:t>em</a:t>
            </a:r>
            <a:r>
              <a:rPr lang="en-US" dirty="0"/>
              <a:t> </a:t>
            </a:r>
            <a:r>
              <a:rPr lang="en-US" dirty="0" err="1"/>
              <a:t>todo</a:t>
            </a:r>
            <a:r>
              <a:rPr lang="en-US" dirty="0"/>
              <a:t> o </a:t>
            </a:r>
            <a:r>
              <a:rPr lang="en-US" dirty="0" err="1"/>
              <a:t>império</a:t>
            </a:r>
            <a:r>
              <a:rPr lang="en-US" dirty="0"/>
              <a:t>. </a:t>
            </a:r>
          </a:p>
          <a:p>
            <a:endParaRPr lang="en-US" dirty="0"/>
          </a:p>
          <a:p>
            <a:r>
              <a:rPr lang="en-US" dirty="0"/>
              <a:t>Mas entre </a:t>
            </a:r>
            <a:r>
              <a:rPr lang="en-US" dirty="0" err="1"/>
              <a:t>estes</a:t>
            </a:r>
            <a:r>
              <a:rPr lang="en-US" dirty="0"/>
              <a:t> </a:t>
            </a:r>
            <a:r>
              <a:rPr lang="en-US" dirty="0" err="1"/>
              <a:t>períodos</a:t>
            </a:r>
            <a:r>
              <a:rPr lang="en-US" dirty="0"/>
              <a:t> de </a:t>
            </a:r>
            <a:r>
              <a:rPr lang="en-US" dirty="0" err="1"/>
              <a:t>perturbação</a:t>
            </a:r>
            <a:r>
              <a:rPr lang="en-US" dirty="0"/>
              <a:t> e </a:t>
            </a:r>
            <a:r>
              <a:rPr lang="en-US" dirty="0" err="1"/>
              <a:t>perigo</a:t>
            </a:r>
            <a:r>
              <a:rPr lang="en-US" dirty="0"/>
              <a:t> para </a:t>
            </a:r>
            <a:r>
              <a:rPr lang="en-US" dirty="0" err="1"/>
              <a:t>os</a:t>
            </a:r>
            <a:r>
              <a:rPr lang="en-US" dirty="0"/>
              <a:t> </a:t>
            </a:r>
            <a:r>
              <a:rPr lang="en-US" dirty="0" err="1"/>
              <a:t>Cristãos</a:t>
            </a:r>
            <a:r>
              <a:rPr lang="en-US" dirty="0"/>
              <a:t>, </a:t>
            </a:r>
            <a:r>
              <a:rPr lang="en-US" dirty="0" err="1"/>
              <a:t>houve</a:t>
            </a:r>
            <a:r>
              <a:rPr lang="en-US" dirty="0"/>
              <a:t> </a:t>
            </a:r>
            <a:r>
              <a:rPr lang="en-US" dirty="0" err="1"/>
              <a:t>quatro</a:t>
            </a:r>
            <a:r>
              <a:rPr lang="en-US" dirty="0"/>
              <a:t> </a:t>
            </a:r>
            <a:r>
              <a:rPr lang="en-US" dirty="0" err="1"/>
              <a:t>décadas</a:t>
            </a:r>
            <a:r>
              <a:rPr lang="en-US" dirty="0"/>
              <a:t> de </a:t>
            </a:r>
            <a:r>
              <a:rPr lang="en-US" dirty="0" err="1"/>
              <a:t>relativa</a:t>
            </a:r>
            <a:r>
              <a:rPr lang="en-US" dirty="0"/>
              <a:t> </a:t>
            </a:r>
            <a:r>
              <a:rPr lang="en-US" dirty="0" err="1"/>
              <a:t>segurança</a:t>
            </a:r>
            <a:r>
              <a:rPr lang="en-US" dirty="0"/>
              <a:t> para a </a:t>
            </a:r>
            <a:r>
              <a:rPr lang="en-US" dirty="0" err="1"/>
              <a:t>Igreja</a:t>
            </a:r>
            <a:r>
              <a:rPr lang="en-US" dirty="0"/>
              <a:t> - 40 </a:t>
            </a:r>
            <a:r>
              <a:rPr lang="en-US" dirty="0" err="1"/>
              <a:t>anos</a:t>
            </a:r>
            <a:r>
              <a:rPr lang="en-US" dirty="0"/>
              <a:t> de </a:t>
            </a:r>
            <a:r>
              <a:rPr lang="en-US" dirty="0" err="1"/>
              <a:t>paz</a:t>
            </a:r>
            <a:endParaRPr lang="en-US" dirty="0"/>
          </a:p>
          <a:p>
            <a:endParaRPr lang="en-US" dirty="0"/>
          </a:p>
          <a:p>
            <a:r>
              <a:rPr lang="en-US" dirty="0"/>
              <a:t>Durante </a:t>
            </a:r>
            <a:r>
              <a:rPr lang="en-US" dirty="0" err="1"/>
              <a:t>essas</a:t>
            </a:r>
            <a:r>
              <a:rPr lang="en-US" dirty="0"/>
              <a:t> </a:t>
            </a:r>
            <a:r>
              <a:rPr lang="en-US" dirty="0" err="1"/>
              <a:t>décadas</a:t>
            </a:r>
            <a:r>
              <a:rPr lang="en-US" dirty="0"/>
              <a:t>, </a:t>
            </a:r>
            <a:r>
              <a:rPr lang="en-US" dirty="0" err="1"/>
              <a:t>os</a:t>
            </a:r>
            <a:r>
              <a:rPr lang="en-US" dirty="0"/>
              <a:t> </a:t>
            </a:r>
            <a:r>
              <a:rPr lang="en-US" dirty="0" err="1"/>
              <a:t>Cristãos</a:t>
            </a:r>
            <a:r>
              <a:rPr lang="en-US" dirty="0"/>
              <a:t> </a:t>
            </a:r>
            <a:r>
              <a:rPr lang="en-US" dirty="0" err="1"/>
              <a:t>conseguiram</a:t>
            </a:r>
            <a:r>
              <a:rPr lang="en-US" dirty="0"/>
              <a:t> </a:t>
            </a:r>
            <a:r>
              <a:rPr lang="en-US" dirty="0" err="1"/>
              <a:t>lançar</a:t>
            </a:r>
            <a:r>
              <a:rPr lang="en-US" dirty="0"/>
              <a:t> </a:t>
            </a:r>
            <a:r>
              <a:rPr lang="en-US" dirty="0" err="1"/>
              <a:t>raízes</a:t>
            </a:r>
            <a:r>
              <a:rPr lang="en-US" dirty="0"/>
              <a:t>, </a:t>
            </a:r>
            <a:r>
              <a:rPr lang="en-US" dirty="0" err="1"/>
              <a:t>ganhar</a:t>
            </a:r>
            <a:r>
              <a:rPr lang="en-US" dirty="0"/>
              <a:t> </a:t>
            </a:r>
            <a:r>
              <a:rPr lang="en-US" dirty="0" err="1"/>
              <a:t>confiança</a:t>
            </a:r>
            <a:r>
              <a:rPr lang="en-US" dirty="0"/>
              <a:t>, e </a:t>
            </a:r>
            <a:r>
              <a:rPr lang="en-US" dirty="0" err="1"/>
              <a:t>crescer</a:t>
            </a:r>
            <a:r>
              <a:rPr lang="en-US" dirty="0"/>
              <a:t> </a:t>
            </a:r>
            <a:r>
              <a:rPr lang="en-US" dirty="0" err="1"/>
              <a:t>muito</a:t>
            </a:r>
            <a:r>
              <a:rPr lang="en-US" dirty="0"/>
              <a:t> </a:t>
            </a:r>
            <a:r>
              <a:rPr lang="en-US" dirty="0" err="1"/>
              <a:t>numericamente</a:t>
            </a:r>
            <a:r>
              <a:rPr lang="en-US" dirty="0"/>
              <a:t>. </a:t>
            </a:r>
          </a:p>
          <a:p>
            <a:endParaRPr lang="en-US" dirty="0"/>
          </a:p>
          <a:p>
            <a:r>
              <a:rPr lang="en-US" dirty="0"/>
              <a:t>Se no </a:t>
            </a:r>
            <a:r>
              <a:rPr lang="en-US" dirty="0" err="1"/>
              <a:t>ínicio</a:t>
            </a:r>
            <a:r>
              <a:rPr lang="en-US" dirty="0"/>
              <a:t> do </a:t>
            </a:r>
            <a:r>
              <a:rPr lang="en-US" dirty="0" err="1"/>
              <a:t>século</a:t>
            </a:r>
            <a:r>
              <a:rPr lang="en-US" dirty="0"/>
              <a:t> III </a:t>
            </a:r>
            <a:r>
              <a:rPr lang="en-US" dirty="0" err="1"/>
              <a:t>consideravam</a:t>
            </a:r>
            <a:r>
              <a:rPr lang="en-US" dirty="0"/>
              <a:t> </a:t>
            </a:r>
            <a:r>
              <a:rPr lang="en-US" dirty="0" err="1"/>
              <a:t>os</a:t>
            </a:r>
            <a:r>
              <a:rPr lang="en-US" dirty="0"/>
              <a:t> </a:t>
            </a:r>
            <a:r>
              <a:rPr lang="en-US" dirty="0" err="1"/>
              <a:t>cristãos</a:t>
            </a:r>
            <a:r>
              <a:rPr lang="en-US" dirty="0"/>
              <a:t> "</a:t>
            </a:r>
            <a:r>
              <a:rPr lang="en-US" dirty="0" err="1"/>
              <a:t>desacreditados</a:t>
            </a:r>
            <a:r>
              <a:rPr lang="en-US" dirty="0"/>
              <a:t>". Ao final </a:t>
            </a:r>
            <a:r>
              <a:rPr lang="en-US" dirty="0" err="1"/>
              <a:t>desse</a:t>
            </a:r>
            <a:r>
              <a:rPr lang="en-US" dirty="0"/>
              <a:t> </a:t>
            </a:r>
            <a:r>
              <a:rPr lang="en-US" dirty="0" err="1"/>
              <a:t>século</a:t>
            </a:r>
            <a:r>
              <a:rPr lang="en-US" dirty="0"/>
              <a:t> </a:t>
            </a:r>
            <a:r>
              <a:rPr lang="en-US" dirty="0" err="1"/>
              <a:t>eles</a:t>
            </a:r>
            <a:r>
              <a:rPr lang="en-US" dirty="0"/>
              <a:t> era </a:t>
            </a:r>
            <a:r>
              <a:rPr lang="en-US" dirty="0" err="1"/>
              <a:t>respeitados</a:t>
            </a:r>
            <a:r>
              <a:rPr lang="en-US" dirty="0"/>
              <a:t> </a:t>
            </a:r>
            <a:r>
              <a:rPr lang="en-US" dirty="0" err="1"/>
              <a:t>por</a:t>
            </a:r>
            <a:r>
              <a:rPr lang="en-US" dirty="0"/>
              <a:t> </a:t>
            </a:r>
            <a:r>
              <a:rPr lang="en-US" dirty="0" err="1"/>
              <a:t>toda</a:t>
            </a:r>
            <a:r>
              <a:rPr lang="en-US" dirty="0"/>
              <a:t> a </a:t>
            </a:r>
            <a:r>
              <a:rPr lang="en-US" dirty="0" err="1"/>
              <a:t>comunidade</a:t>
            </a:r>
            <a:r>
              <a:rPr lang="en-US" dirty="0"/>
              <a:t>, bons </a:t>
            </a:r>
            <a:r>
              <a:rPr lang="en-US" dirty="0" err="1"/>
              <a:t>vizinhos</a:t>
            </a:r>
            <a:r>
              <a:rPr lang="en-US" dirty="0"/>
              <a:t> e  de </a:t>
            </a:r>
            <a:r>
              <a:rPr lang="en-US" dirty="0" err="1"/>
              <a:t>uma</a:t>
            </a:r>
            <a:r>
              <a:rPr lang="en-US" dirty="0"/>
              <a:t> </a:t>
            </a:r>
            <a:r>
              <a:rPr lang="en-US" dirty="0" err="1"/>
              <a:t>ótima</a:t>
            </a:r>
            <a:r>
              <a:rPr lang="en-US" dirty="0"/>
              <a:t> </a:t>
            </a:r>
            <a:r>
              <a:rPr lang="en-US" dirty="0" err="1"/>
              <a:t>reputação</a:t>
            </a:r>
            <a:r>
              <a:rPr lang="en-US" dirty="0"/>
              <a:t>. </a:t>
            </a:r>
          </a:p>
          <a:p>
            <a:endParaRPr lang="en-US" dirty="0"/>
          </a:p>
          <a:p>
            <a:r>
              <a:rPr lang="en-US" dirty="0"/>
              <a:t>Mas </a:t>
            </a:r>
            <a:r>
              <a:rPr lang="en-US" dirty="0" err="1"/>
              <a:t>aí</a:t>
            </a:r>
            <a:r>
              <a:rPr lang="en-US" dirty="0"/>
              <a:t> </a:t>
            </a:r>
            <a:r>
              <a:rPr lang="en-US" dirty="0" err="1"/>
              <a:t>eles</a:t>
            </a:r>
            <a:r>
              <a:rPr lang="en-US" dirty="0"/>
              <a:t> </a:t>
            </a:r>
            <a:r>
              <a:rPr lang="en-US" dirty="0" err="1"/>
              <a:t>tem</a:t>
            </a:r>
            <a:r>
              <a:rPr lang="en-US" dirty="0"/>
              <a:t> </a:t>
            </a:r>
            <a:r>
              <a:rPr lang="en-US" dirty="0" err="1"/>
              <a:t>uma</a:t>
            </a:r>
            <a:r>
              <a:rPr lang="en-US" dirty="0"/>
              <a:t> </a:t>
            </a:r>
            <a:r>
              <a:rPr lang="en-US" dirty="0" err="1"/>
              <a:t>retomada</a:t>
            </a:r>
            <a:r>
              <a:rPr lang="en-US" dirty="0"/>
              <a:t> da </a:t>
            </a:r>
            <a:r>
              <a:rPr lang="en-US" dirty="0" err="1"/>
              <a:t>perseguição</a:t>
            </a:r>
            <a:r>
              <a:rPr lang="en-US" dirty="0"/>
              <a:t> </a:t>
            </a:r>
            <a:r>
              <a:rPr lang="en-US" dirty="0" err="1"/>
              <a:t>em</a:t>
            </a:r>
            <a:r>
              <a:rPr lang="en-US" dirty="0"/>
              <a:t> 303</a:t>
            </a:r>
          </a:p>
          <a:p>
            <a:r>
              <a:rPr lang="en-US" dirty="0"/>
              <a:t>E, 303, </a:t>
            </a:r>
            <a:r>
              <a:rPr lang="en-US" dirty="0" err="1"/>
              <a:t>temendo</a:t>
            </a:r>
            <a:r>
              <a:rPr lang="en-US" dirty="0"/>
              <a:t> </a:t>
            </a:r>
            <a:r>
              <a:rPr lang="en-US" dirty="0" err="1"/>
              <a:t>pelo</a:t>
            </a:r>
            <a:r>
              <a:rPr lang="en-US" dirty="0"/>
              <a:t> </a:t>
            </a:r>
            <a:r>
              <a:rPr lang="en-US" dirty="0" err="1"/>
              <a:t>bem-estar</a:t>
            </a:r>
            <a:r>
              <a:rPr lang="en-US" dirty="0"/>
              <a:t> do </a:t>
            </a:r>
            <a:r>
              <a:rPr lang="en-US" dirty="0" err="1"/>
              <a:t>império</a:t>
            </a:r>
            <a:r>
              <a:rPr lang="en-US" dirty="0"/>
              <a:t> fosse </a:t>
            </a:r>
            <a:r>
              <a:rPr lang="en-US" dirty="0" err="1"/>
              <a:t>ameaçado</a:t>
            </a:r>
            <a:r>
              <a:rPr lang="en-US" dirty="0"/>
              <a:t> </a:t>
            </a:r>
            <a:r>
              <a:rPr lang="en-US" dirty="0" err="1"/>
              <a:t>pelos</a:t>
            </a:r>
            <a:r>
              <a:rPr lang="en-US" dirty="0"/>
              <a:t> </a:t>
            </a:r>
            <a:r>
              <a:rPr lang="en-US" dirty="0" err="1"/>
              <a:t>deuses</a:t>
            </a:r>
            <a:r>
              <a:rPr lang="en-US" dirty="0"/>
              <a:t> </a:t>
            </a:r>
            <a:r>
              <a:rPr lang="en-US" dirty="0" err="1"/>
              <a:t>por</a:t>
            </a:r>
            <a:r>
              <a:rPr lang="en-US" dirty="0"/>
              <a:t> causa da </a:t>
            </a:r>
            <a:r>
              <a:rPr lang="en-US" dirty="0" err="1"/>
              <a:t>presença</a:t>
            </a:r>
            <a:r>
              <a:rPr lang="en-US" dirty="0"/>
              <a:t> dos </a:t>
            </a:r>
            <a:r>
              <a:rPr lang="en-US" dirty="0" err="1"/>
              <a:t>Cristãos</a:t>
            </a:r>
            <a:r>
              <a:rPr lang="en-US" dirty="0"/>
              <a:t> </a:t>
            </a:r>
            <a:r>
              <a:rPr lang="en-US" dirty="0" err="1"/>
              <a:t>na</a:t>
            </a:r>
            <a:r>
              <a:rPr lang="en-US" dirty="0"/>
              <a:t> </a:t>
            </a:r>
            <a:r>
              <a:rPr lang="en-US" dirty="0" err="1"/>
              <a:t>sociedade</a:t>
            </a:r>
            <a:r>
              <a:rPr lang="en-US" dirty="0"/>
              <a:t>, </a:t>
            </a:r>
            <a:r>
              <a:rPr lang="en-US" dirty="0" err="1"/>
              <a:t>emitiu</a:t>
            </a:r>
            <a:r>
              <a:rPr lang="en-US" dirty="0"/>
              <a:t> </a:t>
            </a:r>
            <a:r>
              <a:rPr lang="en-US" dirty="0" err="1"/>
              <a:t>uma</a:t>
            </a:r>
            <a:r>
              <a:rPr lang="en-US" dirty="0"/>
              <a:t> </a:t>
            </a:r>
            <a:r>
              <a:rPr lang="en-US" dirty="0" err="1"/>
              <a:t>sucessão</a:t>
            </a:r>
            <a:r>
              <a:rPr lang="en-US" dirty="0"/>
              <a:t> de </a:t>
            </a:r>
            <a:r>
              <a:rPr lang="en-US" dirty="0" err="1"/>
              <a:t>éditos</a:t>
            </a:r>
            <a:r>
              <a:rPr lang="en-US" dirty="0"/>
              <a:t> </a:t>
            </a:r>
            <a:r>
              <a:rPr lang="en-US" dirty="0" err="1"/>
              <a:t>que</a:t>
            </a:r>
            <a:r>
              <a:rPr lang="en-US" dirty="0"/>
              <a:t> </a:t>
            </a:r>
            <a:r>
              <a:rPr lang="en-US" dirty="0" err="1"/>
              <a:t>ameaçavam</a:t>
            </a:r>
            <a:r>
              <a:rPr lang="en-US" dirty="0"/>
              <a:t> as </a:t>
            </a:r>
            <a:r>
              <a:rPr lang="en-US" dirty="0" err="1"/>
              <a:t>comunidades</a:t>
            </a:r>
            <a:r>
              <a:rPr lang="en-US" dirty="0"/>
              <a:t> </a:t>
            </a:r>
            <a:r>
              <a:rPr lang="en-US" dirty="0" err="1"/>
              <a:t>cristãos</a:t>
            </a:r>
            <a:r>
              <a:rPr lang="en-US" dirty="0"/>
              <a:t>. </a:t>
            </a:r>
          </a:p>
          <a:p>
            <a:endParaRPr lang="en-US" dirty="0"/>
          </a:p>
          <a:p>
            <a:r>
              <a:rPr lang="en-US" dirty="0" err="1"/>
              <a:t>Cristãos</a:t>
            </a:r>
            <a:r>
              <a:rPr lang="en-US" dirty="0"/>
              <a:t> </a:t>
            </a:r>
            <a:r>
              <a:rPr lang="en-US" dirty="0" err="1"/>
              <a:t>responderam</a:t>
            </a:r>
            <a:r>
              <a:rPr lang="en-US" dirty="0"/>
              <a:t> de </a:t>
            </a:r>
            <a:r>
              <a:rPr lang="en-US" dirty="0" err="1"/>
              <a:t>muitas</a:t>
            </a:r>
            <a:r>
              <a:rPr lang="en-US" dirty="0"/>
              <a:t> </a:t>
            </a:r>
            <a:r>
              <a:rPr lang="en-US" dirty="0" err="1"/>
              <a:t>maneiras</a:t>
            </a:r>
            <a:r>
              <a:rPr lang="en-US" dirty="0"/>
              <a:t>: </a:t>
            </a:r>
            <a:r>
              <a:rPr lang="en-US" dirty="0" err="1"/>
              <a:t>Pequenos</a:t>
            </a:r>
            <a:r>
              <a:rPr lang="en-US" dirty="0"/>
              <a:t> </a:t>
            </a:r>
            <a:r>
              <a:rPr lang="en-US" dirty="0" err="1"/>
              <a:t>atos</a:t>
            </a:r>
            <a:r>
              <a:rPr lang="en-US" dirty="0"/>
              <a:t> de </a:t>
            </a:r>
            <a:r>
              <a:rPr lang="en-US" dirty="0" err="1"/>
              <a:t>resistência</a:t>
            </a:r>
            <a:r>
              <a:rPr lang="en-US" dirty="0"/>
              <a:t> e </a:t>
            </a:r>
            <a:r>
              <a:rPr lang="en-US" dirty="0" err="1"/>
              <a:t>martírio</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 crescimento do Cristianismo até o Édito de Milão (313 d.C.) foi um triunfo da cultura ética sobre a cultura pagã em declínio. Não se deu por meios coercitivos, mas por um testemunho de vida que afetou diretamente as normas e os costumes da sociedade romana.</a:t>
            </a:r>
          </a:p>
          <a:p>
            <a:endParaRPr lang="en-US"/>
          </a:p>
          <a:p>
            <a:r>
              <a:rPr lang="en-US"/>
              <a:t>1. Maior Sobrevivência nas Crises e Epidemias.</a:t>
            </a:r>
          </a:p>
          <a:p>
            <a:endParaRPr lang="en-US"/>
          </a:p>
          <a:p>
            <a:r>
              <a:rPr lang="en-US"/>
              <a:t>Stark: O cuidado abnegado durante as pestes (o amor prático) resultava em taxas de sobrevivência mais altas. A fé se traduzia em benefícios biológicos e sociais tangíveis.</a:t>
            </a:r>
          </a:p>
          <a:p>
            <a:endParaRPr lang="en-US"/>
          </a:p>
          <a:p>
            <a:r>
              <a:rPr lang="en-US"/>
              <a:t>2. O Contato Diário e a Diferença na Vida dos Incrédulos.</a:t>
            </a:r>
          </a:p>
          <a:p>
            <a:endParaRPr lang="en-US"/>
          </a:p>
          <a:p>
            <a:r>
              <a:rPr lang="en-US"/>
              <a:t>Stark &amp; Kreider: Os cristãos viviam de forma coesa, oferecendo um modelo de comunidade e ajuda mútua que contrastava com o isolamento e a desconfiança da sociedade romana. O testemunho acontecia na esfera da vizinhança e do trabalho.</a:t>
            </a:r>
          </a:p>
          <a:p>
            <a:endParaRPr lang="en-US"/>
          </a:p>
          <a:p>
            <a:r>
              <a:rPr lang="en-US"/>
              <a:t>3. Uma Vida de "Paciência" no Procedimento.</a:t>
            </a:r>
          </a:p>
          <a:p>
            <a:endParaRPr lang="en-US"/>
          </a:p>
          <a:p>
            <a:r>
              <a:rPr lang="en-US"/>
              <a:t>Kreider: O catecumenato (o longo processo de discipulado) era central. A "paciência" (patientia) era a virtude central cultivada, preparando os convertidos para a não-violência, a integridade e a resistência ética ao culto imperial. O crescimento era lento e profundo, não superficial.</a:t>
            </a:r>
          </a:p>
          <a:p>
            <a:endParaRPr lang="en-US"/>
          </a:p>
          <a:p>
            <a:r>
              <a:rPr lang="en-US"/>
              <a:t>4. A Valorização da Mulher no Cristianismo.</a:t>
            </a:r>
          </a:p>
          <a:p>
            <a:endParaRPr lang="en-US"/>
          </a:p>
          <a:p>
            <a:r>
              <a:rPr lang="en-US"/>
              <a:t>Stark: As mulheres eram tratadas com dignidade e respeito, o que aumentava seu status social. Isso resultava em maior adesão feminina e, consequentemente, na transmissão da fé às gerações futuras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5. Maior Taxa de Fertilidade e Valorização do Casamento.</a:t>
            </a:r>
          </a:p>
          <a:p>
            <a:endParaRPr lang="en-US"/>
          </a:p>
          <a:p>
            <a:r>
              <a:rPr lang="en-US"/>
              <a:t>Stark: O modelo de casamento monogâmico e a rejeição ao controle de natalidade (em contraste com o declínio populacional romano) garantiam uma taxa reprodutiva mais alta e famílias mais estáveis.</a:t>
            </a:r>
          </a:p>
          <a:p>
            <a:endParaRPr lang="en-US"/>
          </a:p>
          <a:p>
            <a:r>
              <a:rPr lang="en-US"/>
              <a:t>6. Valorização da Vida – Proibição do Aborto e do Infanticídio.</a:t>
            </a:r>
          </a:p>
          <a:p>
            <a:endParaRPr lang="en-US"/>
          </a:p>
          <a:p>
            <a:r>
              <a:rPr lang="en-US"/>
              <a:t>Oposição radical ao infanticídio e ao aborto, que eram práticas comuns em Roma. Esta postura afirmou o valor inalienável da vida humana como criação de Deus (o que Dooyeweerd chamaria de uma norma biótica orientada pela fé bíblica).</a:t>
            </a:r>
          </a:p>
          <a:p>
            <a:endParaRPr lang="en-US"/>
          </a:p>
          <a:p>
            <a:r>
              <a:rPr lang="en-US"/>
              <a:t>O sucesso da Igreja Primitiva reside na sua orientação radical e contra-cultural pelo Motivo Básico Bíblico de Criação, Queda e Redenção.</a:t>
            </a:r>
          </a:p>
          <a:p>
            <a:endParaRPr lang="en-US"/>
          </a:p>
          <a:p>
            <a:r>
              <a:rPr lang="en-US"/>
              <a:t>Criação: O respeito pela ordem da Criação (pela vida, pela família, pela dignidade da mulher) forneceu uma base mais sólida para a sociedade do que o caos moral romano.</a:t>
            </a:r>
          </a:p>
          <a:p>
            <a:endParaRPr lang="en-US"/>
          </a:p>
          <a:p>
            <a:r>
              <a:rPr lang="en-US"/>
              <a:t>Redenção: A nova humanidade (o corpo de Cristo) manifestava-se em um modo de vida paciente (Kreider) e caridoso (Stark) que era o fermento para a transformação cultural.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Não é fácil estudar Constantino. </a:t>
            </a:r>
          </a:p>
          <a:p>
            <a:endParaRPr lang="en-US"/>
          </a:p>
          <a:p>
            <a:r>
              <a:rPr lang="en-US"/>
              <a:t>Para o Estudante: É difícil ter certeza sobre Constantino porque as fontes históricas são contraditórias: seus admiradores o viam como um santo; seus inimigos, como um tirano cínico. Nossa tarefa é entender Constantino como um político romano que se deparou com a fé cristã.</a:t>
            </a:r>
          </a:p>
          <a:p>
            <a:endParaRPr lang="en-US"/>
          </a:p>
          <a:p>
            <a:r>
              <a:rPr lang="en-US"/>
              <a:t>Conversão: O Processo e o Batismo</a:t>
            </a:r>
          </a:p>
          <a:p>
            <a:r>
              <a:rPr lang="en-US"/>
              <a:t>Sonhos e Visões (312 d.C.): Constantino teve, sim, sonhos ou visões antes da Batalha da Ponte Mílvia, que ele interpretou como um sinal para lutar sob o símbolo cristão (o Chi-Rho).</a:t>
            </a:r>
          </a:p>
          <a:p>
            <a:endParaRPr lang="en-US"/>
          </a:p>
          <a:p>
            <a:r>
              <a:rPr lang="en-US"/>
              <a:t>A Natureza de Sua Fé: Seus atos de 312 d.C. não o transformaram instantaneamente em um "cristão batizado". Leithart sugere que foi um processo.</a:t>
            </a:r>
          </a:p>
          <a:p>
            <a:endParaRPr lang="en-US"/>
          </a:p>
          <a:p>
            <a:r>
              <a:rPr lang="en-US"/>
              <a:t>Antes: Ele era "simpático" ao Cristianismo, com afinidades com o Deus cristão (talvez um "cristão nominal" ou simpatizante).</a:t>
            </a:r>
          </a:p>
          <a:p>
            <a:endParaRPr lang="en-US"/>
          </a:p>
          <a:p>
            <a:r>
              <a:rPr lang="en-US"/>
              <a:t>Depois: Ele manteve-se um catecúmeno, submetendo-se à catequese e ao batismo apenas no leito de morte (como muitos cristãos da época, que adiavam o batismo para garantir o perdão dos pecados da vida adulta).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Constantino </a:t>
            </a:r>
            <a:r>
              <a:rPr lang="en-US" dirty="0" err="1"/>
              <a:t>agia</a:t>
            </a:r>
            <a:r>
              <a:rPr lang="en-US" dirty="0"/>
              <a:t> </a:t>
            </a:r>
            <a:r>
              <a:rPr lang="en-US" dirty="0" err="1"/>
              <a:t>como</a:t>
            </a:r>
            <a:r>
              <a:rPr lang="en-US" dirty="0"/>
              <a:t> um </a:t>
            </a:r>
            <a:r>
              <a:rPr lang="en-US" dirty="0" err="1"/>
              <a:t>político</a:t>
            </a:r>
            <a:r>
              <a:rPr lang="en-US" dirty="0"/>
              <a:t> </a:t>
            </a:r>
            <a:r>
              <a:rPr lang="en-US" dirty="0" err="1"/>
              <a:t>romano</a:t>
            </a:r>
            <a:r>
              <a:rPr lang="en-US" dirty="0"/>
              <a:t> </a:t>
            </a:r>
            <a:r>
              <a:rPr lang="en-US" dirty="0" err="1"/>
              <a:t>tradicional</a:t>
            </a:r>
            <a:r>
              <a:rPr lang="en-US" dirty="0"/>
              <a:t>. Para </a:t>
            </a:r>
            <a:r>
              <a:rPr lang="en-US" dirty="0" err="1"/>
              <a:t>ele</a:t>
            </a:r>
            <a:r>
              <a:rPr lang="en-US" dirty="0"/>
              <a:t>, o </a:t>
            </a:r>
            <a:r>
              <a:rPr lang="en-US" dirty="0" err="1"/>
              <a:t>culto</a:t>
            </a:r>
            <a:r>
              <a:rPr lang="en-US" dirty="0"/>
              <a:t> religioso (a religio) </a:t>
            </a:r>
            <a:r>
              <a:rPr lang="en-US" dirty="0" err="1"/>
              <a:t>desempenhava</a:t>
            </a:r>
            <a:r>
              <a:rPr lang="en-US" dirty="0"/>
              <a:t> um </a:t>
            </a:r>
            <a:r>
              <a:rPr lang="en-US" dirty="0" err="1"/>
              <a:t>papel</a:t>
            </a:r>
            <a:r>
              <a:rPr lang="en-US" dirty="0"/>
              <a:t> vital </a:t>
            </a:r>
            <a:r>
              <a:rPr lang="en-US" dirty="0" err="1"/>
              <a:t>na</a:t>
            </a:r>
            <a:r>
              <a:rPr lang="en-US" dirty="0"/>
              <a:t> </a:t>
            </a:r>
            <a:r>
              <a:rPr lang="en-US" dirty="0" err="1"/>
              <a:t>unificação</a:t>
            </a:r>
            <a:r>
              <a:rPr lang="en-US" dirty="0"/>
              <a:t> e </a:t>
            </a:r>
            <a:r>
              <a:rPr lang="en-US" dirty="0" err="1"/>
              <a:t>estabilidade</a:t>
            </a:r>
            <a:r>
              <a:rPr lang="en-US" dirty="0"/>
              <a:t> da </a:t>
            </a:r>
            <a:r>
              <a:rPr lang="en-US" dirty="0" err="1"/>
              <a:t>sociedade</a:t>
            </a:r>
            <a:r>
              <a:rPr lang="en-US" dirty="0"/>
              <a:t>. Se o </a:t>
            </a:r>
            <a:r>
              <a:rPr lang="en-US" dirty="0" err="1"/>
              <a:t>Cristianismo</a:t>
            </a:r>
            <a:r>
              <a:rPr lang="en-US" dirty="0"/>
              <a:t> era a </a:t>
            </a:r>
            <a:r>
              <a:rPr lang="en-US" dirty="0" err="1"/>
              <a:t>força</a:t>
            </a:r>
            <a:r>
              <a:rPr lang="en-US" dirty="0"/>
              <a:t> </a:t>
            </a:r>
            <a:r>
              <a:rPr lang="en-US" dirty="0" err="1"/>
              <a:t>mais</a:t>
            </a:r>
            <a:r>
              <a:rPr lang="en-US" dirty="0"/>
              <a:t> </a:t>
            </a:r>
            <a:r>
              <a:rPr lang="en-US" dirty="0" err="1"/>
              <a:t>coesa</a:t>
            </a:r>
            <a:r>
              <a:rPr lang="en-US" dirty="0"/>
              <a:t> e </a:t>
            </a:r>
            <a:r>
              <a:rPr lang="en-US" dirty="0" err="1"/>
              <a:t>crescente</a:t>
            </a:r>
            <a:r>
              <a:rPr lang="en-US" dirty="0"/>
              <a:t> (</a:t>
            </a:r>
            <a:r>
              <a:rPr lang="en-US" dirty="0" err="1"/>
              <a:t>como</a:t>
            </a:r>
            <a:r>
              <a:rPr lang="en-US" dirty="0"/>
              <a:t> Stark </a:t>
            </a:r>
            <a:r>
              <a:rPr lang="en-US" dirty="0" err="1"/>
              <a:t>mostrou</a:t>
            </a:r>
            <a:r>
              <a:rPr lang="en-US" dirty="0"/>
              <a:t>), </a:t>
            </a:r>
            <a:r>
              <a:rPr lang="en-US" dirty="0" err="1"/>
              <a:t>ele</a:t>
            </a:r>
            <a:r>
              <a:rPr lang="en-US" dirty="0"/>
              <a:t> </a:t>
            </a:r>
            <a:r>
              <a:rPr lang="en-US" dirty="0" err="1"/>
              <a:t>deveria</a:t>
            </a:r>
            <a:r>
              <a:rPr lang="en-US" dirty="0"/>
              <a:t> ser </a:t>
            </a:r>
            <a:r>
              <a:rPr lang="en-US" dirty="0" err="1"/>
              <a:t>apoiado</a:t>
            </a:r>
            <a:r>
              <a:rPr lang="en-US" dirty="0"/>
              <a:t>.</a:t>
            </a:r>
          </a:p>
          <a:p>
            <a:endParaRPr lang="en-US" dirty="0"/>
          </a:p>
          <a:p>
            <a:r>
              <a:rPr lang="en-US" dirty="0"/>
              <a:t>A. A </a:t>
            </a:r>
            <a:r>
              <a:rPr lang="en-US" dirty="0" err="1"/>
              <a:t>Perspectiva</a:t>
            </a:r>
            <a:r>
              <a:rPr lang="en-US" dirty="0"/>
              <a:t> do </a:t>
            </a:r>
            <a:r>
              <a:rPr lang="en-US" dirty="0" err="1"/>
              <a:t>Administrador</a:t>
            </a:r>
            <a:r>
              <a:rPr lang="en-US" dirty="0"/>
              <a:t> Romano</a:t>
            </a:r>
          </a:p>
          <a:p>
            <a:r>
              <a:rPr lang="en-US" dirty="0"/>
              <a:t>"Constantino </a:t>
            </a:r>
            <a:r>
              <a:rPr lang="en-US" dirty="0" err="1"/>
              <a:t>não</a:t>
            </a:r>
            <a:r>
              <a:rPr lang="en-US" dirty="0"/>
              <a:t> </a:t>
            </a:r>
            <a:r>
              <a:rPr lang="en-US" dirty="0" err="1"/>
              <a:t>cuidou</a:t>
            </a:r>
            <a:r>
              <a:rPr lang="en-US" dirty="0"/>
              <a:t> da </a:t>
            </a:r>
            <a:r>
              <a:rPr lang="en-US" dirty="0" err="1"/>
              <a:t>política</a:t>
            </a:r>
            <a:r>
              <a:rPr lang="en-US" dirty="0"/>
              <a:t> religiosa </a:t>
            </a:r>
            <a:r>
              <a:rPr lang="en-US" dirty="0" err="1"/>
              <a:t>como</a:t>
            </a:r>
            <a:r>
              <a:rPr lang="en-US" dirty="0"/>
              <a:t> um </a:t>
            </a:r>
            <a:r>
              <a:rPr lang="en-US" dirty="0" err="1"/>
              <a:t>crente</a:t>
            </a:r>
            <a:r>
              <a:rPr lang="en-US" dirty="0"/>
              <a:t> </a:t>
            </a:r>
            <a:r>
              <a:rPr lang="en-US" dirty="0" err="1"/>
              <a:t>batizado</a:t>
            </a:r>
            <a:r>
              <a:rPr lang="en-US" dirty="0"/>
              <a:t> </a:t>
            </a:r>
            <a:r>
              <a:rPr lang="en-US" dirty="0" err="1"/>
              <a:t>na</a:t>
            </a:r>
            <a:r>
              <a:rPr lang="en-US" dirty="0"/>
              <a:t> </a:t>
            </a:r>
            <a:r>
              <a:rPr lang="en-US" dirty="0" err="1"/>
              <a:t>tradição</a:t>
            </a:r>
            <a:r>
              <a:rPr lang="en-US" dirty="0"/>
              <a:t> </a:t>
            </a:r>
            <a:r>
              <a:rPr lang="en-US" dirty="0" err="1"/>
              <a:t>cristã</a:t>
            </a:r>
            <a:r>
              <a:rPr lang="en-US" dirty="0"/>
              <a:t>. Ele </a:t>
            </a:r>
            <a:r>
              <a:rPr lang="en-US" dirty="0" err="1"/>
              <a:t>lidou</a:t>
            </a:r>
            <a:r>
              <a:rPr lang="en-US" dirty="0"/>
              <a:t> com </a:t>
            </a:r>
            <a:r>
              <a:rPr lang="en-US" dirty="0" err="1"/>
              <a:t>ela</a:t>
            </a:r>
            <a:r>
              <a:rPr lang="en-US" dirty="0"/>
              <a:t> </a:t>
            </a:r>
            <a:r>
              <a:rPr lang="en-US" dirty="0" err="1"/>
              <a:t>como</a:t>
            </a:r>
            <a:r>
              <a:rPr lang="en-US" dirty="0"/>
              <a:t> um Romano </a:t>
            </a:r>
            <a:r>
              <a:rPr lang="en-US" dirty="0" err="1"/>
              <a:t>tradicional</a:t>
            </a:r>
            <a:r>
              <a:rPr lang="en-US" dirty="0"/>
              <a:t> com </a:t>
            </a:r>
            <a:r>
              <a:rPr lang="en-US" dirty="0" err="1"/>
              <a:t>afinidades</a:t>
            </a:r>
            <a:r>
              <a:rPr lang="en-US" dirty="0"/>
              <a:t> </a:t>
            </a:r>
            <a:r>
              <a:rPr lang="en-US" dirty="0" err="1"/>
              <a:t>cristãs</a:t>
            </a:r>
            <a:r>
              <a:rPr lang="en-US" dirty="0"/>
              <a:t>."</a:t>
            </a:r>
          </a:p>
          <a:p>
            <a:endParaRPr lang="en-US" dirty="0"/>
          </a:p>
          <a:p>
            <a:r>
              <a:rPr lang="en-US" dirty="0"/>
              <a:t>Ele </a:t>
            </a:r>
            <a:r>
              <a:rPr lang="en-US" dirty="0" err="1"/>
              <a:t>usava</a:t>
            </a:r>
            <a:r>
              <a:rPr lang="en-US" dirty="0"/>
              <a:t> as ferramentas do Estado. Sua </a:t>
            </a:r>
            <a:r>
              <a:rPr lang="en-US" dirty="0" err="1"/>
              <a:t>crença</a:t>
            </a:r>
            <a:r>
              <a:rPr lang="en-US" dirty="0"/>
              <a:t> </a:t>
            </a:r>
            <a:r>
              <a:rPr lang="en-US" dirty="0" err="1"/>
              <a:t>sincera</a:t>
            </a:r>
            <a:r>
              <a:rPr lang="en-US" dirty="0"/>
              <a:t> </a:t>
            </a:r>
            <a:r>
              <a:rPr lang="en-US" dirty="0" err="1"/>
              <a:t>na</a:t>
            </a:r>
            <a:r>
              <a:rPr lang="en-US" dirty="0"/>
              <a:t> </a:t>
            </a:r>
            <a:r>
              <a:rPr lang="en-US" dirty="0" err="1"/>
              <a:t>missão</a:t>
            </a:r>
            <a:r>
              <a:rPr lang="en-US" dirty="0"/>
              <a:t> </a:t>
            </a:r>
            <a:r>
              <a:rPr lang="en-US" dirty="0" err="1"/>
              <a:t>divina</a:t>
            </a:r>
            <a:r>
              <a:rPr lang="en-US" dirty="0"/>
              <a:t> de </a:t>
            </a:r>
            <a:r>
              <a:rPr lang="en-US" dirty="0" err="1"/>
              <a:t>restaurar</a:t>
            </a:r>
            <a:r>
              <a:rPr lang="en-US" dirty="0"/>
              <a:t> a </a:t>
            </a:r>
            <a:r>
              <a:rPr lang="en-US" dirty="0" err="1"/>
              <a:t>ordem</a:t>
            </a:r>
            <a:r>
              <a:rPr lang="en-US" dirty="0"/>
              <a:t> ("a </a:t>
            </a:r>
            <a:r>
              <a:rPr lang="en-US" dirty="0" err="1"/>
              <a:t>raça</a:t>
            </a:r>
            <a:r>
              <a:rPr lang="en-US" dirty="0"/>
              <a:t> humana </a:t>
            </a:r>
            <a:r>
              <a:rPr lang="en-US" dirty="0" err="1"/>
              <a:t>talvez</a:t>
            </a:r>
            <a:r>
              <a:rPr lang="en-US" dirty="0"/>
              <a:t> </a:t>
            </a:r>
            <a:r>
              <a:rPr lang="en-US" dirty="0" err="1"/>
              <a:t>seja</a:t>
            </a:r>
            <a:r>
              <a:rPr lang="en-US" dirty="0"/>
              <a:t> </a:t>
            </a:r>
            <a:r>
              <a:rPr lang="en-US" dirty="0" err="1"/>
              <a:t>iluminada</a:t>
            </a:r>
            <a:r>
              <a:rPr lang="en-US" dirty="0"/>
              <a:t> </a:t>
            </a:r>
            <a:r>
              <a:rPr lang="en-US" dirty="0" err="1"/>
              <a:t>por</a:t>
            </a:r>
            <a:r>
              <a:rPr lang="en-US" dirty="0"/>
              <a:t> </a:t>
            </a:r>
            <a:r>
              <a:rPr lang="en-US" dirty="0" err="1"/>
              <a:t>minha</a:t>
            </a:r>
            <a:r>
              <a:rPr lang="en-US" dirty="0"/>
              <a:t> </a:t>
            </a:r>
            <a:r>
              <a:rPr lang="en-US" dirty="0" err="1"/>
              <a:t>instrumentalização</a:t>
            </a:r>
            <a:r>
              <a:rPr lang="en-US" dirty="0"/>
              <a:t>") era </a:t>
            </a:r>
            <a:r>
              <a:rPr lang="en-US" dirty="0" err="1"/>
              <a:t>expressa</a:t>
            </a:r>
            <a:r>
              <a:rPr lang="en-US" dirty="0"/>
              <a:t> </a:t>
            </a:r>
            <a:r>
              <a:rPr lang="en-US" dirty="0" err="1"/>
              <a:t>através</a:t>
            </a:r>
            <a:r>
              <a:rPr lang="en-US" dirty="0"/>
              <a:t> de </a:t>
            </a:r>
            <a:r>
              <a:rPr lang="en-US" dirty="0" err="1"/>
              <a:t>meios</a:t>
            </a:r>
            <a:r>
              <a:rPr lang="en-US" dirty="0"/>
              <a:t> e </a:t>
            </a:r>
            <a:r>
              <a:rPr lang="en-US" dirty="0" err="1"/>
              <a:t>métodos</a:t>
            </a:r>
            <a:r>
              <a:rPr lang="en-US" dirty="0"/>
              <a:t> </a:t>
            </a:r>
            <a:r>
              <a:rPr lang="en-US" dirty="0" err="1"/>
              <a:t>estatais</a:t>
            </a:r>
            <a:r>
              <a:rPr lang="en-US" dirty="0"/>
              <a:t>.</a:t>
            </a:r>
          </a:p>
          <a:p>
            <a:endParaRPr lang="en-US" dirty="0"/>
          </a:p>
          <a:p>
            <a:r>
              <a:rPr lang="en-US" dirty="0"/>
              <a:t>B. O Estado </a:t>
            </a:r>
            <a:r>
              <a:rPr lang="en-US" dirty="0" err="1"/>
              <a:t>como</a:t>
            </a:r>
            <a:r>
              <a:rPr lang="en-US" dirty="0"/>
              <a:t> </a:t>
            </a:r>
            <a:r>
              <a:rPr lang="en-US" dirty="0" err="1"/>
              <a:t>Instrumento</a:t>
            </a:r>
            <a:r>
              <a:rPr lang="en-US" dirty="0"/>
              <a:t> </a:t>
            </a:r>
            <a:r>
              <a:rPr lang="en-US" dirty="0" err="1"/>
              <a:t>Missionário</a:t>
            </a:r>
            <a:r>
              <a:rPr lang="en-US" dirty="0"/>
              <a:t> (</a:t>
            </a:r>
            <a:r>
              <a:rPr lang="en-US" dirty="0" err="1"/>
              <a:t>Dois</a:t>
            </a:r>
            <a:r>
              <a:rPr lang="en-US" dirty="0"/>
              <a:t> </a:t>
            </a:r>
            <a:r>
              <a:rPr lang="en-US" dirty="0" err="1"/>
              <a:t>Flancos</a:t>
            </a:r>
            <a:r>
              <a:rPr lang="en-US" dirty="0"/>
              <a:t>)</a:t>
            </a:r>
          </a:p>
          <a:p>
            <a:r>
              <a:rPr lang="en-US" dirty="0"/>
              <a:t>Com Constantino, o Estado se </a:t>
            </a:r>
            <a:r>
              <a:rPr lang="en-US" dirty="0" err="1"/>
              <a:t>tornou</a:t>
            </a:r>
            <a:r>
              <a:rPr lang="en-US" dirty="0"/>
              <a:t> um </a:t>
            </a:r>
            <a:r>
              <a:rPr lang="en-US" dirty="0" err="1"/>
              <a:t>programa</a:t>
            </a:r>
            <a:r>
              <a:rPr lang="en-US" dirty="0"/>
              <a:t> </a:t>
            </a:r>
            <a:r>
              <a:rPr lang="en-US" dirty="0" err="1"/>
              <a:t>missionário</a:t>
            </a:r>
            <a:r>
              <a:rPr lang="en-US" dirty="0"/>
              <a:t> de </a:t>
            </a:r>
            <a:r>
              <a:rPr lang="en-US" dirty="0" err="1"/>
              <a:t>dois</a:t>
            </a:r>
            <a:r>
              <a:rPr lang="en-US" dirty="0"/>
              <a:t> </a:t>
            </a:r>
            <a:r>
              <a:rPr lang="en-US" dirty="0" err="1"/>
              <a:t>gumes</a:t>
            </a:r>
            <a:r>
              <a:rPr lang="en-US" dirty="0"/>
              <a:t>, </a:t>
            </a:r>
            <a:r>
              <a:rPr lang="en-US" dirty="0" err="1"/>
              <a:t>visando</a:t>
            </a:r>
            <a:r>
              <a:rPr lang="en-US" dirty="0"/>
              <a:t> a </a:t>
            </a:r>
            <a:r>
              <a:rPr lang="en-US" dirty="0" err="1"/>
              <a:t>estabilidade</a:t>
            </a:r>
            <a:r>
              <a:rPr lang="en-US" dirty="0"/>
              <a:t> e a </a:t>
            </a:r>
            <a:r>
              <a:rPr lang="en-US" dirty="0" err="1"/>
              <a:t>unidade</a:t>
            </a:r>
            <a:r>
              <a:rPr lang="en-US" dirty="0"/>
              <a:t> do Império:</a:t>
            </a:r>
          </a:p>
          <a:p>
            <a:endParaRPr lang="en-US" dirty="0"/>
          </a:p>
          <a:p>
            <a:r>
              <a:rPr lang="en-US" dirty="0" err="1"/>
              <a:t>Flanco</a:t>
            </a:r>
            <a:r>
              <a:rPr lang="en-US" dirty="0"/>
              <a:t> da </a:t>
            </a:r>
            <a:r>
              <a:rPr lang="en-US" dirty="0" err="1"/>
              <a:t>Promoção</a:t>
            </a:r>
            <a:r>
              <a:rPr lang="en-US" dirty="0"/>
              <a:t>: O Estado </a:t>
            </a:r>
            <a:r>
              <a:rPr lang="en-US" dirty="0" err="1"/>
              <a:t>promovia</a:t>
            </a:r>
            <a:r>
              <a:rPr lang="en-US" dirty="0"/>
              <a:t> o </a:t>
            </a:r>
            <a:r>
              <a:rPr lang="en-US" dirty="0" err="1"/>
              <a:t>Cristianismo</a:t>
            </a:r>
            <a:r>
              <a:rPr lang="en-US" dirty="0"/>
              <a:t> (</a:t>
            </a:r>
            <a:r>
              <a:rPr lang="en-US" dirty="0" err="1"/>
              <a:t>construção</a:t>
            </a:r>
            <a:r>
              <a:rPr lang="en-US" dirty="0"/>
              <a:t> de </a:t>
            </a:r>
            <a:r>
              <a:rPr lang="en-US" dirty="0" err="1"/>
              <a:t>basílicas</a:t>
            </a:r>
            <a:r>
              <a:rPr lang="en-US" dirty="0"/>
              <a:t>, </a:t>
            </a:r>
            <a:r>
              <a:rPr lang="en-US" dirty="0" err="1"/>
              <a:t>financiamento</a:t>
            </a:r>
            <a:r>
              <a:rPr lang="en-US" dirty="0"/>
              <a:t> do </a:t>
            </a:r>
            <a:r>
              <a:rPr lang="en-US" dirty="0" err="1"/>
              <a:t>clero</a:t>
            </a:r>
            <a:r>
              <a:rPr lang="en-US" dirty="0"/>
              <a:t>, </a:t>
            </a:r>
            <a:r>
              <a:rPr lang="en-US" dirty="0" err="1"/>
              <a:t>Édito</a:t>
            </a:r>
            <a:r>
              <a:rPr lang="en-US" dirty="0"/>
              <a:t> de </a:t>
            </a:r>
            <a:r>
              <a:rPr lang="en-US" dirty="0" err="1"/>
              <a:t>Milão</a:t>
            </a:r>
            <a:r>
              <a:rPr lang="en-US" dirty="0"/>
              <a:t>) – </a:t>
            </a:r>
            <a:r>
              <a:rPr lang="en-US" dirty="0" err="1"/>
              <a:t>estabelecendo</a:t>
            </a:r>
            <a:r>
              <a:rPr lang="en-US" dirty="0"/>
              <a:t> a </a:t>
            </a:r>
            <a:r>
              <a:rPr lang="en-US" dirty="0" err="1"/>
              <a:t>religião</a:t>
            </a:r>
            <a:r>
              <a:rPr lang="en-US" dirty="0"/>
              <a:t> "</a:t>
            </a:r>
            <a:r>
              <a:rPr lang="en-US" dirty="0" err="1"/>
              <a:t>correta</a:t>
            </a:r>
            <a:r>
              <a:rPr lang="en-US" dirty="0"/>
              <a:t>".</a:t>
            </a:r>
          </a:p>
          <a:p>
            <a:endParaRPr lang="en-US" dirty="0"/>
          </a:p>
          <a:p>
            <a:r>
              <a:rPr lang="en-US" dirty="0" err="1"/>
              <a:t>Flanco</a:t>
            </a:r>
            <a:r>
              <a:rPr lang="en-US" dirty="0"/>
              <a:t> da </a:t>
            </a:r>
            <a:r>
              <a:rPr lang="en-US" dirty="0" err="1"/>
              <a:t>Proibição</a:t>
            </a:r>
            <a:r>
              <a:rPr lang="en-US" dirty="0"/>
              <a:t>: O Estado </a:t>
            </a:r>
            <a:r>
              <a:rPr lang="en-US" dirty="0" err="1"/>
              <a:t>proibia</a:t>
            </a:r>
            <a:r>
              <a:rPr lang="en-US" dirty="0"/>
              <a:t>, </a:t>
            </a:r>
            <a:r>
              <a:rPr lang="en-US" dirty="0" err="1"/>
              <a:t>competia</a:t>
            </a:r>
            <a:r>
              <a:rPr lang="en-US" dirty="0"/>
              <a:t> </a:t>
            </a:r>
            <a:r>
              <a:rPr lang="en-US" dirty="0" err="1"/>
              <a:t>ou</a:t>
            </a:r>
            <a:r>
              <a:rPr lang="en-US" dirty="0"/>
              <a:t> </a:t>
            </a:r>
            <a:r>
              <a:rPr lang="en-US" dirty="0" err="1"/>
              <a:t>suprimia</a:t>
            </a:r>
            <a:r>
              <a:rPr lang="en-US" dirty="0"/>
              <a:t> </a:t>
            </a:r>
            <a:r>
              <a:rPr lang="en-US" dirty="0" err="1"/>
              <a:t>grupos</a:t>
            </a:r>
            <a:r>
              <a:rPr lang="en-US" dirty="0"/>
              <a:t> </a:t>
            </a:r>
            <a:r>
              <a:rPr lang="en-US" dirty="0" err="1"/>
              <a:t>religiosos</a:t>
            </a:r>
            <a:r>
              <a:rPr lang="en-US" dirty="0"/>
              <a:t> "</a:t>
            </a:r>
            <a:r>
              <a:rPr lang="en-US" dirty="0" err="1"/>
              <a:t>errôneos</a:t>
            </a:r>
            <a:r>
              <a:rPr lang="en-US" dirty="0"/>
              <a:t>" (tanto </a:t>
            </a:r>
            <a:r>
              <a:rPr lang="en-US" dirty="0" err="1"/>
              <a:t>pagãos</a:t>
            </a:r>
            <a:r>
              <a:rPr lang="en-US" dirty="0"/>
              <a:t> </a:t>
            </a:r>
            <a:r>
              <a:rPr lang="en-US" dirty="0" err="1"/>
              <a:t>quanto</a:t>
            </a:r>
            <a:r>
              <a:rPr lang="en-US" dirty="0"/>
              <a:t>, </a:t>
            </a:r>
            <a:r>
              <a:rPr lang="en-US" dirty="0" err="1"/>
              <a:t>crucialmente</a:t>
            </a:r>
            <a:r>
              <a:rPr lang="en-US" dirty="0"/>
              <a:t>, </a:t>
            </a:r>
            <a:r>
              <a:rPr lang="en-US" dirty="0" err="1"/>
              <a:t>grupos</a:t>
            </a:r>
            <a:r>
              <a:rPr lang="en-US" dirty="0"/>
              <a:t> </a:t>
            </a:r>
            <a:r>
              <a:rPr lang="en-US" dirty="0" err="1"/>
              <a:t>heréticos</a:t>
            </a:r>
            <a:r>
              <a:rPr lang="en-US" dirty="0"/>
              <a:t> </a:t>
            </a:r>
            <a:r>
              <a:rPr lang="en-US" dirty="0" err="1"/>
              <a:t>ou</a:t>
            </a:r>
            <a:r>
              <a:rPr lang="en-US" dirty="0"/>
              <a:t> </a:t>
            </a:r>
            <a:r>
              <a:rPr lang="en-US" dirty="0" err="1"/>
              <a:t>cismáticos</a:t>
            </a:r>
            <a:r>
              <a:rPr lang="en-US" dirty="0"/>
              <a:t> </a:t>
            </a:r>
            <a:r>
              <a:rPr lang="en-US" dirty="0" err="1"/>
              <a:t>como</a:t>
            </a:r>
            <a:r>
              <a:rPr lang="en-US" dirty="0"/>
              <a:t> </a:t>
            </a:r>
            <a:r>
              <a:rPr lang="en-US" dirty="0" err="1"/>
              <a:t>os</a:t>
            </a:r>
            <a:r>
              <a:rPr lang="en-US" dirty="0"/>
              <a:t> </a:t>
            </a:r>
            <a:r>
              <a:rPr lang="en-US" dirty="0" err="1"/>
              <a:t>Donatistas</a:t>
            </a:r>
            <a:r>
              <a:rPr lang="en-US" dirty="0"/>
              <a:t> e, </a:t>
            </a:r>
            <a:r>
              <a:rPr lang="en-US" dirty="0" err="1"/>
              <a:t>mais</a:t>
            </a:r>
            <a:r>
              <a:rPr lang="en-US" dirty="0"/>
              <a:t> </a:t>
            </a:r>
            <a:r>
              <a:rPr lang="en-US" dirty="0" err="1"/>
              <a:t>tarde</a:t>
            </a:r>
            <a:r>
              <a:rPr lang="en-US" dirty="0"/>
              <a:t>, </a:t>
            </a:r>
            <a:r>
              <a:rPr lang="en-US" dirty="0" err="1"/>
              <a:t>os</a:t>
            </a:r>
            <a:r>
              <a:rPr lang="en-US" dirty="0"/>
              <a:t> </a:t>
            </a:r>
            <a:r>
              <a:rPr lang="en-US" dirty="0" err="1"/>
              <a:t>Arianos</a:t>
            </a:r>
            <a:r>
              <a:rPr lang="en-US" dirty="0"/>
              <a:t>) – </a:t>
            </a:r>
            <a:r>
              <a:rPr lang="en-US" dirty="0" err="1"/>
              <a:t>combatendo</a:t>
            </a:r>
            <a:r>
              <a:rPr lang="en-US" dirty="0"/>
              <a:t> a </a:t>
            </a:r>
            <a:r>
              <a:rPr lang="en-US" dirty="0" err="1"/>
              <a:t>desunião</a:t>
            </a:r>
            <a:r>
              <a:rPr lang="en-US" dirty="0"/>
              <a:t>.</a:t>
            </a:r>
          </a:p>
          <a:p>
            <a:endParaRPr lang="en-US" dirty="0"/>
          </a:p>
          <a:p>
            <a:r>
              <a:rPr lang="en-US" dirty="0"/>
              <a:t>III. A </a:t>
            </a:r>
            <a:r>
              <a:rPr lang="en-US" dirty="0" err="1"/>
              <a:t>Transição</a:t>
            </a:r>
            <a:r>
              <a:rPr lang="en-US" dirty="0"/>
              <a:t>: Do "</a:t>
            </a:r>
            <a:r>
              <a:rPr lang="en-US" dirty="0" err="1"/>
              <a:t>Mistério</a:t>
            </a:r>
            <a:r>
              <a:rPr lang="en-US" dirty="0"/>
              <a:t>" para o "</a:t>
            </a:r>
            <a:r>
              <a:rPr lang="en-US" dirty="0" err="1"/>
              <a:t>Método</a:t>
            </a:r>
            <a:r>
              <a:rPr lang="en-US" dirty="0"/>
              <a:t>"</a:t>
            </a:r>
          </a:p>
          <a:p>
            <a:r>
              <a:rPr lang="en-US" dirty="0"/>
              <a:t>Este é o </a:t>
            </a:r>
            <a:r>
              <a:rPr lang="en-US" dirty="0" err="1"/>
              <a:t>ponto</a:t>
            </a:r>
            <a:r>
              <a:rPr lang="en-US" dirty="0"/>
              <a:t> de </a:t>
            </a:r>
            <a:r>
              <a:rPr lang="en-US" dirty="0" err="1"/>
              <a:t>maior</a:t>
            </a:r>
            <a:r>
              <a:rPr lang="en-US" dirty="0"/>
              <a:t> </a:t>
            </a:r>
            <a:r>
              <a:rPr lang="en-US" dirty="0" err="1"/>
              <a:t>crítica</a:t>
            </a:r>
            <a:r>
              <a:rPr lang="en-US" dirty="0"/>
              <a:t> (</a:t>
            </a:r>
            <a:r>
              <a:rPr lang="en-US" dirty="0" err="1"/>
              <a:t>implícita</a:t>
            </a:r>
            <a:r>
              <a:rPr lang="en-US" dirty="0"/>
              <a:t>) do </a:t>
            </a:r>
            <a:r>
              <a:rPr lang="en-US" dirty="0" err="1"/>
              <a:t>nosso</a:t>
            </a:r>
            <a:r>
              <a:rPr lang="en-US" dirty="0"/>
              <a:t> </a:t>
            </a:r>
            <a:r>
              <a:rPr lang="en-US" dirty="0" err="1"/>
              <a:t>enfoque</a:t>
            </a:r>
            <a:r>
              <a:rPr lang="en-US" dirty="0"/>
              <a:t> </a:t>
            </a:r>
            <a:r>
              <a:rPr lang="en-US" dirty="0" err="1"/>
              <a:t>reformacional</a:t>
            </a:r>
            <a:r>
              <a:rPr lang="en-US" dirty="0"/>
              <a:t>.</a:t>
            </a:r>
          </a:p>
          <a:p>
            <a:endParaRPr lang="en-US" dirty="0"/>
          </a:p>
          <a:p>
            <a:r>
              <a:rPr lang="en-US" dirty="0"/>
              <a:t>A. O </a:t>
            </a:r>
            <a:r>
              <a:rPr lang="en-US" dirty="0" err="1"/>
              <a:t>Crescimento</a:t>
            </a:r>
            <a:r>
              <a:rPr lang="en-US" dirty="0"/>
              <a:t> da </a:t>
            </a:r>
            <a:r>
              <a:rPr lang="en-US" dirty="0" err="1"/>
              <a:t>Igreja</a:t>
            </a:r>
            <a:r>
              <a:rPr lang="en-US" dirty="0"/>
              <a:t> Primitiva (O </a:t>
            </a:r>
            <a:r>
              <a:rPr lang="en-US" dirty="0" err="1"/>
              <a:t>Mistério</a:t>
            </a:r>
            <a:r>
              <a:rPr lang="en-US" dirty="0"/>
              <a:t>)</a:t>
            </a:r>
          </a:p>
          <a:p>
            <a:r>
              <a:rPr lang="en-US" dirty="0"/>
              <a:t>Antes de Constantino: O </a:t>
            </a:r>
            <a:r>
              <a:rPr lang="en-US" dirty="0" err="1"/>
              <a:t>crescimento</a:t>
            </a:r>
            <a:r>
              <a:rPr lang="en-US" dirty="0"/>
              <a:t> era um "</a:t>
            </a:r>
            <a:r>
              <a:rPr lang="en-US" dirty="0" err="1"/>
              <a:t>Mistério</a:t>
            </a:r>
            <a:r>
              <a:rPr lang="en-US" dirty="0"/>
              <a:t>" (Kreider). </a:t>
            </a:r>
            <a:r>
              <a:rPr lang="en-US" dirty="0" err="1"/>
              <a:t>Os</a:t>
            </a:r>
            <a:r>
              <a:rPr lang="en-US" dirty="0"/>
              <a:t> </a:t>
            </a:r>
            <a:r>
              <a:rPr lang="en-US" dirty="0" err="1"/>
              <a:t>líderes</a:t>
            </a:r>
            <a:r>
              <a:rPr lang="en-US" dirty="0"/>
              <a:t> se </a:t>
            </a:r>
            <a:r>
              <a:rPr lang="en-US" dirty="0" err="1"/>
              <a:t>preocupavam</a:t>
            </a:r>
            <a:r>
              <a:rPr lang="en-US" dirty="0"/>
              <a:t> com a </a:t>
            </a:r>
            <a:r>
              <a:rPr lang="en-US" dirty="0" err="1"/>
              <a:t>adoração</a:t>
            </a:r>
            <a:r>
              <a:rPr lang="en-US" dirty="0"/>
              <a:t>, a </a:t>
            </a:r>
            <a:r>
              <a:rPr lang="en-US" dirty="0" err="1"/>
              <a:t>transformação</a:t>
            </a:r>
            <a:r>
              <a:rPr lang="en-US" dirty="0"/>
              <a:t> de </a:t>
            </a:r>
            <a:r>
              <a:rPr lang="en-US" dirty="0" err="1"/>
              <a:t>vidas</a:t>
            </a:r>
            <a:r>
              <a:rPr lang="en-US" dirty="0"/>
              <a:t> e a </a:t>
            </a:r>
            <a:r>
              <a:rPr lang="en-US" dirty="0" err="1"/>
              <a:t>formação</a:t>
            </a:r>
            <a:r>
              <a:rPr lang="en-US" dirty="0"/>
              <a:t> de </a:t>
            </a:r>
            <a:r>
              <a:rPr lang="en-US" dirty="0" err="1"/>
              <a:t>comunidades</a:t>
            </a:r>
            <a:r>
              <a:rPr lang="en-US" dirty="0"/>
              <a:t> </a:t>
            </a:r>
            <a:r>
              <a:rPr lang="en-US" dirty="0" err="1"/>
              <a:t>éticas</a:t>
            </a:r>
            <a:r>
              <a:rPr lang="en-US" dirty="0"/>
              <a:t>. </a:t>
            </a:r>
            <a:r>
              <a:rPr lang="en-US" dirty="0" err="1"/>
              <a:t>Os</a:t>
            </a:r>
            <a:r>
              <a:rPr lang="en-US" dirty="0"/>
              <a:t> </a:t>
            </a:r>
            <a:r>
              <a:rPr lang="en-US" dirty="0" err="1"/>
              <a:t>incrédulos</a:t>
            </a:r>
            <a:r>
              <a:rPr lang="en-US" dirty="0"/>
              <a:t> </a:t>
            </a:r>
            <a:r>
              <a:rPr lang="en-US" dirty="0" err="1"/>
              <a:t>eram</a:t>
            </a:r>
            <a:r>
              <a:rPr lang="en-US" dirty="0"/>
              <a:t> </a:t>
            </a:r>
            <a:r>
              <a:rPr lang="en-US" dirty="0" err="1"/>
              <a:t>atraídos</a:t>
            </a:r>
            <a:r>
              <a:rPr lang="en-US" dirty="0"/>
              <a:t> </a:t>
            </a:r>
            <a:r>
              <a:rPr lang="en-US" dirty="0" err="1"/>
              <a:t>pelo</a:t>
            </a:r>
            <a:r>
              <a:rPr lang="en-US" dirty="0"/>
              <a:t> </a:t>
            </a:r>
            <a:r>
              <a:rPr lang="en-US" dirty="0" err="1"/>
              <a:t>caráter</a:t>
            </a:r>
            <a:r>
              <a:rPr lang="en-US" dirty="0"/>
              <a:t> de Deus </a:t>
            </a:r>
            <a:r>
              <a:rPr lang="en-US" dirty="0" err="1"/>
              <a:t>refletido</a:t>
            </a:r>
            <a:r>
              <a:rPr lang="en-US" dirty="0"/>
              <a:t> </a:t>
            </a:r>
            <a:r>
              <a:rPr lang="en-US" dirty="0" err="1"/>
              <a:t>na</a:t>
            </a:r>
            <a:r>
              <a:rPr lang="en-US" dirty="0"/>
              <a:t> </a:t>
            </a:r>
            <a:r>
              <a:rPr lang="en-US" dirty="0" err="1"/>
              <a:t>vida</a:t>
            </a:r>
            <a:r>
              <a:rPr lang="en-US" dirty="0"/>
              <a:t> dos </a:t>
            </a:r>
            <a:r>
              <a:rPr lang="en-US" dirty="0" err="1"/>
              <a:t>cristãos</a:t>
            </a:r>
            <a:r>
              <a:rPr lang="en-US" dirty="0"/>
              <a:t>.</a:t>
            </a:r>
          </a:p>
          <a:p>
            <a:endParaRPr lang="en-US" dirty="0"/>
          </a:p>
          <a:p>
            <a:r>
              <a:rPr lang="en-US" dirty="0"/>
              <a:t>O Papel da </a:t>
            </a:r>
            <a:r>
              <a:rPr lang="en-US" dirty="0" err="1"/>
              <a:t>Igreja</a:t>
            </a:r>
            <a:r>
              <a:rPr lang="en-US" dirty="0"/>
              <a:t>: </a:t>
            </a:r>
            <a:r>
              <a:rPr lang="en-US" dirty="0" err="1"/>
              <a:t>Os</a:t>
            </a:r>
            <a:r>
              <a:rPr lang="en-US" dirty="0"/>
              <a:t> </a:t>
            </a:r>
            <a:r>
              <a:rPr lang="en-US" dirty="0" err="1"/>
              <a:t>cristãos</a:t>
            </a:r>
            <a:r>
              <a:rPr lang="en-US" dirty="0"/>
              <a:t> </a:t>
            </a:r>
            <a:r>
              <a:rPr lang="en-US" dirty="0" err="1"/>
              <a:t>eram</a:t>
            </a:r>
            <a:r>
              <a:rPr lang="en-US" dirty="0"/>
              <a:t> "</a:t>
            </a:r>
            <a:r>
              <a:rPr lang="en-US" dirty="0" err="1"/>
              <a:t>pacientes</a:t>
            </a:r>
            <a:r>
              <a:rPr lang="en-US" dirty="0"/>
              <a:t> </a:t>
            </a:r>
            <a:r>
              <a:rPr lang="en-US" dirty="0" err="1"/>
              <a:t>colaboradores</a:t>
            </a:r>
            <a:r>
              <a:rPr lang="en-US" dirty="0"/>
              <a:t> de Deus". A </a:t>
            </a:r>
            <a:r>
              <a:rPr lang="en-US" dirty="0" err="1"/>
              <a:t>paciência</a:t>
            </a:r>
            <a:r>
              <a:rPr lang="en-US" dirty="0"/>
              <a:t> (vista </a:t>
            </a:r>
            <a:r>
              <a:rPr lang="en-US" dirty="0" err="1"/>
              <a:t>na</a:t>
            </a:r>
            <a:r>
              <a:rPr lang="en-US" dirty="0"/>
              <a:t> </a:t>
            </a:r>
            <a:r>
              <a:rPr lang="en-US" dirty="0" err="1"/>
              <a:t>caridade</a:t>
            </a:r>
            <a:r>
              <a:rPr lang="en-US" dirty="0"/>
              <a:t>, </a:t>
            </a:r>
            <a:r>
              <a:rPr lang="en-US" dirty="0" err="1"/>
              <a:t>na</a:t>
            </a:r>
            <a:r>
              <a:rPr lang="en-US" dirty="0"/>
              <a:t> </a:t>
            </a:r>
            <a:r>
              <a:rPr lang="en-US" dirty="0" err="1"/>
              <a:t>moralidade</a:t>
            </a:r>
            <a:r>
              <a:rPr lang="en-US" dirty="0"/>
              <a:t>, e </a:t>
            </a:r>
            <a:r>
              <a:rPr lang="en-US" dirty="0" err="1"/>
              <a:t>na</a:t>
            </a:r>
            <a:r>
              <a:rPr lang="en-US" dirty="0"/>
              <a:t> </a:t>
            </a:r>
            <a:r>
              <a:rPr lang="en-US" dirty="0" err="1"/>
              <a:t>não-violência</a:t>
            </a:r>
            <a:r>
              <a:rPr lang="en-US" dirty="0"/>
              <a:t>) era o </a:t>
            </a:r>
            <a:r>
              <a:rPr lang="en-US" dirty="0" err="1"/>
              <a:t>método</a:t>
            </a:r>
            <a:r>
              <a:rPr lang="en-US" dirty="0"/>
              <a:t> </a:t>
            </a:r>
            <a:r>
              <a:rPr lang="en-US" dirty="0" err="1"/>
              <a:t>em</a:t>
            </a:r>
            <a:r>
              <a:rPr lang="en-US" dirty="0"/>
              <a:t> </a:t>
            </a:r>
            <a:r>
              <a:rPr lang="en-US" dirty="0" err="1"/>
              <a:t>si</a:t>
            </a:r>
            <a:r>
              <a:rPr lang="en-US" dirty="0"/>
              <a:t>.</a:t>
            </a:r>
          </a:p>
          <a:p>
            <a:endParaRPr lang="en-US" dirty="0"/>
          </a:p>
          <a:p>
            <a:r>
              <a:rPr lang="en-US" dirty="0"/>
              <a:t>B. A </a:t>
            </a:r>
            <a:r>
              <a:rPr lang="en-US" dirty="0" err="1"/>
              <a:t>Interferência</a:t>
            </a:r>
            <a:r>
              <a:rPr lang="en-US" dirty="0"/>
              <a:t> do Estado (O </a:t>
            </a:r>
            <a:r>
              <a:rPr lang="en-US" dirty="0" err="1"/>
              <a:t>Método</a:t>
            </a:r>
            <a:r>
              <a:rPr lang="en-US" dirty="0"/>
              <a:t>)</a:t>
            </a:r>
          </a:p>
          <a:p>
            <a:r>
              <a:rPr lang="en-US" dirty="0"/>
              <a:t>Com Constantino: A </a:t>
            </a:r>
            <a:r>
              <a:rPr lang="en-US" dirty="0" err="1"/>
              <a:t>expansão</a:t>
            </a:r>
            <a:r>
              <a:rPr lang="en-US" dirty="0"/>
              <a:t> </a:t>
            </a:r>
            <a:r>
              <a:rPr lang="en-US" dirty="0" err="1"/>
              <a:t>não</a:t>
            </a:r>
            <a:r>
              <a:rPr lang="en-US" dirty="0"/>
              <a:t> era </a:t>
            </a:r>
            <a:r>
              <a:rPr lang="en-US" dirty="0" err="1"/>
              <a:t>mais</a:t>
            </a:r>
            <a:r>
              <a:rPr lang="en-US" dirty="0"/>
              <a:t> </a:t>
            </a:r>
            <a:r>
              <a:rPr lang="en-US" dirty="0" err="1"/>
              <a:t>só</a:t>
            </a:r>
            <a:r>
              <a:rPr lang="en-US" dirty="0"/>
              <a:t> o "</a:t>
            </a:r>
            <a:r>
              <a:rPr lang="en-US" dirty="0" err="1"/>
              <a:t>Mistério</a:t>
            </a:r>
            <a:r>
              <a:rPr lang="en-US" dirty="0"/>
              <a:t>" da </a:t>
            </a:r>
            <a:r>
              <a:rPr lang="en-US" dirty="0" err="1"/>
              <a:t>atração</a:t>
            </a:r>
            <a:r>
              <a:rPr lang="en-US" dirty="0"/>
              <a:t> </a:t>
            </a:r>
            <a:r>
              <a:rPr lang="en-US" dirty="0" err="1"/>
              <a:t>espiritual</a:t>
            </a:r>
            <a:r>
              <a:rPr lang="en-US" dirty="0"/>
              <a:t>, mas </a:t>
            </a:r>
            <a:r>
              <a:rPr lang="en-US" dirty="0" err="1"/>
              <a:t>também</a:t>
            </a:r>
            <a:r>
              <a:rPr lang="en-US" dirty="0"/>
              <a:t> um "</a:t>
            </a:r>
            <a:r>
              <a:rPr lang="en-US" dirty="0" err="1"/>
              <a:t>Método</a:t>
            </a:r>
            <a:r>
              <a:rPr lang="en-US" dirty="0"/>
              <a:t>" (o </a:t>
            </a:r>
            <a:r>
              <a:rPr lang="en-US" dirty="0" err="1"/>
              <a:t>uso</a:t>
            </a:r>
            <a:r>
              <a:rPr lang="en-US" dirty="0"/>
              <a:t> do </a:t>
            </a:r>
            <a:r>
              <a:rPr lang="en-US" dirty="0" err="1"/>
              <a:t>poder</a:t>
            </a:r>
            <a:r>
              <a:rPr lang="en-US" dirty="0"/>
              <a:t> </a:t>
            </a:r>
            <a:r>
              <a:rPr lang="en-US" dirty="0" err="1"/>
              <a:t>estatal</a:t>
            </a:r>
            <a:r>
              <a:rPr lang="en-US" dirty="0"/>
              <a:t>).</a:t>
            </a:r>
          </a:p>
          <a:p>
            <a:endParaRPr lang="en-US" dirty="0"/>
          </a:p>
          <a:p>
            <a:r>
              <a:rPr lang="en-US" dirty="0"/>
              <a:t>O </a:t>
            </a:r>
            <a:r>
              <a:rPr lang="en-US" dirty="0" err="1"/>
              <a:t>Instrumento</a:t>
            </a:r>
            <a:r>
              <a:rPr lang="en-US" dirty="0"/>
              <a:t>: Constantino </a:t>
            </a:r>
            <a:r>
              <a:rPr lang="en-US" dirty="0" err="1"/>
              <a:t>acreditava</a:t>
            </a:r>
            <a:r>
              <a:rPr lang="en-US" dirty="0"/>
              <a:t> </a:t>
            </a:r>
            <a:r>
              <a:rPr lang="en-US" dirty="0" err="1"/>
              <a:t>que</a:t>
            </a:r>
            <a:r>
              <a:rPr lang="en-US" dirty="0"/>
              <a:t> o </a:t>
            </a:r>
            <a:r>
              <a:rPr lang="en-US" dirty="0" err="1"/>
              <a:t>Imperador</a:t>
            </a:r>
            <a:r>
              <a:rPr lang="en-US" dirty="0"/>
              <a:t> </a:t>
            </a:r>
            <a:r>
              <a:rPr lang="en-US" dirty="0" err="1"/>
              <a:t>poderia</a:t>
            </a:r>
            <a:r>
              <a:rPr lang="en-US" dirty="0"/>
              <a:t> </a:t>
            </a:r>
            <a:r>
              <a:rPr lang="en-US" dirty="0" err="1"/>
              <a:t>influenciar</a:t>
            </a:r>
            <a:r>
              <a:rPr lang="en-US" dirty="0"/>
              <a:t> o </a:t>
            </a:r>
            <a:r>
              <a:rPr lang="en-US" dirty="0" err="1"/>
              <a:t>crescimento</a:t>
            </a:r>
            <a:r>
              <a:rPr lang="en-US" dirty="0"/>
              <a:t> da </a:t>
            </a:r>
            <a:r>
              <a:rPr lang="en-US" dirty="0" err="1"/>
              <a:t>religião</a:t>
            </a:r>
            <a:r>
              <a:rPr lang="en-US" dirty="0"/>
              <a:t> </a:t>
            </a:r>
            <a:r>
              <a:rPr lang="en-US" dirty="0" err="1"/>
              <a:t>correta</a:t>
            </a:r>
            <a:r>
              <a:rPr lang="en-US" dirty="0"/>
              <a:t> </a:t>
            </a:r>
            <a:r>
              <a:rPr lang="en-US" dirty="0" err="1"/>
              <a:t>usando</a:t>
            </a:r>
            <a:r>
              <a:rPr lang="en-US" dirty="0"/>
              <a:t> </a:t>
            </a:r>
            <a:r>
              <a:rPr lang="en-US" dirty="0" err="1"/>
              <a:t>meios</a:t>
            </a:r>
            <a:r>
              <a:rPr lang="en-US" dirty="0"/>
              <a:t> e </a:t>
            </a:r>
            <a:r>
              <a:rPr lang="en-US" dirty="0" err="1"/>
              <a:t>métodos</a:t>
            </a:r>
            <a:r>
              <a:rPr lang="en-US" dirty="0"/>
              <a:t> </a:t>
            </a:r>
            <a:r>
              <a:rPr lang="en-US" dirty="0" err="1"/>
              <a:t>estatais</a:t>
            </a:r>
            <a:r>
              <a:rPr lang="en-US" dirty="0"/>
              <a:t>, </a:t>
            </a:r>
            <a:r>
              <a:rPr lang="en-US" dirty="0" err="1"/>
              <a:t>incluindo</a:t>
            </a:r>
            <a:r>
              <a:rPr lang="en-US" dirty="0"/>
              <a:t> o </a:t>
            </a:r>
            <a:r>
              <a:rPr lang="en-US" dirty="0" err="1"/>
              <a:t>poder</a:t>
            </a:r>
            <a:r>
              <a:rPr lang="en-US" dirty="0"/>
              <a:t> e a </a:t>
            </a:r>
            <a:r>
              <a:rPr lang="en-US" dirty="0" err="1"/>
              <a:t>manipulação</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grpSp>
        <p:nvGrpSpPr>
          <p:cNvPr id="2" name="Group 2"/>
          <p:cNvGrpSpPr/>
          <p:nvPr/>
        </p:nvGrpSpPr>
        <p:grpSpPr>
          <a:xfrm>
            <a:off x="666750" y="666750"/>
            <a:ext cx="7191375" cy="8953500"/>
            <a:chOff x="0" y="0"/>
            <a:chExt cx="1036915" cy="1290994"/>
          </a:xfrm>
        </p:grpSpPr>
        <p:sp>
          <p:nvSpPr>
            <p:cNvPr id="3" name="Freeform 3"/>
            <p:cNvSpPr/>
            <p:nvPr/>
          </p:nvSpPr>
          <p:spPr>
            <a:xfrm>
              <a:off x="0" y="0"/>
              <a:ext cx="1036915" cy="1290994"/>
            </a:xfrm>
            <a:custGeom>
              <a:avLst/>
              <a:gdLst/>
              <a:ahLst/>
              <a:cxnLst/>
              <a:rect l="l" t="t" r="r" b="b"/>
              <a:pathLst>
                <a:path w="1036915" h="1290994">
                  <a:moveTo>
                    <a:pt x="0" y="0"/>
                  </a:moveTo>
                  <a:lnTo>
                    <a:pt x="1036915" y="0"/>
                  </a:lnTo>
                  <a:lnTo>
                    <a:pt x="1036915" y="1290994"/>
                  </a:lnTo>
                  <a:lnTo>
                    <a:pt x="0" y="1290994"/>
                  </a:lnTo>
                  <a:close/>
                </a:path>
              </a:pathLst>
            </a:custGeom>
            <a:blipFill>
              <a:blip r:embed="rId3"/>
              <a:stretch>
                <a:fillRect t="-2255" b="-2255"/>
              </a:stretch>
            </a:blipFill>
            <a:ln w="19050" cap="sq">
              <a:solidFill>
                <a:srgbClr val="FFFFFF"/>
              </a:solidFill>
              <a:prstDash val="solid"/>
              <a:miter/>
            </a:ln>
          </p:spPr>
        </p:sp>
      </p:grpSp>
      <p:grpSp>
        <p:nvGrpSpPr>
          <p:cNvPr id="4" name="Group 4"/>
          <p:cNvGrpSpPr/>
          <p:nvPr/>
        </p:nvGrpSpPr>
        <p:grpSpPr>
          <a:xfrm>
            <a:off x="9296400" y="666750"/>
            <a:ext cx="5489342" cy="445682"/>
            <a:chOff x="0" y="0"/>
            <a:chExt cx="7319123" cy="594243"/>
          </a:xfrm>
        </p:grpSpPr>
        <p:sp>
          <p:nvSpPr>
            <p:cNvPr id="5" name="TextBox 5"/>
            <p:cNvSpPr txBox="1"/>
            <p:nvPr/>
          </p:nvSpPr>
          <p:spPr>
            <a:xfrm>
              <a:off x="956381" y="104226"/>
              <a:ext cx="6362742" cy="490008"/>
            </a:xfrm>
            <a:prstGeom prst="rect">
              <a:avLst/>
            </a:prstGeom>
          </p:spPr>
          <p:txBody>
            <a:bodyPr lIns="0" tIns="0" rIns="0" bIns="0" rtlCol="0" anchor="t">
              <a:spAutoFit/>
            </a:bodyPr>
            <a:lstStyle/>
            <a:p>
              <a:pPr marL="0" lvl="0" indent="0" algn="l">
                <a:lnSpc>
                  <a:spcPts val="2750"/>
                </a:lnSpc>
              </a:pPr>
              <a:r>
                <a:rPr lang="en-US" sz="2500">
                  <a:solidFill>
                    <a:srgbClr val="08111A"/>
                  </a:solidFill>
                  <a:latin typeface="Raleway"/>
                  <a:ea typeface="Raleway"/>
                  <a:cs typeface="Raleway"/>
                  <a:sym typeface="Raleway"/>
                </a:rPr>
                <a:t>Escola Bíblica dominical</a:t>
              </a:r>
            </a:p>
          </p:txBody>
        </p:sp>
        <p:sp>
          <p:nvSpPr>
            <p:cNvPr id="6" name="Freeform 6"/>
            <p:cNvSpPr/>
            <p:nvPr/>
          </p:nvSpPr>
          <p:spPr>
            <a:xfrm>
              <a:off x="0" y="0"/>
              <a:ext cx="594243" cy="594243"/>
            </a:xfrm>
            <a:custGeom>
              <a:avLst/>
              <a:gdLst/>
              <a:ahLst/>
              <a:cxnLst/>
              <a:rect l="l" t="t" r="r" b="b"/>
              <a:pathLst>
                <a:path w="594243" h="594243">
                  <a:moveTo>
                    <a:pt x="0" y="0"/>
                  </a:moveTo>
                  <a:lnTo>
                    <a:pt x="594243" y="0"/>
                  </a:lnTo>
                  <a:lnTo>
                    <a:pt x="594243" y="594243"/>
                  </a:lnTo>
                  <a:lnTo>
                    <a:pt x="0" y="5942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7" name="Group 7"/>
          <p:cNvGrpSpPr/>
          <p:nvPr/>
        </p:nvGrpSpPr>
        <p:grpSpPr>
          <a:xfrm>
            <a:off x="9296400" y="1634375"/>
            <a:ext cx="8324850" cy="5113061"/>
            <a:chOff x="0" y="0"/>
            <a:chExt cx="11099800" cy="6817415"/>
          </a:xfrm>
        </p:grpSpPr>
        <p:sp>
          <p:nvSpPr>
            <p:cNvPr id="8" name="TextBox 8"/>
            <p:cNvSpPr txBox="1"/>
            <p:nvPr/>
          </p:nvSpPr>
          <p:spPr>
            <a:xfrm>
              <a:off x="0" y="190500"/>
              <a:ext cx="11099800" cy="5661663"/>
            </a:xfrm>
            <a:prstGeom prst="rect">
              <a:avLst/>
            </a:prstGeom>
          </p:spPr>
          <p:txBody>
            <a:bodyPr lIns="0" tIns="0" rIns="0" bIns="0" rtlCol="0" anchor="t">
              <a:spAutoFit/>
            </a:bodyPr>
            <a:lstStyle/>
            <a:p>
              <a:pPr marL="0" lvl="0" indent="0" algn="l">
                <a:lnSpc>
                  <a:spcPts val="10800"/>
                </a:lnSpc>
              </a:pPr>
              <a:r>
                <a:rPr lang="en-US" sz="10800">
                  <a:solidFill>
                    <a:srgbClr val="08111A"/>
                  </a:solidFill>
                  <a:latin typeface="Raleway"/>
                  <a:ea typeface="Raleway"/>
                  <a:cs typeface="Raleway"/>
                  <a:sym typeface="Raleway"/>
                </a:rPr>
                <a:t>1700 Anos do Concílio de Nicéia</a:t>
              </a:r>
            </a:p>
          </p:txBody>
        </p:sp>
        <p:sp>
          <p:nvSpPr>
            <p:cNvPr id="9" name="TextBox 9"/>
            <p:cNvSpPr txBox="1"/>
            <p:nvPr/>
          </p:nvSpPr>
          <p:spPr>
            <a:xfrm>
              <a:off x="0" y="5883329"/>
              <a:ext cx="11099800" cy="934086"/>
            </a:xfrm>
            <a:prstGeom prst="rect">
              <a:avLst/>
            </a:prstGeom>
          </p:spPr>
          <p:txBody>
            <a:bodyPr lIns="0" tIns="0" rIns="0" bIns="0" rtlCol="0" anchor="t">
              <a:spAutoFit/>
            </a:bodyPr>
            <a:lstStyle/>
            <a:p>
              <a:pPr marL="0" lvl="0" indent="0" algn="l">
                <a:lnSpc>
                  <a:spcPts val="5879"/>
                </a:lnSpc>
              </a:pPr>
              <a:r>
                <a:rPr lang="en-US" sz="4199">
                  <a:solidFill>
                    <a:srgbClr val="08111A"/>
                  </a:solidFill>
                  <a:latin typeface="Raleway"/>
                  <a:ea typeface="Raleway"/>
                  <a:cs typeface="Raleway"/>
                  <a:sym typeface="Raleway"/>
                </a:rPr>
                <a:t>Os personagens do concílio. </a:t>
              </a:r>
            </a:p>
          </p:txBody>
        </p:sp>
      </p:grpSp>
      <p:sp>
        <p:nvSpPr>
          <p:cNvPr id="10" name="TextBox 10"/>
          <p:cNvSpPr txBox="1"/>
          <p:nvPr/>
        </p:nvSpPr>
        <p:spPr>
          <a:xfrm>
            <a:off x="9296400" y="9261475"/>
            <a:ext cx="6886575" cy="358775"/>
          </a:xfrm>
          <a:prstGeom prst="rect">
            <a:avLst/>
          </a:prstGeom>
        </p:spPr>
        <p:txBody>
          <a:bodyPr lIns="0" tIns="0" rIns="0" bIns="0" rtlCol="0" anchor="t">
            <a:spAutoFit/>
          </a:bodyPr>
          <a:lstStyle/>
          <a:p>
            <a:pPr marL="0" lvl="0" indent="0" algn="l">
              <a:lnSpc>
                <a:spcPts val="2800"/>
              </a:lnSpc>
            </a:pPr>
            <a:r>
              <a:rPr lang="en-US" sz="2000">
                <a:solidFill>
                  <a:srgbClr val="08111A"/>
                </a:solidFill>
                <a:latin typeface="Raleway"/>
                <a:ea typeface="Raleway"/>
                <a:cs typeface="Raleway"/>
                <a:sym typeface="Raleway"/>
              </a:rPr>
              <a:t>26 de Outubro de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TextBox 2"/>
          <p:cNvSpPr txBox="1"/>
          <p:nvPr/>
        </p:nvSpPr>
        <p:spPr>
          <a:xfrm>
            <a:off x="7496175" y="-85746"/>
            <a:ext cx="9763125" cy="523875"/>
          </a:xfrm>
          <a:prstGeom prst="rect">
            <a:avLst/>
          </a:prstGeom>
        </p:spPr>
        <p:txBody>
          <a:bodyPr lIns="0" tIns="0" rIns="0" bIns="0" rtlCol="0" anchor="t">
            <a:spAutoFit/>
          </a:bodyPr>
          <a:lstStyle/>
          <a:p>
            <a:pPr marL="0" lvl="0" indent="0" algn="l">
              <a:lnSpc>
                <a:spcPts val="4200"/>
              </a:lnSpc>
            </a:pPr>
            <a:endParaRPr/>
          </a:p>
        </p:txBody>
      </p:sp>
      <p:sp>
        <p:nvSpPr>
          <p:cNvPr id="3" name="TextBox 3"/>
          <p:cNvSpPr txBox="1"/>
          <p:nvPr/>
        </p:nvSpPr>
        <p:spPr>
          <a:xfrm>
            <a:off x="6958915" y="695325"/>
            <a:ext cx="9184925" cy="730250"/>
          </a:xfrm>
          <a:prstGeom prst="rect">
            <a:avLst/>
          </a:prstGeom>
        </p:spPr>
        <p:txBody>
          <a:bodyPr lIns="0" tIns="0" rIns="0" bIns="0" rtlCol="0" anchor="t">
            <a:spAutoFit/>
          </a:bodyPr>
          <a:lstStyle/>
          <a:p>
            <a:pPr marL="0" lvl="0" indent="0" algn="l">
              <a:lnSpc>
                <a:spcPts val="5500"/>
              </a:lnSpc>
            </a:pPr>
            <a:r>
              <a:rPr lang="en-US" sz="5000">
                <a:solidFill>
                  <a:srgbClr val="08111A"/>
                </a:solidFill>
                <a:latin typeface="Raleway"/>
                <a:ea typeface="Raleway"/>
                <a:cs typeface="Raleway"/>
                <a:sym typeface="Raleway"/>
              </a:rPr>
              <a:t>A ameaça à Soberania Esférica</a:t>
            </a:r>
          </a:p>
        </p:txBody>
      </p:sp>
      <p:sp>
        <p:nvSpPr>
          <p:cNvPr id="4" name="TextBox 4"/>
          <p:cNvSpPr txBox="1"/>
          <p:nvPr/>
        </p:nvSpPr>
        <p:spPr>
          <a:xfrm>
            <a:off x="6958915" y="1664970"/>
            <a:ext cx="10790898" cy="7694295"/>
          </a:xfrm>
          <a:prstGeom prst="rect">
            <a:avLst/>
          </a:prstGeom>
        </p:spPr>
        <p:txBody>
          <a:bodyPr lIns="0" tIns="0" rIns="0" bIns="0" rtlCol="0" anchor="t">
            <a:spAutoFit/>
          </a:bodyPr>
          <a:lstStyle/>
          <a:p>
            <a:pPr algn="just">
              <a:lnSpc>
                <a:spcPts val="4479"/>
              </a:lnSpc>
            </a:pPr>
            <a:r>
              <a:rPr lang="en-US" sz="3199">
                <a:solidFill>
                  <a:srgbClr val="08111A"/>
                </a:solidFill>
                <a:latin typeface="Raleway"/>
                <a:ea typeface="Raleway"/>
                <a:cs typeface="Raleway"/>
                <a:sym typeface="Raleway"/>
              </a:rPr>
              <a:t>Esta transição representa um perigoso "erro" normativo: a invasão da esfera eclesiástica (Fé) pela esfera política (Poder).</a:t>
            </a:r>
          </a:p>
          <a:p>
            <a:pPr algn="just">
              <a:lnSpc>
                <a:spcPts val="4479"/>
              </a:lnSpc>
            </a:pPr>
            <a:endParaRPr lang="en-US" sz="3199">
              <a:solidFill>
                <a:srgbClr val="08111A"/>
              </a:solidFill>
              <a:latin typeface="Raleway"/>
              <a:ea typeface="Raleway"/>
              <a:cs typeface="Raleway"/>
              <a:sym typeface="Raleway"/>
            </a:endParaRPr>
          </a:p>
          <a:p>
            <a:pPr algn="just">
              <a:lnSpc>
                <a:spcPts val="4479"/>
              </a:lnSpc>
            </a:pPr>
            <a:r>
              <a:rPr lang="en-US" sz="3199">
                <a:solidFill>
                  <a:srgbClr val="08111A"/>
                </a:solidFill>
                <a:latin typeface="Raleway"/>
                <a:ea typeface="Raleway"/>
                <a:cs typeface="Raleway"/>
                <a:sym typeface="Raleway"/>
              </a:rPr>
              <a:t>1.A Vocação da Igreja: A Igreja é chamada a exercer o seu poder espiritual (pregação, sacramentos, disciplina).</a:t>
            </a:r>
          </a:p>
          <a:p>
            <a:pPr algn="just">
              <a:lnSpc>
                <a:spcPts val="4479"/>
              </a:lnSpc>
            </a:pPr>
            <a:endParaRPr lang="en-US" sz="3199">
              <a:solidFill>
                <a:srgbClr val="08111A"/>
              </a:solidFill>
              <a:latin typeface="Raleway"/>
              <a:ea typeface="Raleway"/>
              <a:cs typeface="Raleway"/>
              <a:sym typeface="Raleway"/>
            </a:endParaRPr>
          </a:p>
          <a:p>
            <a:pPr algn="just">
              <a:lnSpc>
                <a:spcPts val="4479"/>
              </a:lnSpc>
            </a:pPr>
            <a:r>
              <a:rPr lang="en-US" sz="3199">
                <a:solidFill>
                  <a:srgbClr val="08111A"/>
                </a:solidFill>
                <a:latin typeface="Raleway"/>
                <a:ea typeface="Raleway"/>
                <a:cs typeface="Raleway"/>
                <a:sym typeface="Raleway"/>
              </a:rPr>
              <a:t>2. O Desvio: Ao aceitar o Estado como seu "braço missionário", a Igreja (e Constantino) confundiram os âmbitos. O Estado, cujo poder legítimo é limitado ao aspecto jurídico (lei, ordem, justiça), usou seu poder para forçar a unidade da fé, algo que pertence ao aspecto pístico.</a:t>
            </a:r>
          </a:p>
          <a:p>
            <a:pPr marL="0" lvl="0" indent="0" algn="just">
              <a:lnSpc>
                <a:spcPts val="3080"/>
              </a:lnSpc>
            </a:pPr>
            <a:endParaRPr lang="en-US" sz="3199">
              <a:solidFill>
                <a:srgbClr val="08111A"/>
              </a:solidFill>
              <a:latin typeface="Raleway"/>
              <a:ea typeface="Raleway"/>
              <a:cs typeface="Raleway"/>
              <a:sym typeface="Raleway"/>
            </a:endParaRPr>
          </a:p>
        </p:txBody>
      </p:sp>
      <p:sp>
        <p:nvSpPr>
          <p:cNvPr id="5" name="AutoShape 5"/>
          <p:cNvSpPr/>
          <p:nvPr/>
        </p:nvSpPr>
        <p:spPr>
          <a:xfrm>
            <a:off x="6958915" y="1663700"/>
            <a:ext cx="9763125" cy="0"/>
          </a:xfrm>
          <a:prstGeom prst="line">
            <a:avLst/>
          </a:prstGeom>
          <a:ln w="19050" cap="rnd">
            <a:solidFill>
              <a:srgbClr val="2A3647"/>
            </a:solidFill>
            <a:prstDash val="solid"/>
            <a:headEnd type="none" w="sm" len="sm"/>
            <a:tailEnd type="none" w="sm" len="sm"/>
          </a:ln>
        </p:spPr>
      </p:sp>
      <p:sp>
        <p:nvSpPr>
          <p:cNvPr id="6" name="AutoShape 6"/>
          <p:cNvSpPr/>
          <p:nvPr/>
        </p:nvSpPr>
        <p:spPr>
          <a:xfrm>
            <a:off x="1431704" y="9610725"/>
            <a:ext cx="15624461" cy="0"/>
          </a:xfrm>
          <a:prstGeom prst="line">
            <a:avLst/>
          </a:prstGeom>
          <a:ln w="19050" cap="flat">
            <a:solidFill>
              <a:srgbClr val="2A3647"/>
            </a:solidFill>
            <a:prstDash val="solid"/>
            <a:headEnd type="none" w="sm" len="sm"/>
            <a:tailEnd type="none" w="sm" len="sm"/>
          </a:ln>
        </p:spPr>
      </p:sp>
      <p:grpSp>
        <p:nvGrpSpPr>
          <p:cNvPr id="7" name="Group 7"/>
          <p:cNvGrpSpPr/>
          <p:nvPr/>
        </p:nvGrpSpPr>
        <p:grpSpPr>
          <a:xfrm>
            <a:off x="666750" y="666750"/>
            <a:ext cx="5753100" cy="8080381"/>
            <a:chOff x="0" y="0"/>
            <a:chExt cx="891306" cy="1251862"/>
          </a:xfrm>
        </p:grpSpPr>
        <p:sp>
          <p:nvSpPr>
            <p:cNvPr id="8" name="Freeform 8"/>
            <p:cNvSpPr/>
            <p:nvPr/>
          </p:nvSpPr>
          <p:spPr>
            <a:xfrm>
              <a:off x="0" y="0"/>
              <a:ext cx="891306" cy="1251862"/>
            </a:xfrm>
            <a:custGeom>
              <a:avLst/>
              <a:gdLst/>
              <a:ahLst/>
              <a:cxnLst/>
              <a:rect l="l" t="t" r="r" b="b"/>
              <a:pathLst>
                <a:path w="891306" h="1251862">
                  <a:moveTo>
                    <a:pt x="0" y="0"/>
                  </a:moveTo>
                  <a:lnTo>
                    <a:pt x="891306" y="0"/>
                  </a:lnTo>
                  <a:lnTo>
                    <a:pt x="891306" y="1251862"/>
                  </a:lnTo>
                  <a:lnTo>
                    <a:pt x="0" y="1251862"/>
                  </a:lnTo>
                  <a:close/>
                </a:path>
              </a:pathLst>
            </a:custGeom>
            <a:blipFill>
              <a:blip r:embed="rId3"/>
              <a:stretch>
                <a:fillRect l="-62061" t="31" r="-59705" b="-5228"/>
              </a:stretch>
            </a:blipFill>
            <a:ln w="19050" cap="sq">
              <a:solidFill>
                <a:srgbClr val="FFFFFF"/>
              </a:solidFill>
              <a:prstDash val="solid"/>
              <a:miter/>
            </a:ln>
          </p:spPr>
        </p:sp>
      </p:grpSp>
      <p:sp>
        <p:nvSpPr>
          <p:cNvPr id="9" name="TextBox 9"/>
          <p:cNvSpPr txBox="1"/>
          <p:nvPr/>
        </p:nvSpPr>
        <p:spPr>
          <a:xfrm>
            <a:off x="17485613" y="9402749"/>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10</a:t>
            </a:r>
          </a:p>
        </p:txBody>
      </p:sp>
      <p:sp>
        <p:nvSpPr>
          <p:cNvPr id="10" name="Freeform 10"/>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3" name="Freeform 3"/>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361191" y="517745"/>
            <a:ext cx="17926809" cy="2129770"/>
            <a:chOff x="0" y="76200"/>
            <a:chExt cx="23902412" cy="2839693"/>
          </a:xfrm>
        </p:grpSpPr>
        <p:sp>
          <p:nvSpPr>
            <p:cNvPr id="5" name="TextBox 5"/>
            <p:cNvSpPr txBox="1"/>
            <p:nvPr/>
          </p:nvSpPr>
          <p:spPr>
            <a:xfrm>
              <a:off x="0" y="76200"/>
              <a:ext cx="23902412" cy="1669628"/>
            </a:xfrm>
            <a:prstGeom prst="rect">
              <a:avLst/>
            </a:prstGeom>
          </p:spPr>
          <p:txBody>
            <a:bodyPr wrap="square" lIns="0" tIns="0" rIns="0" bIns="0" rtlCol="0" anchor="t">
              <a:spAutoFit/>
            </a:bodyPr>
            <a:lstStyle/>
            <a:p>
              <a:pPr marL="0" lvl="0" indent="0" algn="l">
                <a:lnSpc>
                  <a:spcPts val="9460"/>
                </a:lnSpc>
              </a:pPr>
              <a:r>
                <a:rPr lang="en-US" sz="8600" dirty="0">
                  <a:solidFill>
                    <a:srgbClr val="08111A"/>
                  </a:solidFill>
                  <a:latin typeface="Raleway"/>
                  <a:ea typeface="Raleway"/>
                  <a:cs typeface="Raleway"/>
                  <a:sym typeface="Raleway"/>
                </a:rPr>
                <a:t>O </a:t>
              </a:r>
              <a:r>
                <a:rPr lang="en-US" sz="8600" dirty="0" err="1">
                  <a:solidFill>
                    <a:srgbClr val="08111A"/>
                  </a:solidFill>
                  <a:latin typeface="Raleway"/>
                  <a:ea typeface="Raleway"/>
                  <a:cs typeface="Raleway"/>
                  <a:sym typeface="Raleway"/>
                </a:rPr>
                <a:t>Contexto</a:t>
              </a:r>
              <a:r>
                <a:rPr lang="en-US" sz="8600" dirty="0">
                  <a:solidFill>
                    <a:srgbClr val="08111A"/>
                  </a:solidFill>
                  <a:latin typeface="Raleway"/>
                  <a:ea typeface="Raleway"/>
                  <a:cs typeface="Raleway"/>
                  <a:sym typeface="Raleway"/>
                </a:rPr>
                <a:t> </a:t>
              </a:r>
              <a:r>
                <a:rPr lang="en-US" sz="8600" dirty="0" err="1">
                  <a:solidFill>
                    <a:srgbClr val="08111A"/>
                  </a:solidFill>
                  <a:latin typeface="Raleway"/>
                  <a:ea typeface="Raleway"/>
                  <a:cs typeface="Raleway"/>
                  <a:sym typeface="Raleway"/>
                </a:rPr>
                <a:t>Filosófico</a:t>
              </a:r>
              <a:r>
                <a:rPr lang="en-US" sz="8600" dirty="0">
                  <a:solidFill>
                    <a:srgbClr val="08111A"/>
                  </a:solidFill>
                  <a:latin typeface="Raleway"/>
                  <a:ea typeface="Raleway"/>
                  <a:cs typeface="Raleway"/>
                  <a:sym typeface="Raleway"/>
                </a:rPr>
                <a:t> e </a:t>
              </a:r>
              <a:r>
                <a:rPr lang="en-US" sz="8600" dirty="0" err="1">
                  <a:solidFill>
                    <a:srgbClr val="08111A"/>
                  </a:solidFill>
                  <a:latin typeface="Raleway"/>
                  <a:ea typeface="Raleway"/>
                  <a:cs typeface="Raleway"/>
                  <a:sym typeface="Raleway"/>
                </a:rPr>
                <a:t>Teológico</a:t>
              </a:r>
              <a:endParaRPr lang="en-US" sz="8600" dirty="0">
                <a:solidFill>
                  <a:srgbClr val="08111A"/>
                </a:solidFill>
                <a:latin typeface="Raleway"/>
                <a:ea typeface="Raleway"/>
                <a:cs typeface="Raleway"/>
                <a:sym typeface="Raleway"/>
              </a:endParaRPr>
            </a:p>
          </p:txBody>
        </p:sp>
        <p:sp>
          <p:nvSpPr>
            <p:cNvPr id="6" name="TextBox 6"/>
            <p:cNvSpPr txBox="1"/>
            <p:nvPr/>
          </p:nvSpPr>
          <p:spPr>
            <a:xfrm>
              <a:off x="0" y="2239618"/>
              <a:ext cx="22714668" cy="676275"/>
            </a:xfrm>
            <a:prstGeom prst="rect">
              <a:avLst/>
            </a:prstGeom>
          </p:spPr>
          <p:txBody>
            <a:bodyPr lIns="0" tIns="0" rIns="0" bIns="0" rtlCol="0" anchor="t">
              <a:spAutoFit/>
            </a:bodyPr>
            <a:lstStyle/>
            <a:p>
              <a:pPr marL="0" lvl="0" indent="0" algn="l">
                <a:lnSpc>
                  <a:spcPts val="4200"/>
                </a:lnSpc>
              </a:pPr>
              <a:r>
                <a:rPr lang="en-US" sz="3000">
                  <a:solidFill>
                    <a:srgbClr val="08111A"/>
                  </a:solidFill>
                  <a:latin typeface="Raleway"/>
                  <a:ea typeface="Raleway"/>
                  <a:cs typeface="Raleway"/>
                  <a:sym typeface="Raleway"/>
                </a:rPr>
                <a:t>A controvérsia Ariano-Atanasiana foi a explosão da luta entre dois pilares de pensamento.</a:t>
              </a:r>
            </a:p>
          </p:txBody>
        </p:sp>
      </p:grpSp>
      <p:sp>
        <p:nvSpPr>
          <p:cNvPr id="7" name="TextBox 7"/>
          <p:cNvSpPr txBox="1"/>
          <p:nvPr/>
        </p:nvSpPr>
        <p:spPr>
          <a:xfrm>
            <a:off x="17485343"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11</a:t>
            </a:r>
          </a:p>
        </p:txBody>
      </p:sp>
      <p:sp>
        <p:nvSpPr>
          <p:cNvPr id="8" name="TextBox 8"/>
          <p:cNvSpPr txBox="1"/>
          <p:nvPr/>
        </p:nvSpPr>
        <p:spPr>
          <a:xfrm>
            <a:off x="361191" y="2981974"/>
            <a:ext cx="17565618" cy="6851592"/>
          </a:xfrm>
          <a:prstGeom prst="rect">
            <a:avLst/>
          </a:prstGeom>
        </p:spPr>
        <p:txBody>
          <a:bodyPr lIns="0" tIns="0" rIns="0" bIns="0" rtlCol="0" anchor="t">
            <a:spAutoFit/>
          </a:bodyPr>
          <a:lstStyle/>
          <a:p>
            <a:pPr algn="just">
              <a:lnSpc>
                <a:spcPts val="4553"/>
              </a:lnSpc>
              <a:spcBef>
                <a:spcPct val="0"/>
              </a:spcBef>
            </a:pPr>
            <a:r>
              <a:rPr lang="en-US" sz="3252" b="1" dirty="0" err="1">
                <a:solidFill>
                  <a:srgbClr val="08111A"/>
                </a:solidFill>
                <a:latin typeface="Raleway Bold"/>
                <a:ea typeface="Raleway Bold"/>
                <a:cs typeface="Raleway Bold"/>
                <a:sym typeface="Raleway Bold"/>
              </a:rPr>
              <a:t>Os</a:t>
            </a:r>
            <a:r>
              <a:rPr lang="en-US" sz="3252" b="1" dirty="0">
                <a:solidFill>
                  <a:srgbClr val="08111A"/>
                </a:solidFill>
                <a:latin typeface="Raleway Bold"/>
                <a:ea typeface="Raleway Bold"/>
                <a:cs typeface="Raleway Bold"/>
                <a:sym typeface="Raleway Bold"/>
              </a:rPr>
              <a:t> Pilares </a:t>
            </a:r>
            <a:r>
              <a:rPr lang="en-US" sz="3252" b="1" dirty="0" err="1">
                <a:solidFill>
                  <a:srgbClr val="08111A"/>
                </a:solidFill>
                <a:latin typeface="Raleway Bold"/>
                <a:ea typeface="Raleway Bold"/>
                <a:cs typeface="Raleway Bold"/>
                <a:sym typeface="Raleway Bold"/>
              </a:rPr>
              <a:t>em</a:t>
            </a:r>
            <a:r>
              <a:rPr lang="en-US" sz="3252" b="1" dirty="0">
                <a:solidFill>
                  <a:srgbClr val="08111A"/>
                </a:solidFill>
                <a:latin typeface="Raleway Bold"/>
                <a:ea typeface="Raleway Bold"/>
                <a:cs typeface="Raleway Bold"/>
                <a:sym typeface="Raleway Bold"/>
              </a:rPr>
              <a:t> </a:t>
            </a:r>
            <a:r>
              <a:rPr lang="en-US" sz="3252" b="1" dirty="0" err="1">
                <a:solidFill>
                  <a:srgbClr val="08111A"/>
                </a:solidFill>
                <a:latin typeface="Raleway Bold"/>
                <a:ea typeface="Raleway Bold"/>
                <a:cs typeface="Raleway Bold"/>
                <a:sym typeface="Raleway Bold"/>
              </a:rPr>
              <a:t>Conflito</a:t>
            </a:r>
            <a:r>
              <a:rPr lang="en-US" sz="3252" b="1" dirty="0">
                <a:solidFill>
                  <a:srgbClr val="08111A"/>
                </a:solidFill>
                <a:latin typeface="Raleway Bold"/>
                <a:ea typeface="Raleway Bold"/>
                <a:cs typeface="Raleway Bold"/>
                <a:sym typeface="Raleway Bold"/>
              </a:rPr>
              <a:t>.</a:t>
            </a:r>
          </a:p>
          <a:p>
            <a:pPr algn="just">
              <a:lnSpc>
                <a:spcPts val="4553"/>
              </a:lnSpc>
              <a:spcBef>
                <a:spcPct val="0"/>
              </a:spcBef>
            </a:pPr>
            <a:r>
              <a:rPr lang="en-US" sz="3252" dirty="0">
                <a:solidFill>
                  <a:srgbClr val="08111A"/>
                </a:solidFill>
                <a:latin typeface="Raleway"/>
                <a:ea typeface="Raleway"/>
                <a:cs typeface="Raleway"/>
                <a:sym typeface="Raleway"/>
              </a:rPr>
              <a:t>O </a:t>
            </a:r>
            <a:r>
              <a:rPr lang="en-US" sz="3252" dirty="0" err="1">
                <a:solidFill>
                  <a:srgbClr val="08111A"/>
                </a:solidFill>
                <a:latin typeface="Raleway"/>
                <a:ea typeface="Raleway"/>
                <a:cs typeface="Raleway"/>
                <a:sym typeface="Raleway"/>
              </a:rPr>
              <a:t>problema</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não</a:t>
            </a:r>
            <a:r>
              <a:rPr lang="en-US" sz="3252" dirty="0">
                <a:solidFill>
                  <a:srgbClr val="08111A"/>
                </a:solidFill>
                <a:latin typeface="Raleway"/>
                <a:ea typeface="Raleway"/>
                <a:cs typeface="Raleway"/>
                <a:sym typeface="Raleway"/>
              </a:rPr>
              <a:t> era </a:t>
            </a:r>
            <a:r>
              <a:rPr lang="en-US" sz="3252" dirty="0" err="1">
                <a:solidFill>
                  <a:srgbClr val="08111A"/>
                </a:solidFill>
                <a:latin typeface="Raleway"/>
                <a:ea typeface="Raleway"/>
                <a:cs typeface="Raleway"/>
                <a:sym typeface="Raleway"/>
              </a:rPr>
              <a:t>apenas</a:t>
            </a:r>
            <a:r>
              <a:rPr lang="en-US" sz="3252" dirty="0">
                <a:solidFill>
                  <a:srgbClr val="08111A"/>
                </a:solidFill>
                <a:latin typeface="Raleway"/>
                <a:ea typeface="Raleway"/>
                <a:cs typeface="Raleway"/>
                <a:sym typeface="Raleway"/>
              </a:rPr>
              <a:t> de </a:t>
            </a:r>
            <a:r>
              <a:rPr lang="en-US" sz="3252" dirty="0" err="1">
                <a:solidFill>
                  <a:srgbClr val="08111A"/>
                </a:solidFill>
                <a:latin typeface="Raleway"/>
                <a:ea typeface="Raleway"/>
                <a:cs typeface="Raleway"/>
                <a:sym typeface="Raleway"/>
              </a:rPr>
              <a:t>palavras</a:t>
            </a:r>
            <a:r>
              <a:rPr lang="en-US" sz="3252" dirty="0">
                <a:solidFill>
                  <a:srgbClr val="08111A"/>
                </a:solidFill>
                <a:latin typeface="Raleway"/>
                <a:ea typeface="Raleway"/>
                <a:cs typeface="Raleway"/>
                <a:sym typeface="Raleway"/>
              </a:rPr>
              <a:t>, mas de </a:t>
            </a:r>
            <a:r>
              <a:rPr lang="en-US" sz="3252" dirty="0" err="1">
                <a:solidFill>
                  <a:srgbClr val="08111A"/>
                </a:solidFill>
                <a:latin typeface="Raleway"/>
                <a:ea typeface="Raleway"/>
                <a:cs typeface="Raleway"/>
                <a:sym typeface="Raleway"/>
              </a:rPr>
              <a:t>cosmovisão</a:t>
            </a:r>
            <a:r>
              <a:rPr lang="en-US" sz="3252" dirty="0">
                <a:solidFill>
                  <a:srgbClr val="08111A"/>
                </a:solidFill>
                <a:latin typeface="Raleway"/>
                <a:ea typeface="Raleway"/>
                <a:cs typeface="Raleway"/>
                <a:sym typeface="Raleway"/>
              </a:rPr>
              <a:t>:</a:t>
            </a:r>
          </a:p>
          <a:p>
            <a:pPr algn="just">
              <a:lnSpc>
                <a:spcPts val="4553"/>
              </a:lnSpc>
              <a:spcBef>
                <a:spcPct val="0"/>
              </a:spcBef>
            </a:pPr>
            <a:endParaRPr lang="en-US" sz="3252" dirty="0">
              <a:solidFill>
                <a:srgbClr val="08111A"/>
              </a:solidFill>
              <a:latin typeface="Raleway"/>
              <a:ea typeface="Raleway"/>
              <a:cs typeface="Raleway"/>
              <a:sym typeface="Raleway"/>
            </a:endParaRPr>
          </a:p>
          <a:p>
            <a:pPr algn="just">
              <a:lnSpc>
                <a:spcPts val="4553"/>
              </a:lnSpc>
              <a:spcBef>
                <a:spcPct val="0"/>
              </a:spcBef>
            </a:pPr>
            <a:r>
              <a:rPr lang="en-US" sz="3252" b="1" dirty="0">
                <a:solidFill>
                  <a:srgbClr val="08111A"/>
                </a:solidFill>
                <a:latin typeface="Raleway Bold"/>
                <a:ea typeface="Raleway Bold"/>
                <a:cs typeface="Raleway Bold"/>
                <a:sym typeface="Raleway Bold"/>
              </a:rPr>
              <a:t>1. O </a:t>
            </a:r>
            <a:r>
              <a:rPr lang="en-US" sz="3252" b="1" dirty="0" err="1">
                <a:solidFill>
                  <a:srgbClr val="08111A"/>
                </a:solidFill>
                <a:latin typeface="Raleway Bold"/>
                <a:ea typeface="Raleway Bold"/>
                <a:cs typeface="Raleway Bold"/>
                <a:sym typeface="Raleway Bold"/>
              </a:rPr>
              <a:t>Motivo</a:t>
            </a:r>
            <a:r>
              <a:rPr lang="en-US" sz="3252" b="1" dirty="0">
                <a:solidFill>
                  <a:srgbClr val="08111A"/>
                </a:solidFill>
                <a:latin typeface="Raleway Bold"/>
                <a:ea typeface="Raleway Bold"/>
                <a:cs typeface="Raleway Bold"/>
                <a:sym typeface="Raleway Bold"/>
              </a:rPr>
              <a:t> Grego (Forma vs. </a:t>
            </a:r>
            <a:r>
              <a:rPr lang="en-US" sz="3252" b="1" dirty="0" err="1">
                <a:solidFill>
                  <a:srgbClr val="08111A"/>
                </a:solidFill>
                <a:latin typeface="Raleway Bold"/>
                <a:ea typeface="Raleway Bold"/>
                <a:cs typeface="Raleway Bold"/>
                <a:sym typeface="Raleway Bold"/>
              </a:rPr>
              <a:t>Matéria</a:t>
            </a:r>
            <a:r>
              <a:rPr lang="en-US" sz="3252" b="1" dirty="0">
                <a:solidFill>
                  <a:srgbClr val="08111A"/>
                </a:solidFill>
                <a:latin typeface="Raleway Bold"/>
                <a:ea typeface="Raleway Bold"/>
                <a:cs typeface="Raleway Bold"/>
                <a:sym typeface="Raleway Bold"/>
              </a:rPr>
              <a:t>):</a:t>
            </a:r>
            <a:r>
              <a:rPr lang="en-US" sz="3252" dirty="0">
                <a:solidFill>
                  <a:srgbClr val="08111A"/>
                </a:solidFill>
                <a:latin typeface="Raleway"/>
                <a:ea typeface="Raleway"/>
                <a:cs typeface="Raleway"/>
                <a:sym typeface="Raleway"/>
              </a:rPr>
              <a:t> A </a:t>
            </a:r>
            <a:r>
              <a:rPr lang="en-US" sz="3252" dirty="0" err="1">
                <a:solidFill>
                  <a:srgbClr val="08111A"/>
                </a:solidFill>
                <a:latin typeface="Raleway"/>
                <a:ea typeface="Raleway"/>
                <a:cs typeface="Raleway"/>
                <a:sym typeface="Raleway"/>
              </a:rPr>
              <a:t>crença</a:t>
            </a:r>
            <a:r>
              <a:rPr lang="en-US" sz="3252" dirty="0">
                <a:solidFill>
                  <a:srgbClr val="08111A"/>
                </a:solidFill>
                <a:latin typeface="Raleway"/>
                <a:ea typeface="Raleway"/>
                <a:cs typeface="Raleway"/>
                <a:sym typeface="Raleway"/>
              </a:rPr>
              <a:t> de </a:t>
            </a:r>
            <a:r>
              <a:rPr lang="en-US" sz="3252" dirty="0" err="1">
                <a:solidFill>
                  <a:srgbClr val="08111A"/>
                </a:solidFill>
                <a:latin typeface="Raleway"/>
                <a:ea typeface="Raleway"/>
                <a:cs typeface="Raleway"/>
                <a:sym typeface="Raleway"/>
              </a:rPr>
              <a:t>que</a:t>
            </a:r>
            <a:r>
              <a:rPr lang="en-US" sz="3252" dirty="0">
                <a:solidFill>
                  <a:srgbClr val="08111A"/>
                </a:solidFill>
                <a:latin typeface="Raleway"/>
                <a:ea typeface="Raleway"/>
                <a:cs typeface="Raleway"/>
                <a:sym typeface="Raleway"/>
              </a:rPr>
              <a:t> o </a:t>
            </a:r>
            <a:r>
              <a:rPr lang="en-US" sz="3252" dirty="0" err="1">
                <a:solidFill>
                  <a:srgbClr val="08111A"/>
                </a:solidFill>
                <a:latin typeface="Raleway"/>
                <a:ea typeface="Raleway"/>
                <a:cs typeface="Raleway"/>
                <a:sym typeface="Raleway"/>
              </a:rPr>
              <a:t>divino</a:t>
            </a:r>
            <a:r>
              <a:rPr lang="en-US" sz="3252" dirty="0">
                <a:solidFill>
                  <a:srgbClr val="08111A"/>
                </a:solidFill>
                <a:latin typeface="Raleway"/>
                <a:ea typeface="Raleway"/>
                <a:cs typeface="Raleway"/>
                <a:sym typeface="Raleway"/>
              </a:rPr>
              <a:t> (Forma) é </a:t>
            </a:r>
            <a:r>
              <a:rPr lang="en-US" sz="3252" dirty="0" err="1">
                <a:solidFill>
                  <a:srgbClr val="08111A"/>
                </a:solidFill>
                <a:latin typeface="Raleway"/>
                <a:ea typeface="Raleway"/>
                <a:cs typeface="Raleway"/>
                <a:sym typeface="Raleway"/>
              </a:rPr>
              <a:t>imutável</a:t>
            </a:r>
            <a:r>
              <a:rPr lang="en-US" sz="3252" dirty="0">
                <a:solidFill>
                  <a:srgbClr val="08111A"/>
                </a:solidFill>
                <a:latin typeface="Raleway"/>
                <a:ea typeface="Raleway"/>
                <a:cs typeface="Raleway"/>
                <a:sym typeface="Raleway"/>
              </a:rPr>
              <a:t> e </a:t>
            </a:r>
            <a:r>
              <a:rPr lang="en-US" sz="3252" dirty="0" err="1">
                <a:solidFill>
                  <a:srgbClr val="08111A"/>
                </a:solidFill>
                <a:latin typeface="Raleway"/>
                <a:ea typeface="Raleway"/>
                <a:cs typeface="Raleway"/>
                <a:sym typeface="Raleway"/>
              </a:rPr>
              <a:t>distante</a:t>
            </a:r>
            <a:r>
              <a:rPr lang="en-US" sz="3252" dirty="0">
                <a:solidFill>
                  <a:srgbClr val="08111A"/>
                </a:solidFill>
                <a:latin typeface="Raleway"/>
                <a:ea typeface="Raleway"/>
                <a:cs typeface="Raleway"/>
                <a:sym typeface="Raleway"/>
              </a:rPr>
              <a:t> do </a:t>
            </a:r>
            <a:r>
              <a:rPr lang="en-US" sz="3252" dirty="0" err="1">
                <a:solidFill>
                  <a:srgbClr val="08111A"/>
                </a:solidFill>
                <a:latin typeface="Raleway"/>
                <a:ea typeface="Raleway"/>
                <a:cs typeface="Raleway"/>
                <a:sym typeface="Raleway"/>
              </a:rPr>
              <a:t>imperfeito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Matéria</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dificultava</a:t>
            </a:r>
            <a:r>
              <a:rPr lang="en-US" sz="3252" dirty="0">
                <a:solidFill>
                  <a:srgbClr val="08111A"/>
                </a:solidFill>
                <a:latin typeface="Raleway"/>
                <a:ea typeface="Raleway"/>
                <a:cs typeface="Raleway"/>
                <a:sym typeface="Raleway"/>
              </a:rPr>
              <a:t> a </a:t>
            </a:r>
            <a:r>
              <a:rPr lang="en-US" sz="3252" dirty="0" err="1">
                <a:solidFill>
                  <a:srgbClr val="08111A"/>
                </a:solidFill>
                <a:latin typeface="Raleway"/>
                <a:ea typeface="Raleway"/>
                <a:cs typeface="Raleway"/>
                <a:sym typeface="Raleway"/>
              </a:rPr>
              <a:t>aceitação</a:t>
            </a:r>
            <a:r>
              <a:rPr lang="en-US" sz="3252" dirty="0">
                <a:solidFill>
                  <a:srgbClr val="08111A"/>
                </a:solidFill>
                <a:latin typeface="Raleway"/>
                <a:ea typeface="Raleway"/>
                <a:cs typeface="Raleway"/>
                <a:sym typeface="Raleway"/>
              </a:rPr>
              <a:t> de um Filho </a:t>
            </a:r>
            <a:r>
              <a:rPr lang="en-US" sz="3252" dirty="0" err="1">
                <a:solidFill>
                  <a:srgbClr val="08111A"/>
                </a:solidFill>
                <a:latin typeface="Raleway"/>
                <a:ea typeface="Raleway"/>
                <a:cs typeface="Raleway"/>
                <a:sym typeface="Raleway"/>
              </a:rPr>
              <a:t>divino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que</a:t>
            </a:r>
            <a:r>
              <a:rPr lang="en-US" sz="3252" dirty="0">
                <a:solidFill>
                  <a:srgbClr val="08111A"/>
                </a:solidFill>
                <a:latin typeface="Raleway"/>
                <a:ea typeface="Raleway"/>
                <a:cs typeface="Raleway"/>
                <a:sym typeface="Raleway"/>
              </a:rPr>
              <a:t> se fez </a:t>
            </a:r>
            <a:r>
              <a:rPr lang="en-US" sz="3252" dirty="0" err="1">
                <a:solidFill>
                  <a:srgbClr val="08111A"/>
                </a:solidFill>
                <a:latin typeface="Raleway"/>
                <a:ea typeface="Raleway"/>
                <a:cs typeface="Raleway"/>
                <a:sym typeface="Raleway"/>
              </a:rPr>
              <a:t>homem</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Isso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exigia</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que</a:t>
            </a:r>
            <a:r>
              <a:rPr lang="en-US" sz="3252" dirty="0">
                <a:solidFill>
                  <a:srgbClr val="08111A"/>
                </a:solidFill>
                <a:latin typeface="Raleway"/>
                <a:ea typeface="Raleway"/>
                <a:cs typeface="Raleway"/>
                <a:sym typeface="Raleway"/>
              </a:rPr>
              <a:t> o Logos fosse inferior </a:t>
            </a:r>
            <a:r>
              <a:rPr lang="en-US" sz="3252" dirty="0" err="1">
                <a:solidFill>
                  <a:srgbClr val="08111A"/>
                </a:solidFill>
                <a:latin typeface="Raleway"/>
                <a:ea typeface="Raleway"/>
                <a:cs typeface="Raleway"/>
                <a:sym typeface="Raleway"/>
              </a:rPr>
              <a:t>ao</a:t>
            </a:r>
            <a:r>
              <a:rPr lang="en-US" sz="3252" dirty="0">
                <a:solidFill>
                  <a:srgbClr val="08111A"/>
                </a:solidFill>
                <a:latin typeface="Raleway"/>
                <a:ea typeface="Raleway"/>
                <a:cs typeface="Raleway"/>
                <a:sym typeface="Raleway"/>
              </a:rPr>
              <a:t> Pai (Base para o </a:t>
            </a:r>
            <a:r>
              <a:rPr lang="en-US" sz="3252" dirty="0" err="1">
                <a:solidFill>
                  <a:srgbClr val="08111A"/>
                </a:solidFill>
                <a:latin typeface="Raleway"/>
                <a:ea typeface="Raleway"/>
                <a:cs typeface="Raleway"/>
                <a:sym typeface="Raleway"/>
              </a:rPr>
              <a:t>Arianismo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Dooyeweerd</a:t>
            </a:r>
            <a:r>
              <a:rPr lang="en-US" sz="3252" dirty="0">
                <a:solidFill>
                  <a:srgbClr val="08111A"/>
                </a:solidFill>
                <a:latin typeface="Raleway"/>
                <a:ea typeface="Raleway"/>
                <a:cs typeface="Raleway"/>
                <a:sym typeface="Raleway"/>
              </a:rPr>
              <a:t>, Nova </a:t>
            </a:r>
            <a:r>
              <a:rPr lang="en-US" sz="3252" dirty="0" err="1">
                <a:solidFill>
                  <a:srgbClr val="08111A"/>
                </a:solidFill>
                <a:latin typeface="Raleway"/>
                <a:ea typeface="Raleway"/>
                <a:cs typeface="Raleway"/>
                <a:sym typeface="Raleway"/>
              </a:rPr>
              <a:t>Crítica</a:t>
            </a:r>
            <a:r>
              <a:rPr lang="en-US" sz="3252" dirty="0">
                <a:solidFill>
                  <a:srgbClr val="08111A"/>
                </a:solidFill>
                <a:latin typeface="Raleway"/>
                <a:ea typeface="Raleway"/>
                <a:cs typeface="Raleway"/>
                <a:sym typeface="Raleway"/>
              </a:rPr>
              <a:t> do </a:t>
            </a:r>
            <a:r>
              <a:rPr lang="en-US" sz="3252" dirty="0" err="1">
                <a:solidFill>
                  <a:srgbClr val="08111A"/>
                </a:solidFill>
                <a:latin typeface="Raleway"/>
                <a:ea typeface="Raleway"/>
                <a:cs typeface="Raleway"/>
                <a:sym typeface="Raleway"/>
              </a:rPr>
              <a:t>Pensamento</a:t>
            </a:r>
            <a:r>
              <a:rPr lang="en-US" sz="3252" dirty="0">
                <a:solidFill>
                  <a:srgbClr val="08111A"/>
                </a:solidFill>
                <a:latin typeface="Raleway"/>
                <a:ea typeface="Raleway"/>
                <a:cs typeface="Raleway"/>
                <a:sym typeface="Raleway"/>
              </a:rPr>
              <a:t> Transcendental).</a:t>
            </a:r>
          </a:p>
          <a:p>
            <a:pPr algn="just">
              <a:lnSpc>
                <a:spcPts val="4553"/>
              </a:lnSpc>
              <a:spcBef>
                <a:spcPct val="0"/>
              </a:spcBef>
            </a:pPr>
            <a:endParaRPr lang="en-US" sz="3252" dirty="0">
              <a:solidFill>
                <a:srgbClr val="08111A"/>
              </a:solidFill>
              <a:latin typeface="Raleway"/>
              <a:ea typeface="Raleway"/>
              <a:cs typeface="Raleway"/>
              <a:sym typeface="Raleway"/>
            </a:endParaRPr>
          </a:p>
          <a:p>
            <a:pPr algn="just">
              <a:lnSpc>
                <a:spcPts val="4553"/>
              </a:lnSpc>
              <a:spcBef>
                <a:spcPct val="0"/>
              </a:spcBef>
            </a:pPr>
            <a:r>
              <a:rPr lang="en-US" sz="3252" b="1" dirty="0">
                <a:solidFill>
                  <a:srgbClr val="08111A"/>
                </a:solidFill>
                <a:latin typeface="Raleway Bold"/>
                <a:ea typeface="Raleway Bold"/>
                <a:cs typeface="Raleway Bold"/>
                <a:sym typeface="Raleway Bold"/>
              </a:rPr>
              <a:t>2. </a:t>
            </a:r>
            <a:r>
              <a:rPr lang="en-US" sz="3252" b="1" dirty="0" err="1">
                <a:solidFill>
                  <a:srgbClr val="08111A"/>
                </a:solidFill>
                <a:latin typeface="Raleway Bold"/>
                <a:ea typeface="Raleway Bold"/>
                <a:cs typeface="Raleway Bold"/>
                <a:sym typeface="Raleway Bold"/>
              </a:rPr>
              <a:t>Motivo</a:t>
            </a:r>
            <a:r>
              <a:rPr lang="en-US" sz="3252" b="1" dirty="0">
                <a:solidFill>
                  <a:srgbClr val="08111A"/>
                </a:solidFill>
                <a:latin typeface="Raleway Bold"/>
                <a:ea typeface="Raleway Bold"/>
                <a:cs typeface="Raleway Bold"/>
                <a:sym typeface="Raleway Bold"/>
              </a:rPr>
              <a:t> </a:t>
            </a:r>
            <a:r>
              <a:rPr lang="en-US" sz="3252" b="1" dirty="0" err="1">
                <a:solidFill>
                  <a:srgbClr val="08111A"/>
                </a:solidFill>
                <a:latin typeface="Raleway Bold"/>
                <a:ea typeface="Raleway Bold"/>
                <a:cs typeface="Raleway Bold"/>
                <a:sym typeface="Raleway Bold"/>
              </a:rPr>
              <a:t>Bíblico</a:t>
            </a:r>
            <a:r>
              <a:rPr lang="en-US" sz="3252" b="1" dirty="0">
                <a:solidFill>
                  <a:srgbClr val="08111A"/>
                </a:solidFill>
                <a:latin typeface="Raleway Bold"/>
                <a:ea typeface="Raleway Bold"/>
                <a:cs typeface="Raleway Bold"/>
                <a:sym typeface="Raleway Bold"/>
              </a:rPr>
              <a:t> (</a:t>
            </a:r>
            <a:r>
              <a:rPr lang="en-US" sz="3252" b="1" dirty="0" err="1">
                <a:solidFill>
                  <a:srgbClr val="08111A"/>
                </a:solidFill>
                <a:latin typeface="Raleway Bold"/>
                <a:ea typeface="Raleway Bold"/>
                <a:cs typeface="Raleway Bold"/>
                <a:sym typeface="Raleway Bold"/>
              </a:rPr>
              <a:t>Criação</a:t>
            </a:r>
            <a:r>
              <a:rPr lang="en-US" sz="3252" b="1" dirty="0">
                <a:solidFill>
                  <a:srgbClr val="08111A"/>
                </a:solidFill>
                <a:latin typeface="Raleway Bold"/>
                <a:ea typeface="Raleway Bold"/>
                <a:cs typeface="Raleway Bold"/>
                <a:sym typeface="Raleway Bold"/>
              </a:rPr>
              <a:t>, Queda, </a:t>
            </a:r>
            <a:r>
              <a:rPr lang="en-US" sz="3252" b="1" dirty="0" err="1">
                <a:solidFill>
                  <a:srgbClr val="08111A"/>
                </a:solidFill>
                <a:latin typeface="Raleway Bold"/>
                <a:ea typeface="Raleway Bold"/>
                <a:cs typeface="Raleway Bold"/>
                <a:sym typeface="Raleway Bold"/>
              </a:rPr>
              <a:t>Redenção</a:t>
            </a:r>
            <a:r>
              <a:rPr lang="en-US" sz="3252" b="1" dirty="0">
                <a:solidFill>
                  <a:srgbClr val="08111A"/>
                </a:solidFill>
                <a:latin typeface="Raleway Bold"/>
                <a:ea typeface="Raleway Bold"/>
                <a:cs typeface="Raleway Bold"/>
                <a:sym typeface="Raleway Bold"/>
              </a:rPr>
              <a:t>):</a:t>
            </a:r>
            <a:r>
              <a:rPr lang="en-US" sz="3252" dirty="0">
                <a:solidFill>
                  <a:srgbClr val="08111A"/>
                </a:solidFill>
                <a:latin typeface="Raleway"/>
                <a:ea typeface="Raleway"/>
                <a:cs typeface="Raleway"/>
                <a:sym typeface="Raleway"/>
              </a:rPr>
              <a:t> O </a:t>
            </a:r>
            <a:r>
              <a:rPr lang="en-US" sz="3252" dirty="0" err="1">
                <a:solidFill>
                  <a:srgbClr val="08111A"/>
                </a:solidFill>
                <a:latin typeface="Raleway"/>
                <a:ea typeface="Raleway"/>
                <a:cs typeface="Raleway"/>
                <a:sym typeface="Raleway"/>
              </a:rPr>
              <a:t>propósito</a:t>
            </a:r>
            <a:r>
              <a:rPr lang="en-US" sz="3252" dirty="0">
                <a:solidFill>
                  <a:srgbClr val="08111A"/>
                </a:solidFill>
                <a:latin typeface="Raleway"/>
                <a:ea typeface="Raleway"/>
                <a:cs typeface="Raleway"/>
                <a:sym typeface="Raleway"/>
              </a:rPr>
              <a:t> da </a:t>
            </a:r>
            <a:r>
              <a:rPr lang="en-US" sz="3252" dirty="0" err="1">
                <a:solidFill>
                  <a:srgbClr val="08111A"/>
                </a:solidFill>
                <a:latin typeface="Raleway"/>
                <a:ea typeface="Raleway"/>
                <a:cs typeface="Raleway"/>
                <a:sym typeface="Raleway"/>
              </a:rPr>
              <a:t>salvação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exigia</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que</a:t>
            </a:r>
            <a:r>
              <a:rPr lang="en-US" sz="3252" dirty="0">
                <a:solidFill>
                  <a:srgbClr val="08111A"/>
                </a:solidFill>
                <a:latin typeface="Raleway"/>
                <a:ea typeface="Raleway"/>
                <a:cs typeface="Raleway"/>
                <a:sym typeface="Raleway"/>
              </a:rPr>
              <a:t> o Redentor fosse </a:t>
            </a:r>
            <a:r>
              <a:rPr lang="en-US" sz="3252" dirty="0" err="1">
                <a:solidFill>
                  <a:srgbClr val="08111A"/>
                </a:solidFill>
                <a:latin typeface="Raleway"/>
                <a:ea typeface="Raleway"/>
                <a:cs typeface="Raleway"/>
                <a:sym typeface="Raleway"/>
              </a:rPr>
              <a:t>plenamente</a:t>
            </a:r>
            <a:r>
              <a:rPr lang="en-US" sz="3252" dirty="0">
                <a:solidFill>
                  <a:srgbClr val="08111A"/>
                </a:solidFill>
                <a:latin typeface="Raleway"/>
                <a:ea typeface="Raleway"/>
                <a:cs typeface="Raleway"/>
                <a:sym typeface="Raleway"/>
              </a:rPr>
              <a:t> Deus. </a:t>
            </a:r>
            <a:r>
              <a:rPr lang="en-US" sz="3252" dirty="0" err="1">
                <a:solidFill>
                  <a:srgbClr val="08111A"/>
                </a:solidFill>
                <a:latin typeface="Raleway"/>
                <a:ea typeface="Raleway"/>
                <a:cs typeface="Raleway"/>
                <a:sym typeface="Raleway"/>
              </a:rPr>
              <a:t>Somente</a:t>
            </a:r>
            <a:r>
              <a:rPr lang="en-US" sz="3252" dirty="0">
                <a:solidFill>
                  <a:srgbClr val="08111A"/>
                </a:solidFill>
                <a:latin typeface="Raleway"/>
                <a:ea typeface="Raleway"/>
                <a:cs typeface="Raleway"/>
                <a:sym typeface="Raleway"/>
              </a:rPr>
              <a:t> Deus </a:t>
            </a:r>
            <a:r>
              <a:rPr lang="en-US" sz="3252" dirty="0" err="1">
                <a:solidFill>
                  <a:srgbClr val="08111A"/>
                </a:solidFill>
                <a:latin typeface="Raleway"/>
                <a:ea typeface="Raleway"/>
                <a:cs typeface="Raleway"/>
                <a:sym typeface="Raleway"/>
              </a:rPr>
              <a:t>pode</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salvar</a:t>
            </a:r>
            <a:r>
              <a:rPr lang="en-US" sz="3252" dirty="0">
                <a:solidFill>
                  <a:srgbClr val="08111A"/>
                </a:solidFill>
                <a:latin typeface="Raleway"/>
                <a:ea typeface="Raleway"/>
                <a:cs typeface="Raleway"/>
                <a:sym typeface="Raleway"/>
              </a:rPr>
              <a:t> e </a:t>
            </a:r>
            <a:r>
              <a:rPr lang="en-US" sz="3252" dirty="0" err="1">
                <a:solidFill>
                  <a:srgbClr val="08111A"/>
                </a:solidFill>
                <a:latin typeface="Raleway"/>
                <a:ea typeface="Raleway"/>
                <a:cs typeface="Raleway"/>
                <a:sym typeface="Raleway"/>
              </a:rPr>
              <a:t>deificar</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santificar</a:t>
            </a:r>
            <a:r>
              <a:rPr lang="en-US" sz="3252" dirty="0">
                <a:solidFill>
                  <a:srgbClr val="08111A"/>
                </a:solidFill>
                <a:latin typeface="Raleway"/>
                <a:ea typeface="Raleway"/>
                <a:cs typeface="Raleway"/>
                <a:sym typeface="Raleway"/>
              </a:rPr>
              <a:t>) a </a:t>
            </a:r>
            <a:r>
              <a:rPr lang="en-US" sz="3252" dirty="0" err="1">
                <a:solidFill>
                  <a:srgbClr val="08111A"/>
                </a:solidFill>
                <a:latin typeface="Raleway"/>
                <a:ea typeface="Raleway"/>
                <a:cs typeface="Raleway"/>
                <a:sym typeface="Raleway"/>
              </a:rPr>
              <a:t>humanidade</a:t>
            </a:r>
            <a:endParaRPr lang="en-US" sz="3252" dirty="0">
              <a:solidFill>
                <a:srgbClr val="08111A"/>
              </a:solidFill>
              <a:latin typeface="Raleway"/>
              <a:ea typeface="Raleway"/>
              <a:cs typeface="Raleway"/>
              <a:sym typeface="Raleway"/>
            </a:endParaRPr>
          </a:p>
          <a:p>
            <a:pPr algn="l">
              <a:lnSpc>
                <a:spcPts val="4553"/>
              </a:lnSpc>
              <a:spcBef>
                <a:spcPct val="0"/>
              </a:spcBef>
            </a:pPr>
            <a:endParaRPr lang="en-US" sz="3252" dirty="0">
              <a:solidFill>
                <a:srgbClr val="08111A"/>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3" name="Freeform 3"/>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449342" y="352821"/>
            <a:ext cx="17838658" cy="2663170"/>
            <a:chOff x="0" y="76200"/>
            <a:chExt cx="23784877" cy="3550893"/>
          </a:xfrm>
        </p:grpSpPr>
        <p:sp>
          <p:nvSpPr>
            <p:cNvPr id="5" name="TextBox 5"/>
            <p:cNvSpPr txBox="1"/>
            <p:nvPr/>
          </p:nvSpPr>
          <p:spPr>
            <a:xfrm>
              <a:off x="0" y="76200"/>
              <a:ext cx="23784877" cy="1669628"/>
            </a:xfrm>
            <a:prstGeom prst="rect">
              <a:avLst/>
            </a:prstGeom>
          </p:spPr>
          <p:txBody>
            <a:bodyPr wrap="square" lIns="0" tIns="0" rIns="0" bIns="0" rtlCol="0" anchor="t">
              <a:spAutoFit/>
            </a:bodyPr>
            <a:lstStyle/>
            <a:p>
              <a:pPr marL="0" lvl="0" indent="0" algn="l">
                <a:lnSpc>
                  <a:spcPts val="9460"/>
                </a:lnSpc>
              </a:pPr>
              <a:r>
                <a:rPr lang="en-US" sz="8600" dirty="0">
                  <a:solidFill>
                    <a:srgbClr val="08111A"/>
                  </a:solidFill>
                  <a:latin typeface="Raleway"/>
                  <a:ea typeface="Raleway"/>
                  <a:cs typeface="Raleway"/>
                  <a:sym typeface="Raleway"/>
                </a:rPr>
                <a:t>O </a:t>
              </a:r>
              <a:r>
                <a:rPr lang="en-US" sz="8600" dirty="0" err="1">
                  <a:solidFill>
                    <a:srgbClr val="08111A"/>
                  </a:solidFill>
                  <a:latin typeface="Raleway"/>
                  <a:ea typeface="Raleway"/>
                  <a:cs typeface="Raleway"/>
                  <a:sym typeface="Raleway"/>
                </a:rPr>
                <a:t>Contexto</a:t>
              </a:r>
              <a:r>
                <a:rPr lang="en-US" sz="8600" dirty="0">
                  <a:solidFill>
                    <a:srgbClr val="08111A"/>
                  </a:solidFill>
                  <a:latin typeface="Raleway"/>
                  <a:ea typeface="Raleway"/>
                  <a:cs typeface="Raleway"/>
                  <a:sym typeface="Raleway"/>
                </a:rPr>
                <a:t> </a:t>
              </a:r>
              <a:r>
                <a:rPr lang="en-US" sz="8600" dirty="0" err="1">
                  <a:solidFill>
                    <a:srgbClr val="08111A"/>
                  </a:solidFill>
                  <a:latin typeface="Raleway"/>
                  <a:ea typeface="Raleway"/>
                  <a:cs typeface="Raleway"/>
                  <a:sym typeface="Raleway"/>
                </a:rPr>
                <a:t>Filosófico</a:t>
              </a:r>
              <a:r>
                <a:rPr lang="en-US" sz="8600" dirty="0">
                  <a:solidFill>
                    <a:srgbClr val="08111A"/>
                  </a:solidFill>
                  <a:latin typeface="Raleway"/>
                  <a:ea typeface="Raleway"/>
                  <a:cs typeface="Raleway"/>
                  <a:sym typeface="Raleway"/>
                </a:rPr>
                <a:t> e </a:t>
              </a:r>
              <a:r>
                <a:rPr lang="en-US" sz="8600" dirty="0" err="1">
                  <a:solidFill>
                    <a:srgbClr val="08111A"/>
                  </a:solidFill>
                  <a:latin typeface="Raleway"/>
                  <a:ea typeface="Raleway"/>
                  <a:cs typeface="Raleway"/>
                  <a:sym typeface="Raleway"/>
                </a:rPr>
                <a:t>Teológico</a:t>
              </a:r>
              <a:endParaRPr lang="en-US" sz="8600" dirty="0">
                <a:solidFill>
                  <a:srgbClr val="08111A"/>
                </a:solidFill>
                <a:latin typeface="Raleway"/>
                <a:ea typeface="Raleway"/>
                <a:cs typeface="Raleway"/>
                <a:sym typeface="Raleway"/>
              </a:endParaRPr>
            </a:p>
          </p:txBody>
        </p:sp>
        <p:sp>
          <p:nvSpPr>
            <p:cNvPr id="6" name="TextBox 6"/>
            <p:cNvSpPr txBox="1"/>
            <p:nvPr/>
          </p:nvSpPr>
          <p:spPr>
            <a:xfrm>
              <a:off x="0" y="2239618"/>
              <a:ext cx="22714668" cy="1387475"/>
            </a:xfrm>
            <a:prstGeom prst="rect">
              <a:avLst/>
            </a:prstGeom>
          </p:spPr>
          <p:txBody>
            <a:bodyPr lIns="0" tIns="0" rIns="0" bIns="0" rtlCol="0" anchor="t">
              <a:spAutoFit/>
            </a:bodyPr>
            <a:lstStyle/>
            <a:p>
              <a:pPr marL="0" lvl="0" indent="0" algn="l">
                <a:lnSpc>
                  <a:spcPts val="4200"/>
                </a:lnSpc>
              </a:pPr>
              <a:r>
                <a:rPr lang="en-US" sz="3000">
                  <a:solidFill>
                    <a:srgbClr val="08111A"/>
                  </a:solidFill>
                  <a:latin typeface="Raleway"/>
                  <a:ea typeface="Raleway"/>
                  <a:cs typeface="Raleway"/>
                  <a:sym typeface="Raleway"/>
                </a:rPr>
                <a:t>O debate em Niceia pode ser resumido como a colisão de dois Motivos-Básicos que competiam pelo domínio do pensamento.</a:t>
              </a:r>
            </a:p>
          </p:txBody>
        </p:sp>
      </p:grpSp>
      <p:sp>
        <p:nvSpPr>
          <p:cNvPr id="7" name="TextBox 7"/>
          <p:cNvSpPr txBox="1"/>
          <p:nvPr/>
        </p:nvSpPr>
        <p:spPr>
          <a:xfrm>
            <a:off x="17485343"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12</a:t>
            </a:r>
          </a:p>
        </p:txBody>
      </p:sp>
      <p:sp>
        <p:nvSpPr>
          <p:cNvPr id="8" name="TextBox 8"/>
          <p:cNvSpPr txBox="1"/>
          <p:nvPr/>
        </p:nvSpPr>
        <p:spPr>
          <a:xfrm>
            <a:off x="361191" y="3146898"/>
            <a:ext cx="17565618" cy="6851592"/>
          </a:xfrm>
          <a:prstGeom prst="rect">
            <a:avLst/>
          </a:prstGeom>
        </p:spPr>
        <p:txBody>
          <a:bodyPr lIns="0" tIns="0" rIns="0" bIns="0" rtlCol="0" anchor="t">
            <a:spAutoFit/>
          </a:bodyPr>
          <a:lstStyle/>
          <a:p>
            <a:pPr algn="just">
              <a:lnSpc>
                <a:spcPts val="4553"/>
              </a:lnSpc>
              <a:spcBef>
                <a:spcPct val="0"/>
              </a:spcBef>
            </a:pPr>
            <a:r>
              <a:rPr lang="en-US" sz="3252" b="1">
                <a:solidFill>
                  <a:srgbClr val="08111A"/>
                </a:solidFill>
                <a:latin typeface="Raleway Bold"/>
                <a:ea typeface="Raleway Bold"/>
                <a:cs typeface="Raleway Bold"/>
                <a:sym typeface="Raleway Bold"/>
              </a:rPr>
              <a:t>O Novo Vocabulário e a Tentativa de Síntese</a:t>
            </a:r>
          </a:p>
          <a:p>
            <a:pPr algn="just">
              <a:lnSpc>
                <a:spcPts val="4553"/>
              </a:lnSpc>
              <a:spcBef>
                <a:spcPct val="0"/>
              </a:spcBef>
            </a:pPr>
            <a:endParaRPr lang="en-US" sz="3252" b="1">
              <a:solidFill>
                <a:srgbClr val="08111A"/>
              </a:solidFill>
              <a:latin typeface="Raleway Bold"/>
              <a:ea typeface="Raleway Bold"/>
              <a:cs typeface="Raleway Bold"/>
              <a:sym typeface="Raleway Bold"/>
            </a:endParaRPr>
          </a:p>
          <a:p>
            <a:pPr algn="just">
              <a:lnSpc>
                <a:spcPts val="4553"/>
              </a:lnSpc>
              <a:spcBef>
                <a:spcPct val="0"/>
              </a:spcBef>
            </a:pPr>
            <a:r>
              <a:rPr lang="en-US" sz="3252">
                <a:solidFill>
                  <a:srgbClr val="08111A"/>
                </a:solidFill>
                <a:latin typeface="Raleway"/>
                <a:ea typeface="Raleway"/>
                <a:cs typeface="Raleway"/>
                <a:sym typeface="Raleway"/>
              </a:rPr>
              <a:t>Como a Igreja vivia em um ambiente culturalmente grego, ela começou a usar a linguagem e os termos da filosofia grega (como logos, ousia, hipóstase) para falar sobre a fé.</a:t>
            </a:r>
          </a:p>
          <a:p>
            <a:pPr algn="just">
              <a:lnSpc>
                <a:spcPts val="4553"/>
              </a:lnSpc>
              <a:spcBef>
                <a:spcPct val="0"/>
              </a:spcBef>
            </a:pPr>
            <a:endParaRPr lang="en-US" sz="3252">
              <a:solidFill>
                <a:srgbClr val="08111A"/>
              </a:solidFill>
              <a:latin typeface="Raleway"/>
              <a:ea typeface="Raleway"/>
              <a:cs typeface="Raleway"/>
              <a:sym typeface="Raleway"/>
            </a:endParaRPr>
          </a:p>
          <a:p>
            <a:pPr marL="702167" lvl="1" indent="-351083" algn="just">
              <a:lnSpc>
                <a:spcPts val="4553"/>
              </a:lnSpc>
              <a:spcBef>
                <a:spcPct val="0"/>
              </a:spcBef>
              <a:buFont typeface="Arial"/>
              <a:buChar char="•"/>
            </a:pPr>
            <a:r>
              <a:rPr lang="en-US" sz="3252" b="1">
                <a:solidFill>
                  <a:srgbClr val="08111A"/>
                </a:solidFill>
                <a:latin typeface="Raleway Bold"/>
                <a:ea typeface="Raleway Bold"/>
                <a:cs typeface="Raleway Bold"/>
                <a:sym typeface="Raleway Bold"/>
              </a:rPr>
              <a:t>O Perigo:</a:t>
            </a:r>
            <a:r>
              <a:rPr lang="en-US" sz="3252">
                <a:solidFill>
                  <a:srgbClr val="08111A"/>
                </a:solidFill>
                <a:latin typeface="Raleway"/>
                <a:ea typeface="Raleway"/>
                <a:cs typeface="Raleway"/>
                <a:sym typeface="Raleway"/>
              </a:rPr>
              <a:t> Ao tentar usar a "filosofia grega para explicar a fé", muitos escorregaram na tentação de </a:t>
            </a:r>
            <a:r>
              <a:rPr lang="en-US" sz="3252" b="1">
                <a:solidFill>
                  <a:srgbClr val="08111A"/>
                </a:solidFill>
                <a:latin typeface="Raleway Bold"/>
                <a:ea typeface="Raleway Bold"/>
                <a:cs typeface="Raleway Bold"/>
                <a:sym typeface="Raleway Bold"/>
              </a:rPr>
              <a:t>adaptar a fé bíblica (o Motivo Bíblico)</a:t>
            </a:r>
            <a:r>
              <a:rPr lang="en-US" sz="3252">
                <a:solidFill>
                  <a:srgbClr val="08111A"/>
                </a:solidFill>
                <a:latin typeface="Raleway"/>
                <a:ea typeface="Raleway"/>
                <a:cs typeface="Raleway"/>
                <a:sym typeface="Raleway"/>
              </a:rPr>
              <a:t> à </a:t>
            </a:r>
            <a:r>
              <a:rPr lang="en-US" sz="3252" b="1">
                <a:solidFill>
                  <a:srgbClr val="08111A"/>
                </a:solidFill>
                <a:latin typeface="Raleway Bold"/>
                <a:ea typeface="Raleway Bold"/>
                <a:cs typeface="Raleway Bold"/>
                <a:sym typeface="Raleway Bold"/>
              </a:rPr>
              <a:t>lógica filosófica grega (o Motivo Grego).</a:t>
            </a:r>
          </a:p>
          <a:p>
            <a:pPr algn="just">
              <a:lnSpc>
                <a:spcPts val="4553"/>
              </a:lnSpc>
              <a:spcBef>
                <a:spcPct val="0"/>
              </a:spcBef>
            </a:pPr>
            <a:endParaRPr lang="en-US" sz="3252" b="1">
              <a:solidFill>
                <a:srgbClr val="08111A"/>
              </a:solidFill>
              <a:latin typeface="Raleway Bold"/>
              <a:ea typeface="Raleway Bold"/>
              <a:cs typeface="Raleway Bold"/>
              <a:sym typeface="Raleway Bold"/>
            </a:endParaRPr>
          </a:p>
          <a:p>
            <a:pPr algn="just">
              <a:lnSpc>
                <a:spcPts val="4553"/>
              </a:lnSpc>
              <a:spcBef>
                <a:spcPct val="0"/>
              </a:spcBef>
            </a:pPr>
            <a:endParaRPr lang="en-US" sz="3252" b="1">
              <a:solidFill>
                <a:srgbClr val="08111A"/>
              </a:solidFill>
              <a:latin typeface="Raleway Bold"/>
              <a:ea typeface="Raleway Bold"/>
              <a:cs typeface="Raleway Bold"/>
              <a:sym typeface="Raleway Bold"/>
            </a:endParaRPr>
          </a:p>
          <a:p>
            <a:pPr algn="just">
              <a:lnSpc>
                <a:spcPts val="4553"/>
              </a:lnSpc>
              <a:spcBef>
                <a:spcPct val="0"/>
              </a:spcBef>
            </a:pPr>
            <a:r>
              <a:rPr lang="en-US" sz="3252" b="1">
                <a:solidFill>
                  <a:srgbClr val="08111A"/>
                </a:solidFill>
                <a:latin typeface="Raleway Bold"/>
                <a:ea typeface="Raleway Bold"/>
                <a:cs typeface="Raleway Bold"/>
                <a:sym typeface="Raleway Bold"/>
              </a:rPr>
              <a:t>Essa adaptação é a raiz do Arianismo.</a:t>
            </a:r>
          </a:p>
          <a:p>
            <a:pPr algn="l">
              <a:lnSpc>
                <a:spcPts val="4553"/>
              </a:lnSpc>
              <a:spcBef>
                <a:spcPct val="0"/>
              </a:spcBef>
            </a:pPr>
            <a:endParaRPr lang="en-US" sz="3252" b="1">
              <a:solidFill>
                <a:srgbClr val="08111A"/>
              </a:solidFill>
              <a:latin typeface="Raleway Bold"/>
              <a:ea typeface="Raleway Bold"/>
              <a:cs typeface="Raleway Bold"/>
              <a:sym typeface="Raleway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3" name="Freeform 3"/>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449342" y="352821"/>
            <a:ext cx="17838658" cy="2663170"/>
            <a:chOff x="0" y="76200"/>
            <a:chExt cx="23784877" cy="3550893"/>
          </a:xfrm>
        </p:grpSpPr>
        <p:sp>
          <p:nvSpPr>
            <p:cNvPr id="5" name="TextBox 5"/>
            <p:cNvSpPr txBox="1"/>
            <p:nvPr/>
          </p:nvSpPr>
          <p:spPr>
            <a:xfrm>
              <a:off x="0" y="76200"/>
              <a:ext cx="23784877" cy="1669628"/>
            </a:xfrm>
            <a:prstGeom prst="rect">
              <a:avLst/>
            </a:prstGeom>
          </p:spPr>
          <p:txBody>
            <a:bodyPr wrap="square" lIns="0" tIns="0" rIns="0" bIns="0" rtlCol="0" anchor="t">
              <a:spAutoFit/>
            </a:bodyPr>
            <a:lstStyle/>
            <a:p>
              <a:pPr marL="0" lvl="0" indent="0" algn="l">
                <a:lnSpc>
                  <a:spcPts val="9460"/>
                </a:lnSpc>
              </a:pPr>
              <a:r>
                <a:rPr lang="en-US" sz="8600" dirty="0">
                  <a:solidFill>
                    <a:srgbClr val="08111A"/>
                  </a:solidFill>
                  <a:latin typeface="Raleway"/>
                  <a:ea typeface="Raleway"/>
                  <a:cs typeface="Raleway"/>
                  <a:sym typeface="Raleway"/>
                </a:rPr>
                <a:t>O </a:t>
              </a:r>
              <a:r>
                <a:rPr lang="en-US" sz="8600" dirty="0" err="1">
                  <a:solidFill>
                    <a:srgbClr val="08111A"/>
                  </a:solidFill>
                  <a:latin typeface="Raleway"/>
                  <a:ea typeface="Raleway"/>
                  <a:cs typeface="Raleway"/>
                  <a:sym typeface="Raleway"/>
                </a:rPr>
                <a:t>Contexto</a:t>
              </a:r>
              <a:r>
                <a:rPr lang="en-US" sz="8600" dirty="0">
                  <a:solidFill>
                    <a:srgbClr val="08111A"/>
                  </a:solidFill>
                  <a:latin typeface="Raleway"/>
                  <a:ea typeface="Raleway"/>
                  <a:cs typeface="Raleway"/>
                  <a:sym typeface="Raleway"/>
                </a:rPr>
                <a:t> </a:t>
              </a:r>
              <a:r>
                <a:rPr lang="en-US" sz="8600" dirty="0" err="1">
                  <a:solidFill>
                    <a:srgbClr val="08111A"/>
                  </a:solidFill>
                  <a:latin typeface="Raleway"/>
                  <a:ea typeface="Raleway"/>
                  <a:cs typeface="Raleway"/>
                  <a:sym typeface="Raleway"/>
                </a:rPr>
                <a:t>Filosófico</a:t>
              </a:r>
              <a:r>
                <a:rPr lang="en-US" sz="8600" dirty="0">
                  <a:solidFill>
                    <a:srgbClr val="08111A"/>
                  </a:solidFill>
                  <a:latin typeface="Raleway"/>
                  <a:ea typeface="Raleway"/>
                  <a:cs typeface="Raleway"/>
                  <a:sym typeface="Raleway"/>
                </a:rPr>
                <a:t> e </a:t>
              </a:r>
              <a:r>
                <a:rPr lang="en-US" sz="8600" dirty="0" err="1">
                  <a:solidFill>
                    <a:srgbClr val="08111A"/>
                  </a:solidFill>
                  <a:latin typeface="Raleway"/>
                  <a:ea typeface="Raleway"/>
                  <a:cs typeface="Raleway"/>
                  <a:sym typeface="Raleway"/>
                </a:rPr>
                <a:t>Teológico</a:t>
              </a:r>
              <a:endParaRPr lang="en-US" sz="8600" dirty="0">
                <a:solidFill>
                  <a:srgbClr val="08111A"/>
                </a:solidFill>
                <a:latin typeface="Raleway"/>
                <a:ea typeface="Raleway"/>
                <a:cs typeface="Raleway"/>
                <a:sym typeface="Raleway"/>
              </a:endParaRPr>
            </a:p>
          </p:txBody>
        </p:sp>
        <p:sp>
          <p:nvSpPr>
            <p:cNvPr id="6" name="TextBox 6"/>
            <p:cNvSpPr txBox="1"/>
            <p:nvPr/>
          </p:nvSpPr>
          <p:spPr>
            <a:xfrm>
              <a:off x="0" y="2239618"/>
              <a:ext cx="22714668" cy="1387475"/>
            </a:xfrm>
            <a:prstGeom prst="rect">
              <a:avLst/>
            </a:prstGeom>
          </p:spPr>
          <p:txBody>
            <a:bodyPr lIns="0" tIns="0" rIns="0" bIns="0" rtlCol="0" anchor="t">
              <a:spAutoFit/>
            </a:bodyPr>
            <a:lstStyle/>
            <a:p>
              <a:pPr marL="0" lvl="0" indent="0" algn="l">
                <a:lnSpc>
                  <a:spcPts val="4200"/>
                </a:lnSpc>
              </a:pPr>
              <a:r>
                <a:rPr lang="en-US" sz="3000">
                  <a:solidFill>
                    <a:srgbClr val="08111A"/>
                  </a:solidFill>
                  <a:latin typeface="Raleway"/>
                  <a:ea typeface="Raleway"/>
                  <a:cs typeface="Raleway"/>
                  <a:sym typeface="Raleway"/>
                </a:rPr>
                <a:t>O debate em Niceia pode ser resumido como a colisão de dois Motivos-Básicos que competiam pelo domínio do pensamento.</a:t>
              </a:r>
            </a:p>
          </p:txBody>
        </p:sp>
      </p:grpSp>
      <p:sp>
        <p:nvSpPr>
          <p:cNvPr id="7" name="TextBox 7"/>
          <p:cNvSpPr txBox="1"/>
          <p:nvPr/>
        </p:nvSpPr>
        <p:spPr>
          <a:xfrm>
            <a:off x="17485343"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13</a:t>
            </a:r>
          </a:p>
        </p:txBody>
      </p:sp>
      <p:sp>
        <p:nvSpPr>
          <p:cNvPr id="8" name="TextBox 8"/>
          <p:cNvSpPr txBox="1"/>
          <p:nvPr/>
        </p:nvSpPr>
        <p:spPr>
          <a:xfrm>
            <a:off x="361191" y="3146898"/>
            <a:ext cx="17565618" cy="6851592"/>
          </a:xfrm>
          <a:prstGeom prst="rect">
            <a:avLst/>
          </a:prstGeom>
        </p:spPr>
        <p:txBody>
          <a:bodyPr lIns="0" tIns="0" rIns="0" bIns="0" rtlCol="0" anchor="t">
            <a:spAutoFit/>
          </a:bodyPr>
          <a:lstStyle/>
          <a:p>
            <a:pPr algn="just">
              <a:lnSpc>
                <a:spcPts val="4553"/>
              </a:lnSpc>
              <a:spcBef>
                <a:spcPct val="0"/>
              </a:spcBef>
            </a:pPr>
            <a:r>
              <a:rPr lang="en-US" sz="3252" b="1">
                <a:solidFill>
                  <a:srgbClr val="08111A"/>
                </a:solidFill>
                <a:latin typeface="Raleway Bold"/>
                <a:ea typeface="Raleway Bold"/>
                <a:cs typeface="Raleway Bold"/>
                <a:sym typeface="Raleway Bold"/>
              </a:rPr>
              <a:t>O Novo Vocabulário e a Tentativa de Síntese</a:t>
            </a:r>
          </a:p>
          <a:p>
            <a:pPr algn="just">
              <a:lnSpc>
                <a:spcPts val="4553"/>
              </a:lnSpc>
              <a:spcBef>
                <a:spcPct val="0"/>
              </a:spcBef>
            </a:pPr>
            <a:endParaRPr lang="en-US" sz="3252" b="1">
              <a:solidFill>
                <a:srgbClr val="08111A"/>
              </a:solidFill>
              <a:latin typeface="Raleway Bold"/>
              <a:ea typeface="Raleway Bold"/>
              <a:cs typeface="Raleway Bold"/>
              <a:sym typeface="Raleway Bold"/>
            </a:endParaRPr>
          </a:p>
          <a:p>
            <a:pPr algn="just">
              <a:lnSpc>
                <a:spcPts val="4553"/>
              </a:lnSpc>
              <a:spcBef>
                <a:spcPct val="0"/>
              </a:spcBef>
            </a:pPr>
            <a:r>
              <a:rPr lang="en-US" sz="3252">
                <a:solidFill>
                  <a:srgbClr val="08111A"/>
                </a:solidFill>
                <a:latin typeface="Raleway"/>
                <a:ea typeface="Raleway"/>
                <a:cs typeface="Raleway"/>
                <a:sym typeface="Raleway"/>
              </a:rPr>
              <a:t>Como a Igreja vivia em um ambiente culturalmente grego, ela começou a usar a linguagem e os termos da filosofia grega (como logos, ousia, hipóstase) para falar sobre a fé.</a:t>
            </a:r>
          </a:p>
          <a:p>
            <a:pPr algn="just">
              <a:lnSpc>
                <a:spcPts val="4553"/>
              </a:lnSpc>
              <a:spcBef>
                <a:spcPct val="0"/>
              </a:spcBef>
            </a:pPr>
            <a:endParaRPr lang="en-US" sz="3252">
              <a:solidFill>
                <a:srgbClr val="08111A"/>
              </a:solidFill>
              <a:latin typeface="Raleway"/>
              <a:ea typeface="Raleway"/>
              <a:cs typeface="Raleway"/>
              <a:sym typeface="Raleway"/>
            </a:endParaRPr>
          </a:p>
          <a:p>
            <a:pPr marL="702167" lvl="1" indent="-351083" algn="just">
              <a:lnSpc>
                <a:spcPts val="4553"/>
              </a:lnSpc>
              <a:spcBef>
                <a:spcPct val="0"/>
              </a:spcBef>
              <a:buFont typeface="Arial"/>
              <a:buChar char="•"/>
            </a:pPr>
            <a:r>
              <a:rPr lang="en-US" sz="3252" b="1">
                <a:solidFill>
                  <a:srgbClr val="08111A"/>
                </a:solidFill>
                <a:latin typeface="Raleway Bold"/>
                <a:ea typeface="Raleway Bold"/>
                <a:cs typeface="Raleway Bold"/>
                <a:sym typeface="Raleway Bold"/>
              </a:rPr>
              <a:t>O Perigo:</a:t>
            </a:r>
            <a:r>
              <a:rPr lang="en-US" sz="3252">
                <a:solidFill>
                  <a:srgbClr val="08111A"/>
                </a:solidFill>
                <a:latin typeface="Raleway"/>
                <a:ea typeface="Raleway"/>
                <a:cs typeface="Raleway"/>
                <a:sym typeface="Raleway"/>
              </a:rPr>
              <a:t> Ao tentar usar a "filosofia grega para explicar a fé", muitos escorregaram na tentação de </a:t>
            </a:r>
            <a:r>
              <a:rPr lang="en-US" sz="3252" b="1">
                <a:solidFill>
                  <a:srgbClr val="08111A"/>
                </a:solidFill>
                <a:latin typeface="Raleway Bold"/>
                <a:ea typeface="Raleway Bold"/>
                <a:cs typeface="Raleway Bold"/>
                <a:sym typeface="Raleway Bold"/>
              </a:rPr>
              <a:t>adaptar a fé bíblica (o Motivo Bíblico)</a:t>
            </a:r>
            <a:r>
              <a:rPr lang="en-US" sz="3252">
                <a:solidFill>
                  <a:srgbClr val="08111A"/>
                </a:solidFill>
                <a:latin typeface="Raleway"/>
                <a:ea typeface="Raleway"/>
                <a:cs typeface="Raleway"/>
                <a:sym typeface="Raleway"/>
              </a:rPr>
              <a:t> à </a:t>
            </a:r>
            <a:r>
              <a:rPr lang="en-US" sz="3252" b="1">
                <a:solidFill>
                  <a:srgbClr val="08111A"/>
                </a:solidFill>
                <a:latin typeface="Raleway Bold"/>
                <a:ea typeface="Raleway Bold"/>
                <a:cs typeface="Raleway Bold"/>
                <a:sym typeface="Raleway Bold"/>
              </a:rPr>
              <a:t>lógica filosófica grega (o Motivo Grego).</a:t>
            </a:r>
          </a:p>
          <a:p>
            <a:pPr algn="just">
              <a:lnSpc>
                <a:spcPts val="4553"/>
              </a:lnSpc>
              <a:spcBef>
                <a:spcPct val="0"/>
              </a:spcBef>
            </a:pPr>
            <a:endParaRPr lang="en-US" sz="3252" b="1">
              <a:solidFill>
                <a:srgbClr val="08111A"/>
              </a:solidFill>
              <a:latin typeface="Raleway Bold"/>
              <a:ea typeface="Raleway Bold"/>
              <a:cs typeface="Raleway Bold"/>
              <a:sym typeface="Raleway Bold"/>
            </a:endParaRPr>
          </a:p>
          <a:p>
            <a:pPr algn="just">
              <a:lnSpc>
                <a:spcPts val="4553"/>
              </a:lnSpc>
              <a:spcBef>
                <a:spcPct val="0"/>
              </a:spcBef>
            </a:pPr>
            <a:endParaRPr lang="en-US" sz="3252" b="1">
              <a:solidFill>
                <a:srgbClr val="08111A"/>
              </a:solidFill>
              <a:latin typeface="Raleway Bold"/>
              <a:ea typeface="Raleway Bold"/>
              <a:cs typeface="Raleway Bold"/>
              <a:sym typeface="Raleway Bold"/>
            </a:endParaRPr>
          </a:p>
          <a:p>
            <a:pPr algn="just">
              <a:lnSpc>
                <a:spcPts val="4553"/>
              </a:lnSpc>
              <a:spcBef>
                <a:spcPct val="0"/>
              </a:spcBef>
            </a:pPr>
            <a:r>
              <a:rPr lang="en-US" sz="3252" b="1">
                <a:solidFill>
                  <a:srgbClr val="08111A"/>
                </a:solidFill>
                <a:latin typeface="Raleway Bold"/>
                <a:ea typeface="Raleway Bold"/>
                <a:cs typeface="Raleway Bold"/>
                <a:sym typeface="Raleway Bold"/>
              </a:rPr>
              <a:t>Essa adaptação é a raiz do Arianismo.</a:t>
            </a:r>
          </a:p>
          <a:p>
            <a:pPr algn="l">
              <a:lnSpc>
                <a:spcPts val="4553"/>
              </a:lnSpc>
              <a:spcBef>
                <a:spcPct val="0"/>
              </a:spcBef>
            </a:pPr>
            <a:endParaRPr lang="en-US" sz="3252" b="1">
              <a:solidFill>
                <a:srgbClr val="08111A"/>
              </a:solidFill>
              <a:latin typeface="Raleway Bold"/>
              <a:ea typeface="Raleway Bold"/>
              <a:cs typeface="Raleway Bold"/>
              <a:sym typeface="Raleway 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3" name="Freeform 3"/>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0" y="57150"/>
            <a:ext cx="18288000" cy="10172700"/>
          </a:xfrm>
          <a:custGeom>
            <a:avLst/>
            <a:gdLst/>
            <a:ahLst/>
            <a:cxnLst/>
            <a:rect l="l" t="t" r="r" b="b"/>
            <a:pathLst>
              <a:path w="18288000" h="10172700">
                <a:moveTo>
                  <a:pt x="0" y="0"/>
                </a:moveTo>
                <a:lnTo>
                  <a:pt x="18288000" y="0"/>
                </a:lnTo>
                <a:lnTo>
                  <a:pt x="18288000" y="10172700"/>
                </a:lnTo>
                <a:lnTo>
                  <a:pt x="0" y="10172700"/>
                </a:lnTo>
                <a:lnTo>
                  <a:pt x="0" y="0"/>
                </a:lnTo>
                <a:close/>
              </a:path>
            </a:pathLst>
          </a:custGeom>
          <a:blipFill>
            <a:blip r:embed="rId5"/>
            <a:stretch>
              <a:fillRect/>
            </a:stretch>
          </a:blipFill>
        </p:spPr>
      </p:sp>
      <p:sp>
        <p:nvSpPr>
          <p:cNvPr id="5" name="TextBox 5"/>
          <p:cNvSpPr txBox="1"/>
          <p:nvPr/>
        </p:nvSpPr>
        <p:spPr>
          <a:xfrm>
            <a:off x="17485343"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3" name="Freeform 3"/>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449342" y="352821"/>
            <a:ext cx="17991058" cy="2414886"/>
            <a:chOff x="0" y="76200"/>
            <a:chExt cx="23988077" cy="3219848"/>
          </a:xfrm>
        </p:grpSpPr>
        <p:sp>
          <p:nvSpPr>
            <p:cNvPr id="5" name="TextBox 5"/>
            <p:cNvSpPr txBox="1"/>
            <p:nvPr/>
          </p:nvSpPr>
          <p:spPr>
            <a:xfrm>
              <a:off x="0" y="76200"/>
              <a:ext cx="23988077" cy="1669628"/>
            </a:xfrm>
            <a:prstGeom prst="rect">
              <a:avLst/>
            </a:prstGeom>
          </p:spPr>
          <p:txBody>
            <a:bodyPr wrap="square" lIns="0" tIns="0" rIns="0" bIns="0" rtlCol="0" anchor="t">
              <a:spAutoFit/>
            </a:bodyPr>
            <a:lstStyle/>
            <a:p>
              <a:pPr marL="0" lvl="0" indent="0" algn="l">
                <a:lnSpc>
                  <a:spcPts val="9460"/>
                </a:lnSpc>
              </a:pPr>
              <a:r>
                <a:rPr lang="en-US" sz="8600" dirty="0">
                  <a:solidFill>
                    <a:srgbClr val="08111A"/>
                  </a:solidFill>
                  <a:latin typeface="Raleway"/>
                  <a:ea typeface="Raleway"/>
                  <a:cs typeface="Raleway"/>
                  <a:sym typeface="Raleway"/>
                </a:rPr>
                <a:t>O </a:t>
              </a:r>
              <a:r>
                <a:rPr lang="en-US" sz="8600" dirty="0" err="1">
                  <a:solidFill>
                    <a:srgbClr val="08111A"/>
                  </a:solidFill>
                  <a:latin typeface="Raleway"/>
                  <a:ea typeface="Raleway"/>
                  <a:cs typeface="Raleway"/>
                  <a:sym typeface="Raleway"/>
                </a:rPr>
                <a:t>Contexto</a:t>
              </a:r>
              <a:r>
                <a:rPr lang="en-US" sz="8600" dirty="0">
                  <a:solidFill>
                    <a:srgbClr val="08111A"/>
                  </a:solidFill>
                  <a:latin typeface="Raleway"/>
                  <a:ea typeface="Raleway"/>
                  <a:cs typeface="Raleway"/>
                  <a:sym typeface="Raleway"/>
                </a:rPr>
                <a:t> </a:t>
              </a:r>
              <a:r>
                <a:rPr lang="en-US" sz="8600" dirty="0" err="1">
                  <a:solidFill>
                    <a:srgbClr val="08111A"/>
                  </a:solidFill>
                  <a:latin typeface="Raleway"/>
                  <a:ea typeface="Raleway"/>
                  <a:cs typeface="Raleway"/>
                  <a:sym typeface="Raleway"/>
                </a:rPr>
                <a:t>Filosófico</a:t>
              </a:r>
              <a:r>
                <a:rPr lang="en-US" sz="8600" dirty="0">
                  <a:solidFill>
                    <a:srgbClr val="08111A"/>
                  </a:solidFill>
                  <a:latin typeface="Raleway"/>
                  <a:ea typeface="Raleway"/>
                  <a:cs typeface="Raleway"/>
                  <a:sym typeface="Raleway"/>
                </a:rPr>
                <a:t> e </a:t>
              </a:r>
              <a:r>
                <a:rPr lang="en-US" sz="8600" dirty="0" err="1">
                  <a:solidFill>
                    <a:srgbClr val="08111A"/>
                  </a:solidFill>
                  <a:latin typeface="Raleway"/>
                  <a:ea typeface="Raleway"/>
                  <a:cs typeface="Raleway"/>
                  <a:sym typeface="Raleway"/>
                </a:rPr>
                <a:t>Teológico</a:t>
              </a:r>
              <a:endParaRPr lang="en-US" sz="8600" dirty="0">
                <a:solidFill>
                  <a:srgbClr val="08111A"/>
                </a:solidFill>
                <a:latin typeface="Raleway"/>
                <a:ea typeface="Raleway"/>
                <a:cs typeface="Raleway"/>
                <a:sym typeface="Raleway"/>
              </a:endParaRPr>
            </a:p>
          </p:txBody>
        </p:sp>
        <p:sp>
          <p:nvSpPr>
            <p:cNvPr id="6" name="TextBox 6"/>
            <p:cNvSpPr txBox="1"/>
            <p:nvPr/>
          </p:nvSpPr>
          <p:spPr>
            <a:xfrm>
              <a:off x="0" y="2211043"/>
              <a:ext cx="22714668" cy="1085005"/>
            </a:xfrm>
            <a:prstGeom prst="rect">
              <a:avLst/>
            </a:prstGeom>
          </p:spPr>
          <p:txBody>
            <a:bodyPr lIns="0" tIns="0" rIns="0" bIns="0" rtlCol="0" anchor="t">
              <a:spAutoFit/>
            </a:bodyPr>
            <a:lstStyle/>
            <a:p>
              <a:pPr marL="0" lvl="0" indent="0" algn="l">
                <a:lnSpc>
                  <a:spcPts val="6859"/>
                </a:lnSpc>
              </a:pPr>
              <a:r>
                <a:rPr lang="en-US" sz="4899">
                  <a:solidFill>
                    <a:srgbClr val="08111A"/>
                  </a:solidFill>
                  <a:latin typeface="Raleway"/>
                  <a:ea typeface="Raleway"/>
                  <a:cs typeface="Raleway"/>
                  <a:sym typeface="Raleway"/>
                </a:rPr>
                <a:t>A ilustração do Filtro</a:t>
              </a:r>
            </a:p>
          </p:txBody>
        </p:sp>
      </p:grpSp>
      <p:sp>
        <p:nvSpPr>
          <p:cNvPr id="7" name="TextBox 7"/>
          <p:cNvSpPr txBox="1"/>
          <p:nvPr/>
        </p:nvSpPr>
        <p:spPr>
          <a:xfrm>
            <a:off x="17485343"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15</a:t>
            </a:r>
          </a:p>
        </p:txBody>
      </p:sp>
      <p:sp>
        <p:nvSpPr>
          <p:cNvPr id="8" name="TextBox 8"/>
          <p:cNvSpPr txBox="1"/>
          <p:nvPr/>
        </p:nvSpPr>
        <p:spPr>
          <a:xfrm>
            <a:off x="184533" y="3185399"/>
            <a:ext cx="17565618" cy="5851345"/>
          </a:xfrm>
          <a:prstGeom prst="rect">
            <a:avLst/>
          </a:prstGeom>
        </p:spPr>
        <p:txBody>
          <a:bodyPr lIns="0" tIns="0" rIns="0" bIns="0" rtlCol="0" anchor="t">
            <a:spAutoFit/>
          </a:bodyPr>
          <a:lstStyle/>
          <a:p>
            <a:pPr marL="702167" lvl="1" indent="-351083" algn="just">
              <a:lnSpc>
                <a:spcPts val="4553"/>
              </a:lnSpc>
              <a:spcBef>
                <a:spcPct val="0"/>
              </a:spcBef>
              <a:buFont typeface="Arial"/>
              <a:buChar char="•"/>
            </a:pPr>
            <a:r>
              <a:rPr lang="en-US" sz="3252" b="1" dirty="0">
                <a:solidFill>
                  <a:srgbClr val="08111A"/>
                </a:solidFill>
                <a:latin typeface="Raleway Bold"/>
                <a:ea typeface="Raleway Bold"/>
                <a:cs typeface="Raleway Bold"/>
                <a:sym typeface="Raleway Bold"/>
              </a:rPr>
              <a:t>O </a:t>
            </a:r>
            <a:r>
              <a:rPr lang="en-US" sz="3252" b="1" dirty="0" err="1">
                <a:solidFill>
                  <a:srgbClr val="08111A"/>
                </a:solidFill>
                <a:latin typeface="Raleway Bold"/>
                <a:ea typeface="Raleway Bold"/>
                <a:cs typeface="Raleway Bold"/>
                <a:sym typeface="Raleway Bold"/>
              </a:rPr>
              <a:t>Contexto</a:t>
            </a:r>
            <a:r>
              <a:rPr lang="en-US" sz="3252" b="1" dirty="0">
                <a:solidFill>
                  <a:srgbClr val="08111A"/>
                </a:solidFill>
                <a:latin typeface="Raleway Bold"/>
                <a:ea typeface="Raleway Bold"/>
                <a:cs typeface="Raleway Bold"/>
                <a:sym typeface="Raleway Bold"/>
              </a:rPr>
              <a:t> Grego: </a:t>
            </a:r>
            <a:r>
              <a:rPr lang="en-US" sz="3252" dirty="0">
                <a:solidFill>
                  <a:srgbClr val="08111A"/>
                </a:solidFill>
                <a:latin typeface="Raleway"/>
                <a:ea typeface="Raleway"/>
                <a:cs typeface="Raleway"/>
                <a:sym typeface="Raleway"/>
              </a:rPr>
              <a:t>Pense no </a:t>
            </a:r>
            <a:r>
              <a:rPr lang="en-US" sz="3252" dirty="0" err="1">
                <a:solidFill>
                  <a:srgbClr val="08111A"/>
                </a:solidFill>
                <a:latin typeface="Raleway"/>
                <a:ea typeface="Raleway"/>
                <a:cs typeface="Raleway"/>
                <a:sym typeface="Raleway"/>
              </a:rPr>
              <a:t>Motivo</a:t>
            </a:r>
            <a:r>
              <a:rPr lang="en-US" sz="3252" dirty="0">
                <a:solidFill>
                  <a:srgbClr val="08111A"/>
                </a:solidFill>
                <a:latin typeface="Raleway"/>
                <a:ea typeface="Raleway"/>
                <a:cs typeface="Raleway"/>
                <a:sym typeface="Raleway"/>
              </a:rPr>
              <a:t> Grego  </a:t>
            </a:r>
            <a:r>
              <a:rPr lang="en-US" sz="3252" dirty="0" err="1">
                <a:solidFill>
                  <a:srgbClr val="08111A"/>
                </a:solidFill>
                <a:latin typeface="Raleway"/>
                <a:ea typeface="Raleway"/>
                <a:cs typeface="Raleway"/>
                <a:sym typeface="Raleway"/>
              </a:rPr>
              <a:t>como</a:t>
            </a:r>
            <a:r>
              <a:rPr lang="en-US" sz="3252" dirty="0">
                <a:solidFill>
                  <a:srgbClr val="08111A"/>
                </a:solidFill>
                <a:latin typeface="Raleway"/>
                <a:ea typeface="Raleway"/>
                <a:cs typeface="Raleway"/>
                <a:sym typeface="Raleway"/>
              </a:rPr>
              <a:t> um </a:t>
            </a:r>
            <a:r>
              <a:rPr lang="en-US" sz="3252" dirty="0" err="1">
                <a:solidFill>
                  <a:srgbClr val="08111A"/>
                </a:solidFill>
                <a:latin typeface="Raleway"/>
                <a:ea typeface="Raleway"/>
                <a:cs typeface="Raleway"/>
                <a:sym typeface="Raleway"/>
              </a:rPr>
              <a:t>Filtro</a:t>
            </a:r>
            <a:r>
              <a:rPr lang="en-US" sz="3252" dirty="0">
                <a:solidFill>
                  <a:srgbClr val="08111A"/>
                </a:solidFill>
                <a:latin typeface="Raleway"/>
                <a:ea typeface="Raleway"/>
                <a:cs typeface="Raleway"/>
                <a:sym typeface="Raleway"/>
              </a:rPr>
              <a:t> de Café </a:t>
            </a:r>
            <a:r>
              <a:rPr lang="en-US" sz="3252" dirty="0" err="1">
                <a:solidFill>
                  <a:srgbClr val="08111A"/>
                </a:solidFill>
                <a:latin typeface="Raleway"/>
                <a:ea typeface="Raleway"/>
                <a:cs typeface="Raleway"/>
                <a:sym typeface="Raleway"/>
              </a:rPr>
              <a:t>que</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só</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aceita</a:t>
            </a:r>
            <a:r>
              <a:rPr lang="en-US" sz="3252" dirty="0">
                <a:solidFill>
                  <a:srgbClr val="08111A"/>
                </a:solidFill>
                <a:latin typeface="Raleway"/>
                <a:ea typeface="Raleway"/>
                <a:cs typeface="Raleway"/>
                <a:sym typeface="Raleway"/>
              </a:rPr>
              <a:t> o </a:t>
            </a:r>
            <a:r>
              <a:rPr lang="en-US" sz="3252" dirty="0" err="1">
                <a:solidFill>
                  <a:srgbClr val="08111A"/>
                </a:solidFill>
                <a:latin typeface="Raleway"/>
                <a:ea typeface="Raleway"/>
                <a:cs typeface="Raleway"/>
                <a:sym typeface="Raleway"/>
              </a:rPr>
              <a:t>que</a:t>
            </a:r>
            <a:r>
              <a:rPr lang="en-US" sz="3252" dirty="0">
                <a:solidFill>
                  <a:srgbClr val="08111A"/>
                </a:solidFill>
                <a:latin typeface="Raleway"/>
                <a:ea typeface="Raleway"/>
                <a:cs typeface="Raleway"/>
                <a:sym typeface="Raleway"/>
              </a:rPr>
              <a:t> é "puro" e "</a:t>
            </a:r>
            <a:r>
              <a:rPr lang="en-US" sz="3252" dirty="0" err="1">
                <a:solidFill>
                  <a:srgbClr val="08111A"/>
                </a:solidFill>
                <a:latin typeface="Raleway"/>
                <a:ea typeface="Raleway"/>
                <a:cs typeface="Raleway"/>
                <a:sym typeface="Raleway"/>
              </a:rPr>
              <a:t>racional</a:t>
            </a:r>
            <a:r>
              <a:rPr lang="en-US" sz="3252" dirty="0">
                <a:solidFill>
                  <a:srgbClr val="08111A"/>
                </a:solidFill>
                <a:latin typeface="Raleway"/>
                <a:ea typeface="Raleway"/>
                <a:cs typeface="Raleway"/>
                <a:sym typeface="Raleway"/>
              </a:rPr>
              <a:t>".</a:t>
            </a:r>
          </a:p>
          <a:p>
            <a:pPr algn="just">
              <a:lnSpc>
                <a:spcPts val="4553"/>
              </a:lnSpc>
              <a:spcBef>
                <a:spcPct val="0"/>
              </a:spcBef>
            </a:pPr>
            <a:endParaRPr lang="en-US" sz="3252" dirty="0">
              <a:solidFill>
                <a:srgbClr val="08111A"/>
              </a:solidFill>
              <a:latin typeface="Raleway"/>
              <a:ea typeface="Raleway"/>
              <a:cs typeface="Raleway"/>
              <a:sym typeface="Raleway"/>
            </a:endParaRPr>
          </a:p>
          <a:p>
            <a:pPr marL="702167" lvl="1" indent="-351083" algn="just">
              <a:lnSpc>
                <a:spcPts val="4553"/>
              </a:lnSpc>
              <a:spcBef>
                <a:spcPct val="0"/>
              </a:spcBef>
              <a:buFont typeface="Arial"/>
              <a:buChar char="•"/>
            </a:pPr>
            <a:r>
              <a:rPr lang="en-US" sz="3252" b="1" dirty="0">
                <a:solidFill>
                  <a:srgbClr val="08111A"/>
                </a:solidFill>
                <a:latin typeface="Raleway Bold"/>
                <a:ea typeface="Raleway Bold"/>
                <a:cs typeface="Raleway Bold"/>
                <a:sym typeface="Raleway Bold"/>
              </a:rPr>
              <a:t>O </a:t>
            </a:r>
            <a:r>
              <a:rPr lang="en-US" sz="3252" b="1" dirty="0" err="1">
                <a:solidFill>
                  <a:srgbClr val="08111A"/>
                </a:solidFill>
                <a:latin typeface="Raleway Bold"/>
                <a:ea typeface="Raleway Bold"/>
                <a:cs typeface="Raleway Bold"/>
                <a:sym typeface="Raleway Bold"/>
              </a:rPr>
              <a:t>Contexto</a:t>
            </a:r>
            <a:r>
              <a:rPr lang="en-US" sz="3252" b="1" dirty="0">
                <a:solidFill>
                  <a:srgbClr val="08111A"/>
                </a:solidFill>
                <a:latin typeface="Raleway Bold"/>
                <a:ea typeface="Raleway Bold"/>
                <a:cs typeface="Raleway Bold"/>
                <a:sym typeface="Raleway Bold"/>
              </a:rPr>
              <a:t> </a:t>
            </a:r>
            <a:r>
              <a:rPr lang="en-US" sz="3252" b="1" dirty="0" err="1">
                <a:solidFill>
                  <a:srgbClr val="08111A"/>
                </a:solidFill>
                <a:latin typeface="Raleway Bold"/>
                <a:ea typeface="Raleway Bold"/>
                <a:cs typeface="Raleway Bold"/>
                <a:sym typeface="Raleway Bold"/>
              </a:rPr>
              <a:t>Bíblico</a:t>
            </a:r>
            <a:r>
              <a:rPr lang="en-US" sz="3252" b="1" dirty="0">
                <a:solidFill>
                  <a:srgbClr val="08111A"/>
                </a:solidFill>
                <a:latin typeface="Raleway Bold"/>
                <a:ea typeface="Raleway Bold"/>
                <a:cs typeface="Raleway Bold"/>
                <a:sym typeface="Raleway Bold"/>
              </a:rPr>
              <a:t>: </a:t>
            </a:r>
            <a:r>
              <a:rPr lang="en-US" sz="3252" dirty="0">
                <a:solidFill>
                  <a:srgbClr val="08111A"/>
                </a:solidFill>
                <a:latin typeface="Raleway"/>
                <a:ea typeface="Raleway"/>
                <a:cs typeface="Raleway"/>
                <a:sym typeface="Raleway"/>
              </a:rPr>
              <a:t>Pense no </a:t>
            </a:r>
            <a:r>
              <a:rPr lang="en-US" sz="3252" dirty="0" err="1">
                <a:solidFill>
                  <a:srgbClr val="08111A"/>
                </a:solidFill>
                <a:latin typeface="Raleway"/>
                <a:ea typeface="Raleway"/>
                <a:cs typeface="Raleway"/>
                <a:sym typeface="Raleway"/>
              </a:rPr>
              <a:t>Motivo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Bíblico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Criação</a:t>
            </a:r>
            <a:r>
              <a:rPr lang="en-US" sz="3252" dirty="0">
                <a:solidFill>
                  <a:srgbClr val="08111A"/>
                </a:solidFill>
                <a:latin typeface="Raleway"/>
                <a:ea typeface="Raleway"/>
                <a:cs typeface="Raleway"/>
                <a:sym typeface="Raleway"/>
              </a:rPr>
              <a:t>/</a:t>
            </a:r>
            <a:r>
              <a:rPr lang="en-US" sz="3252" dirty="0" err="1">
                <a:solidFill>
                  <a:srgbClr val="08111A"/>
                </a:solidFill>
                <a:latin typeface="Raleway"/>
                <a:ea typeface="Raleway"/>
                <a:cs typeface="Raleway"/>
                <a:sym typeface="Raleway"/>
              </a:rPr>
              <a:t>Redenção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como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uma</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bebida</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Completo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corpo</a:t>
            </a:r>
            <a:r>
              <a:rPr lang="en-US" sz="3252" dirty="0">
                <a:solidFill>
                  <a:srgbClr val="08111A"/>
                </a:solidFill>
                <a:latin typeface="Raleway"/>
                <a:ea typeface="Raleway"/>
                <a:cs typeface="Raleway"/>
                <a:sym typeface="Raleway"/>
              </a:rPr>
              <a:t> e alma, Deus e </a:t>
            </a:r>
            <a:r>
              <a:rPr lang="en-US" sz="3252" dirty="0" err="1">
                <a:solidFill>
                  <a:srgbClr val="08111A"/>
                </a:solidFill>
                <a:latin typeface="Raleway"/>
                <a:ea typeface="Raleway"/>
                <a:cs typeface="Raleway"/>
                <a:sym typeface="Raleway"/>
              </a:rPr>
              <a:t>homem</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razão</a:t>
            </a:r>
            <a:r>
              <a:rPr lang="en-US" sz="3252" dirty="0">
                <a:solidFill>
                  <a:srgbClr val="08111A"/>
                </a:solidFill>
                <a:latin typeface="Raleway"/>
                <a:ea typeface="Raleway"/>
                <a:cs typeface="Raleway"/>
                <a:sym typeface="Raleway"/>
              </a:rPr>
              <a:t> e </a:t>
            </a:r>
            <a:r>
              <a:rPr lang="en-US" sz="3252" dirty="0" err="1">
                <a:solidFill>
                  <a:srgbClr val="08111A"/>
                </a:solidFill>
                <a:latin typeface="Raleway"/>
                <a:ea typeface="Raleway"/>
                <a:cs typeface="Raleway"/>
                <a:sym typeface="Raleway"/>
              </a:rPr>
              <a:t>fé</a:t>
            </a:r>
            <a:r>
              <a:rPr lang="en-US" sz="3252" dirty="0">
                <a:solidFill>
                  <a:srgbClr val="08111A"/>
                </a:solidFill>
                <a:latin typeface="Raleway"/>
                <a:ea typeface="Raleway"/>
                <a:cs typeface="Raleway"/>
                <a:sym typeface="Raleway"/>
              </a:rPr>
              <a:t>).</a:t>
            </a:r>
          </a:p>
          <a:p>
            <a:pPr algn="just">
              <a:lnSpc>
                <a:spcPts val="4553"/>
              </a:lnSpc>
              <a:spcBef>
                <a:spcPct val="0"/>
              </a:spcBef>
            </a:pPr>
            <a:endParaRPr lang="en-US" sz="3252" dirty="0">
              <a:solidFill>
                <a:srgbClr val="08111A"/>
              </a:solidFill>
              <a:latin typeface="Raleway"/>
              <a:ea typeface="Raleway"/>
              <a:cs typeface="Raleway"/>
              <a:sym typeface="Raleway"/>
            </a:endParaRPr>
          </a:p>
          <a:p>
            <a:pPr marL="702167" lvl="1" indent="-351083" algn="just">
              <a:lnSpc>
                <a:spcPts val="4553"/>
              </a:lnSpc>
              <a:spcBef>
                <a:spcPct val="0"/>
              </a:spcBef>
              <a:buFont typeface="Arial"/>
              <a:buChar char="•"/>
            </a:pPr>
            <a:r>
              <a:rPr lang="en-US" sz="3252" b="1" dirty="0">
                <a:solidFill>
                  <a:srgbClr val="08111A"/>
                </a:solidFill>
                <a:latin typeface="Raleway Bold"/>
                <a:ea typeface="Raleway Bold"/>
                <a:cs typeface="Raleway Bold"/>
                <a:sym typeface="Raleway Bold"/>
              </a:rPr>
              <a:t>A </a:t>
            </a:r>
            <a:r>
              <a:rPr lang="en-US" sz="3252" b="1" dirty="0" err="1">
                <a:solidFill>
                  <a:srgbClr val="08111A"/>
                </a:solidFill>
                <a:latin typeface="Raleway Bold"/>
                <a:ea typeface="Raleway Bold"/>
                <a:cs typeface="Raleway Bold"/>
                <a:sym typeface="Raleway Bold"/>
              </a:rPr>
              <a:t>Síntese</a:t>
            </a:r>
            <a:r>
              <a:rPr lang="en-US" sz="3252" b="1" dirty="0">
                <a:solidFill>
                  <a:srgbClr val="08111A"/>
                </a:solidFill>
                <a:latin typeface="Raleway Bold"/>
                <a:ea typeface="Raleway Bold"/>
                <a:cs typeface="Raleway Bold"/>
                <a:sym typeface="Raleway Bold"/>
              </a:rPr>
              <a:t>: </a:t>
            </a:r>
            <a:r>
              <a:rPr lang="en-US" sz="3252" dirty="0">
                <a:solidFill>
                  <a:srgbClr val="08111A"/>
                </a:solidFill>
                <a:latin typeface="Raleway"/>
                <a:ea typeface="Raleway"/>
                <a:cs typeface="Raleway"/>
                <a:sym typeface="Raleway"/>
              </a:rPr>
              <a:t>A </a:t>
            </a:r>
            <a:r>
              <a:rPr lang="en-US" sz="3252" dirty="0" err="1">
                <a:solidFill>
                  <a:srgbClr val="08111A"/>
                </a:solidFill>
                <a:latin typeface="Raleway"/>
                <a:ea typeface="Raleway"/>
                <a:cs typeface="Raleway"/>
                <a:sym typeface="Raleway"/>
              </a:rPr>
              <a:t>filosofia</a:t>
            </a:r>
            <a:r>
              <a:rPr lang="en-US" sz="3252" dirty="0">
                <a:solidFill>
                  <a:srgbClr val="08111A"/>
                </a:solidFill>
                <a:latin typeface="Raleway"/>
                <a:ea typeface="Raleway"/>
                <a:cs typeface="Raleway"/>
                <a:sym typeface="Raleway"/>
              </a:rPr>
              <a:t> (a Forma) </a:t>
            </a:r>
            <a:r>
              <a:rPr lang="en-US" sz="3252" dirty="0" err="1">
                <a:solidFill>
                  <a:srgbClr val="08111A"/>
                </a:solidFill>
                <a:latin typeface="Raleway"/>
                <a:ea typeface="Raleway"/>
                <a:cs typeface="Raleway"/>
                <a:sym typeface="Raleway"/>
              </a:rPr>
              <a:t>tentou</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filtrar</a:t>
            </a:r>
            <a:r>
              <a:rPr lang="en-US" sz="3252" dirty="0">
                <a:solidFill>
                  <a:srgbClr val="08111A"/>
                </a:solidFill>
                <a:latin typeface="Raleway"/>
                <a:ea typeface="Raleway"/>
                <a:cs typeface="Raleway"/>
                <a:sym typeface="Raleway"/>
              </a:rPr>
              <a:t>" a </a:t>
            </a:r>
            <a:r>
              <a:rPr lang="en-US" sz="3252" dirty="0" err="1">
                <a:solidFill>
                  <a:srgbClr val="08111A"/>
                </a:solidFill>
                <a:latin typeface="Raleway"/>
                <a:ea typeface="Raleway"/>
                <a:cs typeface="Raleway"/>
                <a:sym typeface="Raleway"/>
              </a:rPr>
              <a:t>Revelação</a:t>
            </a:r>
            <a:r>
              <a:rPr lang="en-US" sz="3252" dirty="0">
                <a:solidFill>
                  <a:srgbClr val="08111A"/>
                </a:solidFill>
                <a:latin typeface="Raleway"/>
                <a:ea typeface="Raleway"/>
                <a:cs typeface="Raleway"/>
                <a:sym typeface="Raleway"/>
              </a:rPr>
              <a:t> (a </a:t>
            </a:r>
            <a:r>
              <a:rPr lang="en-US" sz="3252" dirty="0" err="1">
                <a:solidFill>
                  <a:srgbClr val="08111A"/>
                </a:solidFill>
                <a:latin typeface="Raleway"/>
                <a:ea typeface="Raleway"/>
                <a:cs typeface="Raleway"/>
                <a:sym typeface="Raleway"/>
              </a:rPr>
              <a:t>Fé</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Ário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tentou</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fazer</a:t>
            </a:r>
            <a:r>
              <a:rPr lang="en-US" sz="3252" dirty="0">
                <a:solidFill>
                  <a:srgbClr val="08111A"/>
                </a:solidFill>
                <a:latin typeface="Raleway"/>
                <a:ea typeface="Raleway"/>
                <a:cs typeface="Raleway"/>
                <a:sym typeface="Raleway"/>
              </a:rPr>
              <a:t> o Logos "</a:t>
            </a:r>
            <a:r>
              <a:rPr lang="en-US" sz="3252" dirty="0" err="1">
                <a:solidFill>
                  <a:srgbClr val="08111A"/>
                </a:solidFill>
                <a:latin typeface="Raleway"/>
                <a:ea typeface="Raleway"/>
                <a:cs typeface="Raleway"/>
                <a:sym typeface="Raleway"/>
              </a:rPr>
              <a:t>passar</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pelo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filtro</a:t>
            </a:r>
            <a:r>
              <a:rPr lang="en-US" sz="3252" dirty="0">
                <a:solidFill>
                  <a:srgbClr val="08111A"/>
                </a:solidFill>
                <a:latin typeface="Raleway"/>
                <a:ea typeface="Raleway"/>
                <a:cs typeface="Raleway"/>
                <a:sym typeface="Raleway"/>
              </a:rPr>
              <a:t>" da </a:t>
            </a:r>
            <a:r>
              <a:rPr lang="en-US" sz="3252" dirty="0" err="1">
                <a:solidFill>
                  <a:srgbClr val="08111A"/>
                </a:solidFill>
                <a:latin typeface="Raleway"/>
                <a:ea typeface="Raleway"/>
                <a:cs typeface="Raleway"/>
                <a:sym typeface="Raleway"/>
              </a:rPr>
              <a:t>razão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grega</a:t>
            </a:r>
            <a:r>
              <a:rPr lang="en-US" sz="3252" dirty="0">
                <a:solidFill>
                  <a:srgbClr val="08111A"/>
                </a:solidFill>
                <a:latin typeface="Raleway"/>
                <a:ea typeface="Raleway"/>
                <a:cs typeface="Raleway"/>
                <a:sym typeface="Raleway"/>
              </a:rPr>
              <a:t>. Como o Logos </a:t>
            </a:r>
            <a:r>
              <a:rPr lang="en-US" sz="3252" dirty="0" err="1">
                <a:solidFill>
                  <a:srgbClr val="08111A"/>
                </a:solidFill>
                <a:latin typeface="Raleway"/>
                <a:ea typeface="Raleway"/>
                <a:cs typeface="Raleway"/>
                <a:sym typeface="Raleway"/>
              </a:rPr>
              <a:t>não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cabia</a:t>
            </a:r>
            <a:r>
              <a:rPr lang="en-US" sz="3252" dirty="0">
                <a:solidFill>
                  <a:srgbClr val="08111A"/>
                </a:solidFill>
                <a:latin typeface="Raleway"/>
                <a:ea typeface="Raleway"/>
                <a:cs typeface="Raleway"/>
                <a:sym typeface="Raleway"/>
              </a:rPr>
              <a:t> (pois era </a:t>
            </a:r>
            <a:r>
              <a:rPr lang="en-US" sz="3252" dirty="0" err="1">
                <a:solidFill>
                  <a:srgbClr val="08111A"/>
                </a:solidFill>
                <a:latin typeface="Raleway"/>
                <a:ea typeface="Raleway"/>
                <a:cs typeface="Raleway"/>
                <a:sym typeface="Raleway"/>
              </a:rPr>
              <a:t>totalmente</a:t>
            </a:r>
            <a:r>
              <a:rPr lang="en-US" sz="3252" dirty="0">
                <a:solidFill>
                  <a:srgbClr val="08111A"/>
                </a:solidFill>
                <a:latin typeface="Raleway"/>
                <a:ea typeface="Raleway"/>
                <a:cs typeface="Raleway"/>
                <a:sym typeface="Raleway"/>
              </a:rPr>
              <a:t> Deus e </a:t>
            </a:r>
            <a:r>
              <a:rPr lang="en-US" sz="3252" dirty="0" err="1">
                <a:solidFill>
                  <a:srgbClr val="08111A"/>
                </a:solidFill>
                <a:latin typeface="Raleway"/>
                <a:ea typeface="Raleway"/>
                <a:cs typeface="Raleway"/>
                <a:sym typeface="Raleway"/>
              </a:rPr>
              <a:t>totalmente</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homem</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Ário</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teve</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que</a:t>
            </a:r>
            <a:r>
              <a:rPr lang="en-US" sz="3252" dirty="0">
                <a:solidFill>
                  <a:srgbClr val="08111A"/>
                </a:solidFill>
                <a:latin typeface="Raleway"/>
                <a:ea typeface="Raleway"/>
                <a:cs typeface="Raleway"/>
                <a:sym typeface="Raleway"/>
              </a:rPr>
              <a:t> </a:t>
            </a:r>
            <a:r>
              <a:rPr lang="en-US" sz="3252" dirty="0" err="1">
                <a:solidFill>
                  <a:srgbClr val="08111A"/>
                </a:solidFill>
                <a:latin typeface="Raleway"/>
                <a:ea typeface="Raleway"/>
                <a:cs typeface="Raleway"/>
                <a:sym typeface="Raleway"/>
              </a:rPr>
              <a:t>cortar</a:t>
            </a:r>
            <a:r>
              <a:rPr lang="en-US" sz="3252" dirty="0">
                <a:solidFill>
                  <a:srgbClr val="08111A"/>
                </a:solidFill>
                <a:latin typeface="Raleway"/>
                <a:ea typeface="Raleway"/>
                <a:cs typeface="Raleway"/>
                <a:sym typeface="Raleway"/>
              </a:rPr>
              <a:t> a </a:t>
            </a:r>
            <a:r>
              <a:rPr lang="en-US" sz="3252" dirty="0" err="1">
                <a:solidFill>
                  <a:srgbClr val="08111A"/>
                </a:solidFill>
                <a:latin typeface="Raleway"/>
                <a:ea typeface="Raleway"/>
                <a:cs typeface="Raleway"/>
                <a:sym typeface="Raleway"/>
              </a:rPr>
              <a:t>divindade</a:t>
            </a:r>
            <a:r>
              <a:rPr lang="en-US" sz="3252" dirty="0">
                <a:solidFill>
                  <a:srgbClr val="08111A"/>
                </a:solidFill>
                <a:latin typeface="Raleway"/>
                <a:ea typeface="Raleway"/>
                <a:cs typeface="Raleway"/>
                <a:sym typeface="Raleway"/>
              </a:rPr>
              <a:t> Dele.</a:t>
            </a:r>
          </a:p>
          <a:p>
            <a:pPr algn="l">
              <a:lnSpc>
                <a:spcPts val="4553"/>
              </a:lnSpc>
              <a:spcBef>
                <a:spcPct val="0"/>
              </a:spcBef>
            </a:pPr>
            <a:endParaRPr lang="en-US" sz="3252" dirty="0">
              <a:solidFill>
                <a:srgbClr val="08111A"/>
              </a:solidFill>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3" name="Freeform 3"/>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625999" y="0"/>
            <a:ext cx="17036001" cy="3387070"/>
            <a:chOff x="0" y="0"/>
            <a:chExt cx="22714668" cy="4516093"/>
          </a:xfrm>
        </p:grpSpPr>
        <p:sp>
          <p:nvSpPr>
            <p:cNvPr id="5" name="TextBox 5"/>
            <p:cNvSpPr txBox="1"/>
            <p:nvPr/>
          </p:nvSpPr>
          <p:spPr>
            <a:xfrm>
              <a:off x="0" y="76200"/>
              <a:ext cx="22714668" cy="3269828"/>
            </a:xfrm>
            <a:prstGeom prst="rect">
              <a:avLst/>
            </a:prstGeom>
          </p:spPr>
          <p:txBody>
            <a:bodyPr lIns="0" tIns="0" rIns="0" bIns="0" rtlCol="0" anchor="t">
              <a:spAutoFit/>
            </a:bodyPr>
            <a:lstStyle/>
            <a:p>
              <a:pPr marL="0" lvl="0" indent="0" algn="l">
                <a:lnSpc>
                  <a:spcPts val="9460"/>
                </a:lnSpc>
              </a:pPr>
              <a:r>
                <a:rPr lang="en-US" sz="8600">
                  <a:solidFill>
                    <a:srgbClr val="08111A"/>
                  </a:solidFill>
                  <a:latin typeface="Raleway"/>
                  <a:ea typeface="Raleway"/>
                  <a:cs typeface="Raleway"/>
                  <a:sym typeface="Raleway"/>
                </a:rPr>
                <a:t>O Drama dos Protagonistas: Figuras Históricas em Conflito</a:t>
              </a:r>
            </a:p>
          </p:txBody>
        </p:sp>
        <p:sp>
          <p:nvSpPr>
            <p:cNvPr id="6" name="TextBox 6"/>
            <p:cNvSpPr txBox="1"/>
            <p:nvPr/>
          </p:nvSpPr>
          <p:spPr>
            <a:xfrm>
              <a:off x="0" y="3839818"/>
              <a:ext cx="22714668" cy="676275"/>
            </a:xfrm>
            <a:prstGeom prst="rect">
              <a:avLst/>
            </a:prstGeom>
          </p:spPr>
          <p:txBody>
            <a:bodyPr lIns="0" tIns="0" rIns="0" bIns="0" rtlCol="0" anchor="t">
              <a:spAutoFit/>
            </a:bodyPr>
            <a:lstStyle/>
            <a:p>
              <a:pPr marL="0" lvl="0" indent="0" algn="l">
                <a:lnSpc>
                  <a:spcPts val="4200"/>
                </a:lnSpc>
              </a:pPr>
              <a:endParaRPr/>
            </a:p>
          </p:txBody>
        </p:sp>
      </p:grpSp>
      <p:sp>
        <p:nvSpPr>
          <p:cNvPr id="7" name="TextBox 7"/>
          <p:cNvSpPr txBox="1"/>
          <p:nvPr/>
        </p:nvSpPr>
        <p:spPr>
          <a:xfrm>
            <a:off x="17485343"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16</a:t>
            </a:r>
          </a:p>
        </p:txBody>
      </p:sp>
      <p:sp>
        <p:nvSpPr>
          <p:cNvPr id="8" name="TextBox 8"/>
          <p:cNvSpPr txBox="1"/>
          <p:nvPr/>
        </p:nvSpPr>
        <p:spPr>
          <a:xfrm>
            <a:off x="671512" y="2654119"/>
            <a:ext cx="16813830" cy="6733765"/>
          </a:xfrm>
          <a:prstGeom prst="rect">
            <a:avLst/>
          </a:prstGeom>
        </p:spPr>
        <p:txBody>
          <a:bodyPr lIns="0" tIns="0" rIns="0" bIns="0" rtlCol="0" anchor="t">
            <a:spAutoFit/>
          </a:bodyPr>
          <a:lstStyle/>
          <a:p>
            <a:pPr algn="l">
              <a:lnSpc>
                <a:spcPts val="3363"/>
              </a:lnSpc>
              <a:spcBef>
                <a:spcPct val="0"/>
              </a:spcBef>
            </a:pPr>
            <a:r>
              <a:rPr lang="en-US" sz="2402" b="1" dirty="0" err="1">
                <a:solidFill>
                  <a:srgbClr val="08111A"/>
                </a:solidFill>
                <a:latin typeface="Raleway Bold"/>
                <a:ea typeface="Raleway Bold"/>
                <a:cs typeface="Raleway Bold"/>
                <a:sym typeface="Raleway Bold"/>
              </a:rPr>
              <a:t>Ário</a:t>
            </a:r>
            <a:r>
              <a:rPr lang="en-US" sz="2402" b="1" dirty="0">
                <a:solidFill>
                  <a:srgbClr val="08111A"/>
                </a:solidFill>
                <a:latin typeface="Raleway Bold"/>
                <a:ea typeface="Raleway Bold"/>
                <a:cs typeface="Raleway Bold"/>
                <a:sym typeface="Raleway Bold"/>
              </a:rPr>
              <a:t> (O </a:t>
            </a:r>
            <a:r>
              <a:rPr lang="en-US" sz="2402" b="1" dirty="0" err="1">
                <a:solidFill>
                  <a:srgbClr val="08111A"/>
                </a:solidFill>
                <a:latin typeface="Raleway Bold"/>
                <a:ea typeface="Raleway Bold"/>
                <a:cs typeface="Raleway Bold"/>
                <a:sym typeface="Raleway Bold"/>
              </a:rPr>
              <a:t>Racionalista</a:t>
            </a:r>
            <a:r>
              <a:rPr lang="en-US" sz="2402" b="1" dirty="0">
                <a:solidFill>
                  <a:srgbClr val="08111A"/>
                </a:solidFill>
                <a:latin typeface="Raleway Bold"/>
                <a:ea typeface="Raleway Bold"/>
                <a:cs typeface="Raleway Bold"/>
                <a:sym typeface="Raleway Bold"/>
              </a:rPr>
              <a:t> Grego </a:t>
            </a:r>
            <a:r>
              <a:rPr lang="en-US" sz="2402" b="1" dirty="0" err="1">
                <a:solidFill>
                  <a:srgbClr val="08111A"/>
                </a:solidFill>
                <a:latin typeface="Raleway Bold"/>
                <a:ea typeface="Raleway Bold"/>
                <a:cs typeface="Raleway Bold"/>
                <a:sym typeface="Raleway Bold"/>
              </a:rPr>
              <a:t>na</a:t>
            </a:r>
            <a:r>
              <a:rPr lang="en-US" sz="2402" b="1" dirty="0">
                <a:solidFill>
                  <a:srgbClr val="08111A"/>
                </a:solidFill>
                <a:latin typeface="Raleway Bold"/>
                <a:ea typeface="Raleway Bold"/>
                <a:cs typeface="Raleway Bold"/>
                <a:sym typeface="Raleway Bold"/>
              </a:rPr>
              <a:t> </a:t>
            </a:r>
            <a:r>
              <a:rPr lang="en-US" sz="2402" b="1" dirty="0" err="1">
                <a:solidFill>
                  <a:srgbClr val="08111A"/>
                </a:solidFill>
                <a:latin typeface="Raleway Bold"/>
                <a:ea typeface="Raleway Bold"/>
                <a:cs typeface="Raleway Bold"/>
                <a:sym typeface="Raleway Bold"/>
              </a:rPr>
              <a:t>Igreja</a:t>
            </a:r>
            <a:r>
              <a:rPr lang="en-US" sz="2402" b="1" dirty="0">
                <a:solidFill>
                  <a:srgbClr val="08111A"/>
                </a:solidFill>
                <a:latin typeface="Raleway Bold"/>
                <a:ea typeface="Raleway Bold"/>
                <a:cs typeface="Raleway Bold"/>
                <a:sym typeface="Raleway Bold"/>
              </a:rPr>
              <a:t>)</a:t>
            </a:r>
          </a:p>
          <a:p>
            <a:pPr algn="l">
              <a:lnSpc>
                <a:spcPts val="3363"/>
              </a:lnSpc>
              <a:spcBef>
                <a:spcPct val="0"/>
              </a:spcBef>
            </a:pPr>
            <a:endParaRPr lang="en-US" sz="2402" b="1" dirty="0">
              <a:solidFill>
                <a:srgbClr val="08111A"/>
              </a:solidFill>
              <a:latin typeface="Raleway Bold"/>
              <a:ea typeface="Raleway Bold"/>
              <a:cs typeface="Raleway Bold"/>
              <a:sym typeface="Raleway Bold"/>
            </a:endParaRPr>
          </a:p>
          <a:p>
            <a:pPr algn="l">
              <a:lnSpc>
                <a:spcPts val="3363"/>
              </a:lnSpc>
              <a:spcBef>
                <a:spcPct val="0"/>
              </a:spcBef>
            </a:pPr>
            <a:r>
              <a:rPr lang="en-US" sz="2402" b="1" dirty="0">
                <a:solidFill>
                  <a:srgbClr val="08111A"/>
                </a:solidFill>
                <a:latin typeface="Raleway Bold"/>
                <a:ea typeface="Raleway Bold"/>
                <a:cs typeface="Raleway Bold"/>
                <a:sym typeface="Raleway Bold"/>
              </a:rPr>
              <a:t>Sua </a:t>
            </a:r>
            <a:r>
              <a:rPr lang="en-US" sz="2402" b="1" dirty="0" err="1">
                <a:solidFill>
                  <a:srgbClr val="08111A"/>
                </a:solidFill>
                <a:latin typeface="Raleway Bold"/>
                <a:ea typeface="Raleway Bold"/>
                <a:cs typeface="Raleway Bold"/>
                <a:sym typeface="Raleway Bold"/>
              </a:rPr>
              <a:t>Preocupação</a:t>
            </a:r>
            <a:r>
              <a:rPr lang="en-US" sz="2402" b="1" dirty="0">
                <a:solidFill>
                  <a:srgbClr val="08111A"/>
                </a:solidFill>
                <a:latin typeface="Raleway Bold"/>
                <a:ea typeface="Raleway Bold"/>
                <a:cs typeface="Raleway Bold"/>
                <a:sym typeface="Raleway Bold"/>
              </a:rPr>
              <a:t> </a:t>
            </a:r>
            <a:r>
              <a:rPr lang="en-US" sz="2402" b="1" dirty="0" err="1">
                <a:solidFill>
                  <a:srgbClr val="08111A"/>
                </a:solidFill>
                <a:latin typeface="Raleway Bold"/>
                <a:ea typeface="Raleway Bold"/>
                <a:cs typeface="Raleway Bold"/>
                <a:sym typeface="Raleway Bold"/>
              </a:rPr>
              <a:t>Filosófica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Preservar</a:t>
            </a:r>
            <a:r>
              <a:rPr lang="en-US" sz="2402" dirty="0">
                <a:solidFill>
                  <a:srgbClr val="08111A"/>
                </a:solidFill>
                <a:latin typeface="Raleway"/>
                <a:ea typeface="Raleway"/>
                <a:cs typeface="Raleway"/>
                <a:sym typeface="Raleway"/>
              </a:rPr>
              <a:t> a </a:t>
            </a:r>
            <a:r>
              <a:rPr lang="en-US" sz="2402" dirty="0" err="1">
                <a:solidFill>
                  <a:srgbClr val="08111A"/>
                </a:solidFill>
                <a:latin typeface="Raleway"/>
                <a:ea typeface="Raleway"/>
                <a:cs typeface="Raleway"/>
                <a:sym typeface="Raleway"/>
              </a:rPr>
              <a:t>distância</a:t>
            </a:r>
            <a:r>
              <a:rPr lang="en-US" sz="2402" dirty="0">
                <a:solidFill>
                  <a:srgbClr val="08111A"/>
                </a:solidFill>
                <a:latin typeface="Raleway"/>
                <a:ea typeface="Raleway"/>
                <a:cs typeface="Raleway"/>
                <a:sym typeface="Raleway"/>
              </a:rPr>
              <a:t> e a </a:t>
            </a:r>
            <a:r>
              <a:rPr lang="en-US" sz="2402" dirty="0" err="1">
                <a:solidFill>
                  <a:srgbClr val="08111A"/>
                </a:solidFill>
                <a:latin typeface="Raleway"/>
                <a:ea typeface="Raleway"/>
                <a:cs typeface="Raleway"/>
                <a:sym typeface="Raleway"/>
              </a:rPr>
              <a:t>unidade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absoluta</a:t>
            </a:r>
            <a:r>
              <a:rPr lang="en-US" sz="2402" dirty="0">
                <a:solidFill>
                  <a:srgbClr val="08111A"/>
                </a:solidFill>
                <a:latin typeface="Raleway"/>
                <a:ea typeface="Raleway"/>
                <a:cs typeface="Raleway"/>
                <a:sym typeface="Raleway"/>
              </a:rPr>
              <a:t> do Pai. Ele </a:t>
            </a:r>
            <a:r>
              <a:rPr lang="en-US" sz="2402" dirty="0" err="1">
                <a:solidFill>
                  <a:srgbClr val="08111A"/>
                </a:solidFill>
                <a:latin typeface="Raleway"/>
                <a:ea typeface="Raleway"/>
                <a:cs typeface="Raleway"/>
                <a:sym typeface="Raleway"/>
              </a:rPr>
              <a:t>estava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profundamente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influenciado</a:t>
            </a:r>
            <a:r>
              <a:rPr lang="en-US" sz="2402" dirty="0">
                <a:solidFill>
                  <a:srgbClr val="08111A"/>
                </a:solidFill>
                <a:latin typeface="Raleway"/>
                <a:ea typeface="Raleway"/>
                <a:cs typeface="Raleway"/>
                <a:sym typeface="Raleway"/>
              </a:rPr>
              <a:t> pela </a:t>
            </a:r>
            <a:r>
              <a:rPr lang="en-US" sz="2402" dirty="0" err="1">
                <a:solidFill>
                  <a:srgbClr val="08111A"/>
                </a:solidFill>
                <a:latin typeface="Raleway"/>
                <a:ea typeface="Raleway"/>
                <a:cs typeface="Raleway"/>
                <a:sym typeface="Raleway"/>
              </a:rPr>
              <a:t>ideia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grega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platônica</a:t>
            </a:r>
            <a:r>
              <a:rPr lang="en-US" sz="2402" dirty="0">
                <a:solidFill>
                  <a:srgbClr val="08111A"/>
                </a:solidFill>
                <a:latin typeface="Raleway"/>
                <a:ea typeface="Raleway"/>
                <a:cs typeface="Raleway"/>
                <a:sym typeface="Raleway"/>
              </a:rPr>
              <a:t> e </a:t>
            </a:r>
            <a:r>
              <a:rPr lang="en-US" sz="2402" dirty="0" err="1">
                <a:solidFill>
                  <a:srgbClr val="08111A"/>
                </a:solidFill>
                <a:latin typeface="Raleway"/>
                <a:ea typeface="Raleway"/>
                <a:cs typeface="Raleway"/>
                <a:sym typeface="Raleway"/>
              </a:rPr>
              <a:t>neoplatônica</a:t>
            </a:r>
            <a:r>
              <a:rPr lang="en-US" sz="2402" dirty="0">
                <a:solidFill>
                  <a:srgbClr val="08111A"/>
                </a:solidFill>
                <a:latin typeface="Raleway"/>
                <a:ea typeface="Raleway"/>
                <a:cs typeface="Raleway"/>
                <a:sym typeface="Raleway"/>
              </a:rPr>
              <a:t>) de </a:t>
            </a:r>
            <a:r>
              <a:rPr lang="en-US" sz="2402" dirty="0" err="1">
                <a:solidFill>
                  <a:srgbClr val="08111A"/>
                </a:solidFill>
                <a:latin typeface="Raleway"/>
                <a:ea typeface="Raleway"/>
                <a:cs typeface="Raleway"/>
                <a:sym typeface="Raleway"/>
              </a:rPr>
              <a:t>que</a:t>
            </a:r>
            <a:r>
              <a:rPr lang="en-US" sz="2402" dirty="0">
                <a:solidFill>
                  <a:srgbClr val="08111A"/>
                </a:solidFill>
                <a:latin typeface="Raleway"/>
                <a:ea typeface="Raleway"/>
                <a:cs typeface="Raleway"/>
                <a:sym typeface="Raleway"/>
              </a:rPr>
              <a:t> o "Ser Supremo"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poderia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ter</a:t>
            </a:r>
            <a:r>
              <a:rPr lang="en-US" sz="2402" dirty="0">
                <a:solidFill>
                  <a:srgbClr val="08111A"/>
                </a:solidFill>
                <a:latin typeface="Raleway"/>
                <a:ea typeface="Raleway"/>
                <a:cs typeface="Raleway"/>
                <a:sym typeface="Raleway"/>
              </a:rPr>
              <a:t> se </a:t>
            </a:r>
            <a:r>
              <a:rPr lang="en-US" sz="2402" dirty="0" err="1">
                <a:solidFill>
                  <a:srgbClr val="08111A"/>
                </a:solidFill>
                <a:latin typeface="Raleway"/>
                <a:ea typeface="Raleway"/>
                <a:cs typeface="Raleway"/>
                <a:sym typeface="Raleway"/>
              </a:rPr>
              <a:t>envolvido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diretamente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na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criação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mutável</a:t>
            </a:r>
            <a:r>
              <a:rPr lang="en-US" sz="2402" dirty="0">
                <a:solidFill>
                  <a:srgbClr val="08111A"/>
                </a:solidFill>
                <a:latin typeface="Raleway"/>
                <a:ea typeface="Raleway"/>
                <a:cs typeface="Raleway"/>
                <a:sym typeface="Raleway"/>
              </a:rPr>
              <a:t>.</a:t>
            </a:r>
          </a:p>
          <a:p>
            <a:pPr algn="l">
              <a:lnSpc>
                <a:spcPts val="3363"/>
              </a:lnSpc>
              <a:spcBef>
                <a:spcPct val="0"/>
              </a:spcBef>
            </a:pPr>
            <a:endParaRPr lang="en-US" sz="2402" dirty="0">
              <a:solidFill>
                <a:srgbClr val="08111A"/>
              </a:solidFill>
              <a:latin typeface="Raleway"/>
              <a:ea typeface="Raleway"/>
              <a:cs typeface="Raleway"/>
              <a:sym typeface="Raleway"/>
            </a:endParaRPr>
          </a:p>
          <a:p>
            <a:pPr algn="l">
              <a:lnSpc>
                <a:spcPts val="3363"/>
              </a:lnSpc>
              <a:spcBef>
                <a:spcPct val="0"/>
              </a:spcBef>
            </a:pPr>
            <a:r>
              <a:rPr lang="en-US" sz="2402" b="1" dirty="0">
                <a:solidFill>
                  <a:srgbClr val="08111A"/>
                </a:solidFill>
                <a:latin typeface="Raleway Bold"/>
                <a:ea typeface="Raleway Bold"/>
                <a:cs typeface="Raleway Bold"/>
                <a:sym typeface="Raleway Bold"/>
              </a:rPr>
              <a:t>Sua </a:t>
            </a:r>
            <a:r>
              <a:rPr lang="en-US" sz="2402" b="1" dirty="0" err="1">
                <a:solidFill>
                  <a:srgbClr val="08111A"/>
                </a:solidFill>
                <a:latin typeface="Raleway Bold"/>
                <a:ea typeface="Raleway Bold"/>
                <a:cs typeface="Raleway Bold"/>
                <a:sym typeface="Raleway Bold"/>
              </a:rPr>
              <a:t>Tese</a:t>
            </a:r>
            <a:r>
              <a:rPr lang="en-US" sz="2402" b="1" dirty="0">
                <a:solidFill>
                  <a:srgbClr val="08111A"/>
                </a:solidFill>
                <a:latin typeface="Raleway Bold"/>
                <a:ea typeface="Raleway Bold"/>
                <a:cs typeface="Raleway Bold"/>
                <a:sym typeface="Raleway Bold"/>
              </a:rPr>
              <a:t>:</a:t>
            </a:r>
          </a:p>
          <a:p>
            <a:pPr marL="518748" lvl="1" indent="-259374" algn="l">
              <a:lnSpc>
                <a:spcPts val="3363"/>
              </a:lnSpc>
              <a:buFont typeface="Arial"/>
              <a:buChar char="•"/>
            </a:pPr>
            <a:r>
              <a:rPr lang="en-US" sz="2402" dirty="0">
                <a:solidFill>
                  <a:srgbClr val="08111A"/>
                </a:solidFill>
                <a:latin typeface="Raleway"/>
                <a:ea typeface="Raleway"/>
                <a:cs typeface="Raleway"/>
                <a:sym typeface="Raleway"/>
              </a:rPr>
              <a:t>O Filho (Logos)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pode</a:t>
            </a:r>
            <a:r>
              <a:rPr lang="en-US" sz="2402" dirty="0">
                <a:solidFill>
                  <a:srgbClr val="08111A"/>
                </a:solidFill>
                <a:latin typeface="Raleway"/>
                <a:ea typeface="Raleway"/>
                <a:cs typeface="Raleway"/>
                <a:sym typeface="Raleway"/>
              </a:rPr>
              <a:t> ser o Deus </a:t>
            </a:r>
            <a:r>
              <a:rPr lang="en-US" sz="2402" dirty="0" err="1">
                <a:solidFill>
                  <a:srgbClr val="08111A"/>
                </a:solidFill>
                <a:latin typeface="Raleway"/>
                <a:ea typeface="Raleway"/>
                <a:cs typeface="Raleway"/>
                <a:sym typeface="Raleway"/>
              </a:rPr>
              <a:t>eterno</a:t>
            </a:r>
            <a:r>
              <a:rPr lang="en-US" sz="2402" dirty="0">
                <a:solidFill>
                  <a:srgbClr val="08111A"/>
                </a:solidFill>
                <a:latin typeface="Raleway"/>
                <a:ea typeface="Raleway"/>
                <a:cs typeface="Raleway"/>
                <a:sym typeface="Raleway"/>
              </a:rPr>
              <a:t> e </a:t>
            </a:r>
            <a:r>
              <a:rPr lang="en-US" sz="2402" dirty="0" err="1">
                <a:solidFill>
                  <a:srgbClr val="08111A"/>
                </a:solidFill>
                <a:latin typeface="Raleway"/>
                <a:ea typeface="Raleway"/>
                <a:cs typeface="Raleway"/>
                <a:sym typeface="Raleway"/>
              </a:rPr>
              <a:t>imutável</a:t>
            </a:r>
            <a:r>
              <a:rPr lang="en-US" sz="2402" dirty="0">
                <a:solidFill>
                  <a:srgbClr val="08111A"/>
                </a:solidFill>
                <a:latin typeface="Raleway"/>
                <a:ea typeface="Raleway"/>
                <a:cs typeface="Raleway"/>
                <a:sym typeface="Raleway"/>
              </a:rPr>
              <a:t>.</a:t>
            </a:r>
          </a:p>
          <a:p>
            <a:pPr marL="518748" lvl="1" indent="-259374" algn="l">
              <a:lnSpc>
                <a:spcPts val="3363"/>
              </a:lnSpc>
              <a:buFont typeface="Arial"/>
              <a:buChar char="•"/>
            </a:pPr>
            <a:r>
              <a:rPr lang="en-US" sz="2402" dirty="0">
                <a:solidFill>
                  <a:srgbClr val="08111A"/>
                </a:solidFill>
                <a:latin typeface="Raleway"/>
                <a:ea typeface="Raleway"/>
                <a:cs typeface="Raleway"/>
                <a:sym typeface="Raleway"/>
              </a:rPr>
              <a:t>O Filho é, </a:t>
            </a:r>
            <a:r>
              <a:rPr lang="en-US" sz="2402" dirty="0" err="1">
                <a:solidFill>
                  <a:srgbClr val="08111A"/>
                </a:solidFill>
                <a:latin typeface="Raleway"/>
                <a:ea typeface="Raleway"/>
                <a:cs typeface="Raleway"/>
                <a:sym typeface="Raleway"/>
              </a:rPr>
              <a:t>portanto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uma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criatura</a:t>
            </a:r>
            <a:r>
              <a:rPr lang="en-US" sz="2402" dirty="0">
                <a:solidFill>
                  <a:srgbClr val="08111A"/>
                </a:solidFill>
                <a:latin typeface="Raleway"/>
                <a:ea typeface="Raleway"/>
                <a:cs typeface="Raleway"/>
                <a:sym typeface="Raleway"/>
              </a:rPr>
              <a:t> do Pai (</a:t>
            </a:r>
            <a:r>
              <a:rPr lang="en-US" sz="2402" dirty="0" err="1">
                <a:solidFill>
                  <a:srgbClr val="08111A"/>
                </a:solidFill>
                <a:latin typeface="Raleway"/>
                <a:ea typeface="Raleway"/>
                <a:cs typeface="Raleway"/>
                <a:sym typeface="Raleway"/>
              </a:rPr>
              <a:t>embora</a:t>
            </a:r>
            <a:r>
              <a:rPr lang="en-US" sz="2402" dirty="0">
                <a:solidFill>
                  <a:srgbClr val="08111A"/>
                </a:solidFill>
                <a:latin typeface="Raleway"/>
                <a:ea typeface="Raleway"/>
                <a:cs typeface="Raleway"/>
                <a:sym typeface="Raleway"/>
              </a:rPr>
              <a:t> a </a:t>
            </a:r>
            <a:r>
              <a:rPr lang="en-US" sz="2402" dirty="0" err="1">
                <a:solidFill>
                  <a:srgbClr val="08111A"/>
                </a:solidFill>
                <a:latin typeface="Raleway"/>
                <a:ea typeface="Raleway"/>
                <a:cs typeface="Raleway"/>
                <a:sym typeface="Raleway"/>
              </a:rPr>
              <a:t>primeira</a:t>
            </a:r>
            <a:r>
              <a:rPr lang="en-US" sz="2402" dirty="0">
                <a:solidFill>
                  <a:srgbClr val="08111A"/>
                </a:solidFill>
                <a:latin typeface="Raleway"/>
                <a:ea typeface="Raleway"/>
                <a:cs typeface="Raleway"/>
                <a:sym typeface="Raleway"/>
              </a:rPr>
              <a:t> e </a:t>
            </a:r>
            <a:r>
              <a:rPr lang="en-US" sz="2402" dirty="0" err="1">
                <a:solidFill>
                  <a:srgbClr val="08111A"/>
                </a:solidFill>
                <a:latin typeface="Raleway"/>
                <a:ea typeface="Raleway"/>
                <a:cs typeface="Raleway"/>
                <a:sym typeface="Raleway"/>
              </a:rPr>
              <a:t>mais</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perfeita</a:t>
            </a:r>
            <a:r>
              <a:rPr lang="en-US" sz="2402" dirty="0">
                <a:solidFill>
                  <a:srgbClr val="08111A"/>
                </a:solidFill>
                <a:latin typeface="Raleway"/>
                <a:ea typeface="Raleway"/>
                <a:cs typeface="Raleway"/>
                <a:sym typeface="Raleway"/>
              </a:rPr>
              <a:t>). Esta </a:t>
            </a:r>
            <a:r>
              <a:rPr lang="en-US" sz="2402" dirty="0" err="1">
                <a:solidFill>
                  <a:srgbClr val="08111A"/>
                </a:solidFill>
                <a:latin typeface="Raleway"/>
                <a:ea typeface="Raleway"/>
                <a:cs typeface="Raleway"/>
                <a:sym typeface="Raleway"/>
              </a:rPr>
              <a:t>tese</a:t>
            </a:r>
            <a:r>
              <a:rPr lang="en-US" sz="2402" dirty="0">
                <a:solidFill>
                  <a:srgbClr val="08111A"/>
                </a:solidFill>
                <a:latin typeface="Raleway"/>
                <a:ea typeface="Raleway"/>
                <a:cs typeface="Raleway"/>
                <a:sym typeface="Raleway"/>
              </a:rPr>
              <a:t> é </a:t>
            </a:r>
            <a:r>
              <a:rPr lang="en-US" sz="2402" dirty="0" err="1">
                <a:solidFill>
                  <a:srgbClr val="08111A"/>
                </a:solidFill>
                <a:latin typeface="Raleway"/>
                <a:ea typeface="Raleway"/>
                <a:cs typeface="Raleway"/>
                <a:sym typeface="Raleway"/>
              </a:rPr>
              <a:t>claramente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capturada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na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famosa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frase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ariana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Houve</a:t>
            </a:r>
            <a:r>
              <a:rPr lang="en-US" sz="2402" dirty="0">
                <a:solidFill>
                  <a:srgbClr val="08111A"/>
                </a:solidFill>
                <a:latin typeface="Raleway"/>
                <a:ea typeface="Raleway"/>
                <a:cs typeface="Raleway"/>
                <a:sym typeface="Raleway"/>
              </a:rPr>
              <a:t> um tempo </a:t>
            </a:r>
            <a:r>
              <a:rPr lang="en-US" sz="2402" dirty="0" err="1">
                <a:solidFill>
                  <a:srgbClr val="08111A"/>
                </a:solidFill>
                <a:latin typeface="Raleway"/>
                <a:ea typeface="Raleway"/>
                <a:cs typeface="Raleway"/>
                <a:sym typeface="Raleway"/>
              </a:rPr>
              <a:t>em</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que</a:t>
            </a:r>
            <a:r>
              <a:rPr lang="en-US" sz="2402" dirty="0">
                <a:solidFill>
                  <a:srgbClr val="08111A"/>
                </a:solidFill>
                <a:latin typeface="Raleway"/>
                <a:ea typeface="Raleway"/>
                <a:cs typeface="Raleway"/>
                <a:sym typeface="Raleway"/>
              </a:rPr>
              <a:t> Ele [o Filho]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era" (</a:t>
            </a:r>
            <a:r>
              <a:rPr lang="en-US" sz="2402" dirty="0" err="1">
                <a:solidFill>
                  <a:srgbClr val="08111A"/>
                </a:solidFill>
                <a:latin typeface="Raleway"/>
                <a:ea typeface="Raleway"/>
                <a:cs typeface="Raleway"/>
                <a:sym typeface="Raleway"/>
              </a:rPr>
              <a:t>Relatado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por</a:t>
            </a:r>
            <a:r>
              <a:rPr lang="en-US" sz="2402" dirty="0">
                <a:solidFill>
                  <a:srgbClr val="08111A"/>
                </a:solidFill>
                <a:latin typeface="Raleway"/>
                <a:ea typeface="Raleway"/>
                <a:cs typeface="Raleway"/>
                <a:sym typeface="Raleway"/>
              </a:rPr>
              <a:t> Atanásio </a:t>
            </a:r>
            <a:r>
              <a:rPr lang="en-US" sz="2402" dirty="0" err="1">
                <a:solidFill>
                  <a:srgbClr val="08111A"/>
                </a:solidFill>
                <a:latin typeface="Raleway"/>
                <a:ea typeface="Raleway"/>
                <a:cs typeface="Raleway"/>
                <a:sym typeface="Raleway"/>
              </a:rPr>
              <a:t>em</a:t>
            </a:r>
            <a:r>
              <a:rPr lang="en-US" sz="2402" dirty="0">
                <a:solidFill>
                  <a:srgbClr val="08111A"/>
                </a:solidFill>
                <a:latin typeface="Raleway"/>
                <a:ea typeface="Raleway"/>
                <a:cs typeface="Raleway"/>
                <a:sym typeface="Raleway"/>
              </a:rPr>
              <a:t> Contra </a:t>
            </a:r>
            <a:r>
              <a:rPr lang="en-US" sz="2402" dirty="0" err="1">
                <a:solidFill>
                  <a:srgbClr val="08111A"/>
                </a:solidFill>
                <a:latin typeface="Raleway"/>
                <a:ea typeface="Raleway"/>
                <a:cs typeface="Raleway"/>
                <a:sym typeface="Raleway"/>
              </a:rPr>
              <a:t>os</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Arianos</a:t>
            </a:r>
            <a:r>
              <a:rPr lang="en-US" sz="2402" dirty="0">
                <a:solidFill>
                  <a:srgbClr val="08111A"/>
                </a:solidFill>
                <a:latin typeface="Raleway"/>
                <a:ea typeface="Raleway"/>
                <a:cs typeface="Raleway"/>
                <a:sym typeface="Raleway"/>
              </a:rPr>
              <a:t> e </a:t>
            </a:r>
            <a:r>
              <a:rPr lang="en-US" sz="2402" dirty="0" err="1">
                <a:solidFill>
                  <a:srgbClr val="08111A"/>
                </a:solidFill>
                <a:latin typeface="Raleway"/>
                <a:ea typeface="Raleway"/>
                <a:cs typeface="Raleway"/>
                <a:sym typeface="Raleway"/>
              </a:rPr>
              <a:t>presente</a:t>
            </a:r>
            <a:r>
              <a:rPr lang="en-US" sz="2402" dirty="0">
                <a:solidFill>
                  <a:srgbClr val="08111A"/>
                </a:solidFill>
                <a:latin typeface="Raleway"/>
                <a:ea typeface="Raleway"/>
                <a:cs typeface="Raleway"/>
                <a:sym typeface="Raleway"/>
              </a:rPr>
              <a:t> no Thalia, </a:t>
            </a:r>
            <a:r>
              <a:rPr lang="en-US" sz="2402" dirty="0" err="1">
                <a:solidFill>
                  <a:srgbClr val="08111A"/>
                </a:solidFill>
                <a:latin typeface="Raleway"/>
                <a:ea typeface="Raleway"/>
                <a:cs typeface="Raleway"/>
                <a:sym typeface="Raleway"/>
              </a:rPr>
              <a:t>obra</a:t>
            </a:r>
            <a:r>
              <a:rPr lang="en-US" sz="2402" dirty="0">
                <a:solidFill>
                  <a:srgbClr val="08111A"/>
                </a:solidFill>
                <a:latin typeface="Raleway"/>
                <a:ea typeface="Raleway"/>
                <a:cs typeface="Raleway"/>
                <a:sym typeface="Raleway"/>
              </a:rPr>
              <a:t> de </a:t>
            </a:r>
            <a:r>
              <a:rPr lang="en-US" sz="2402" dirty="0" err="1">
                <a:solidFill>
                  <a:srgbClr val="08111A"/>
                </a:solidFill>
                <a:latin typeface="Raleway"/>
                <a:ea typeface="Raleway"/>
                <a:cs typeface="Raleway"/>
                <a:sym typeface="Raleway"/>
              </a:rPr>
              <a:t>Ário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citada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por</a:t>
            </a:r>
            <a:r>
              <a:rPr lang="en-US" sz="2402" dirty="0">
                <a:solidFill>
                  <a:srgbClr val="08111A"/>
                </a:solidFill>
                <a:latin typeface="Raleway"/>
                <a:ea typeface="Raleway"/>
                <a:cs typeface="Raleway"/>
                <a:sym typeface="Raleway"/>
              </a:rPr>
              <a:t> outros).</a:t>
            </a:r>
          </a:p>
          <a:p>
            <a:pPr marL="518748" lvl="1" indent="-259374" algn="l">
              <a:lnSpc>
                <a:spcPts val="3363"/>
              </a:lnSpc>
              <a:buFont typeface="Arial"/>
              <a:buChar char="•"/>
            </a:pPr>
            <a:r>
              <a:rPr lang="en-US" sz="2402" dirty="0">
                <a:solidFill>
                  <a:srgbClr val="08111A"/>
                </a:solidFill>
                <a:latin typeface="Raleway"/>
                <a:ea typeface="Raleway"/>
                <a:cs typeface="Raleway"/>
                <a:sym typeface="Raleway"/>
              </a:rPr>
              <a:t>O </a:t>
            </a:r>
            <a:r>
              <a:rPr lang="en-US" sz="2402" dirty="0" err="1">
                <a:solidFill>
                  <a:srgbClr val="08111A"/>
                </a:solidFill>
                <a:latin typeface="Raleway"/>
                <a:ea typeface="Raleway"/>
                <a:cs typeface="Raleway"/>
                <a:sym typeface="Raleway"/>
              </a:rPr>
              <a:t>Homoousios</a:t>
            </a:r>
            <a:r>
              <a:rPr lang="en-US" sz="2402" dirty="0">
                <a:solidFill>
                  <a:srgbClr val="08111A"/>
                </a:solidFill>
                <a:latin typeface="Raleway"/>
                <a:ea typeface="Raleway"/>
                <a:cs typeface="Raleway"/>
                <a:sym typeface="Raleway"/>
              </a:rPr>
              <a:t> (da </a:t>
            </a:r>
            <a:r>
              <a:rPr lang="en-US" sz="2402" dirty="0" err="1">
                <a:solidFill>
                  <a:srgbClr val="08111A"/>
                </a:solidFill>
                <a:latin typeface="Raleway"/>
                <a:ea typeface="Raleway"/>
                <a:cs typeface="Raleway"/>
                <a:sym typeface="Raleway"/>
              </a:rPr>
              <a:t>mesma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substância</a:t>
            </a:r>
            <a:r>
              <a:rPr lang="en-US" sz="2402" dirty="0">
                <a:solidFill>
                  <a:srgbClr val="08111A"/>
                </a:solidFill>
                <a:latin typeface="Raleway"/>
                <a:ea typeface="Raleway"/>
                <a:cs typeface="Raleway"/>
                <a:sym typeface="Raleway"/>
              </a:rPr>
              <a:t>) é </a:t>
            </a:r>
            <a:r>
              <a:rPr lang="en-US" sz="2402" dirty="0" err="1">
                <a:solidFill>
                  <a:srgbClr val="08111A"/>
                </a:solidFill>
                <a:latin typeface="Raleway"/>
                <a:ea typeface="Raleway"/>
                <a:cs typeface="Raleway"/>
                <a:sym typeface="Raleway"/>
              </a:rPr>
              <a:t>impossível</a:t>
            </a:r>
            <a:r>
              <a:rPr lang="en-US" sz="2402" dirty="0">
                <a:solidFill>
                  <a:srgbClr val="08111A"/>
                </a:solidFill>
                <a:latin typeface="Raleway"/>
                <a:ea typeface="Raleway"/>
                <a:cs typeface="Raleway"/>
                <a:sym typeface="Raleway"/>
              </a:rPr>
              <a:t>, pois o Filho </a:t>
            </a:r>
            <a:r>
              <a:rPr lang="en-US" sz="2402" dirty="0" err="1">
                <a:solidFill>
                  <a:srgbClr val="08111A"/>
                </a:solidFill>
                <a:latin typeface="Raleway"/>
                <a:ea typeface="Raleway"/>
                <a:cs typeface="Raleway"/>
                <a:sym typeface="Raleway"/>
              </a:rPr>
              <a:t>deve</a:t>
            </a:r>
            <a:r>
              <a:rPr lang="en-US" sz="2402" dirty="0">
                <a:solidFill>
                  <a:srgbClr val="08111A"/>
                </a:solidFill>
                <a:latin typeface="Raleway"/>
                <a:ea typeface="Raleway"/>
                <a:cs typeface="Raleway"/>
                <a:sym typeface="Raleway"/>
              </a:rPr>
              <a:t> ser de </a:t>
            </a:r>
            <a:r>
              <a:rPr lang="en-US" sz="2402" dirty="0" err="1">
                <a:solidFill>
                  <a:srgbClr val="08111A"/>
                </a:solidFill>
                <a:latin typeface="Raleway"/>
                <a:ea typeface="Raleway"/>
                <a:cs typeface="Raleway"/>
                <a:sym typeface="Raleway"/>
              </a:rPr>
              <a:t>substância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diferente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ou</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Heteroousios</a:t>
            </a:r>
            <a:r>
              <a:rPr lang="en-US" sz="2402" dirty="0">
                <a:solidFill>
                  <a:srgbClr val="08111A"/>
                </a:solidFill>
                <a:latin typeface="Raleway"/>
                <a:ea typeface="Raleway"/>
                <a:cs typeface="Raleway"/>
                <a:sym typeface="Raleway"/>
              </a:rPr>
              <a:t>) do Pai.</a:t>
            </a:r>
          </a:p>
          <a:p>
            <a:pPr algn="l">
              <a:lnSpc>
                <a:spcPts val="3363"/>
              </a:lnSpc>
              <a:spcBef>
                <a:spcPct val="0"/>
              </a:spcBef>
            </a:pPr>
            <a:endParaRPr lang="en-US" sz="2402" dirty="0">
              <a:solidFill>
                <a:srgbClr val="08111A"/>
              </a:solidFill>
              <a:latin typeface="Raleway"/>
              <a:ea typeface="Raleway"/>
              <a:cs typeface="Raleway"/>
              <a:sym typeface="Raleway"/>
            </a:endParaRPr>
          </a:p>
          <a:p>
            <a:pPr algn="l">
              <a:lnSpc>
                <a:spcPts val="3363"/>
              </a:lnSpc>
              <a:spcBef>
                <a:spcPct val="0"/>
              </a:spcBef>
            </a:pPr>
            <a:r>
              <a:rPr lang="en-US" sz="2402" b="1" dirty="0" err="1">
                <a:solidFill>
                  <a:srgbClr val="08111A"/>
                </a:solidFill>
                <a:latin typeface="Raleway Bold"/>
                <a:ea typeface="Raleway Bold"/>
                <a:cs typeface="Raleway Bold"/>
                <a:sym typeface="Raleway Bold"/>
              </a:rPr>
              <a:t>Consequência</a:t>
            </a:r>
            <a:r>
              <a:rPr lang="en-US" sz="2402" b="1" dirty="0">
                <a:solidFill>
                  <a:srgbClr val="08111A"/>
                </a:solidFill>
                <a:latin typeface="Raleway Bold"/>
                <a:ea typeface="Raleway Bold"/>
                <a:cs typeface="Raleway Bold"/>
                <a:sym typeface="Raleway Bold"/>
              </a:rPr>
              <a:t> </a:t>
            </a:r>
            <a:r>
              <a:rPr lang="en-US" sz="2402" b="1" dirty="0" err="1">
                <a:solidFill>
                  <a:srgbClr val="08111A"/>
                </a:solidFill>
                <a:latin typeface="Raleway Bold"/>
                <a:ea typeface="Raleway Bold"/>
                <a:cs typeface="Raleway Bold"/>
                <a:sym typeface="Raleway Bold"/>
              </a:rPr>
              <a:t>Teológica</a:t>
            </a:r>
            <a:r>
              <a:rPr lang="en-US" sz="2402" b="1" dirty="0">
                <a:solidFill>
                  <a:srgbClr val="08111A"/>
                </a:solidFill>
                <a:latin typeface="Raleway Bold"/>
                <a:ea typeface="Raleway Bold"/>
                <a:cs typeface="Raleway Bold"/>
                <a:sym typeface="Raleway Bold"/>
              </a:rPr>
              <a:t>:</a:t>
            </a:r>
            <a:r>
              <a:rPr lang="en-US" sz="2402" dirty="0">
                <a:solidFill>
                  <a:srgbClr val="08111A"/>
                </a:solidFill>
                <a:latin typeface="Raleway"/>
                <a:ea typeface="Raleway"/>
                <a:cs typeface="Raleway"/>
                <a:sym typeface="Raleway"/>
              </a:rPr>
              <a:t> Se Jesus é </a:t>
            </a:r>
            <a:r>
              <a:rPr lang="en-US" sz="2402" dirty="0" err="1">
                <a:solidFill>
                  <a:srgbClr val="08111A"/>
                </a:solidFill>
                <a:latin typeface="Raleway"/>
                <a:ea typeface="Raleway"/>
                <a:cs typeface="Raleway"/>
                <a:sym typeface="Raleway"/>
              </a:rPr>
              <a:t>uma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criatura</a:t>
            </a:r>
            <a:r>
              <a:rPr lang="en-US" sz="2402" dirty="0">
                <a:solidFill>
                  <a:srgbClr val="08111A"/>
                </a:solidFill>
                <a:latin typeface="Raleway"/>
                <a:ea typeface="Raleway"/>
                <a:cs typeface="Raleway"/>
                <a:sym typeface="Raleway"/>
              </a:rPr>
              <a:t>, a </a:t>
            </a:r>
            <a:r>
              <a:rPr lang="en-US" sz="2402" dirty="0" err="1">
                <a:solidFill>
                  <a:srgbClr val="08111A"/>
                </a:solidFill>
                <a:latin typeface="Raleway"/>
                <a:ea typeface="Raleway"/>
                <a:cs typeface="Raleway"/>
                <a:sym typeface="Raleway"/>
              </a:rPr>
              <a:t>adoração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que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lhe</a:t>
            </a:r>
            <a:r>
              <a:rPr lang="en-US" sz="2402" dirty="0">
                <a:solidFill>
                  <a:srgbClr val="08111A"/>
                </a:solidFill>
                <a:latin typeface="Raleway"/>
                <a:ea typeface="Raleway"/>
                <a:cs typeface="Raleway"/>
                <a:sym typeface="Raleway"/>
              </a:rPr>
              <a:t> é </a:t>
            </a:r>
            <a:r>
              <a:rPr lang="en-US" sz="2402" dirty="0" err="1">
                <a:solidFill>
                  <a:srgbClr val="08111A"/>
                </a:solidFill>
                <a:latin typeface="Raleway"/>
                <a:ea typeface="Raleway"/>
                <a:cs typeface="Raleway"/>
                <a:sym typeface="Raleway"/>
              </a:rPr>
              <a:t>prestada</a:t>
            </a:r>
            <a:r>
              <a:rPr lang="en-US" sz="2402" dirty="0">
                <a:solidFill>
                  <a:srgbClr val="08111A"/>
                </a:solidFill>
                <a:latin typeface="Raleway"/>
                <a:ea typeface="Raleway"/>
                <a:cs typeface="Raleway"/>
                <a:sym typeface="Raleway"/>
              </a:rPr>
              <a:t> é </a:t>
            </a:r>
            <a:r>
              <a:rPr lang="en-US" sz="2402" dirty="0" err="1">
                <a:solidFill>
                  <a:srgbClr val="08111A"/>
                </a:solidFill>
                <a:latin typeface="Raleway"/>
                <a:ea typeface="Raleway"/>
                <a:cs typeface="Raleway"/>
                <a:sym typeface="Raleway"/>
              </a:rPr>
              <a:t>idolatria</a:t>
            </a:r>
            <a:r>
              <a:rPr lang="en-US" sz="2402" dirty="0">
                <a:solidFill>
                  <a:srgbClr val="08111A"/>
                </a:solidFill>
                <a:latin typeface="Raleway"/>
                <a:ea typeface="Raleway"/>
                <a:cs typeface="Raleway"/>
                <a:sym typeface="Raleway"/>
              </a:rPr>
              <a:t>, e a Salvação é </a:t>
            </a:r>
            <a:r>
              <a:rPr lang="en-US" sz="2402" dirty="0" err="1">
                <a:solidFill>
                  <a:srgbClr val="08111A"/>
                </a:solidFill>
                <a:latin typeface="Raleway"/>
                <a:ea typeface="Raleway"/>
                <a:cs typeface="Raleway"/>
                <a:sym typeface="Raleway"/>
              </a:rPr>
              <a:t>realizada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por</a:t>
            </a:r>
            <a:r>
              <a:rPr lang="en-US" sz="2402" dirty="0">
                <a:solidFill>
                  <a:srgbClr val="08111A"/>
                </a:solidFill>
                <a:latin typeface="Raleway"/>
                <a:ea typeface="Raleway"/>
                <a:cs typeface="Raleway"/>
                <a:sym typeface="Raleway"/>
              </a:rPr>
              <a:t> um ser </a:t>
            </a:r>
            <a:r>
              <a:rPr lang="en-US" sz="2402" dirty="0" err="1">
                <a:solidFill>
                  <a:srgbClr val="08111A"/>
                </a:solidFill>
                <a:latin typeface="Raleway"/>
                <a:ea typeface="Raleway"/>
                <a:cs typeface="Raleway"/>
                <a:sym typeface="Raleway"/>
              </a:rPr>
              <a:t>que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é Deus. </a:t>
            </a:r>
            <a:r>
              <a:rPr lang="en-US" sz="2402" dirty="0" err="1">
                <a:solidFill>
                  <a:srgbClr val="08111A"/>
                </a:solidFill>
                <a:latin typeface="Raleway"/>
                <a:ea typeface="Raleway"/>
                <a:cs typeface="Raleway"/>
                <a:sym typeface="Raleway"/>
              </a:rPr>
              <a:t>Isso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destrói</a:t>
            </a:r>
            <a:r>
              <a:rPr lang="en-US" sz="2402" dirty="0">
                <a:solidFill>
                  <a:srgbClr val="08111A"/>
                </a:solidFill>
                <a:latin typeface="Raleway"/>
                <a:ea typeface="Raleway"/>
                <a:cs typeface="Raleway"/>
                <a:sym typeface="Raleway"/>
              </a:rPr>
              <a:t> a </a:t>
            </a:r>
            <a:r>
              <a:rPr lang="en-US" sz="2402" dirty="0" err="1">
                <a:solidFill>
                  <a:srgbClr val="08111A"/>
                </a:solidFill>
                <a:latin typeface="Raleway"/>
                <a:ea typeface="Raleway"/>
                <a:cs typeface="Raleway"/>
                <a:sym typeface="Raleway"/>
              </a:rPr>
              <a:t>essência</a:t>
            </a:r>
            <a:r>
              <a:rPr lang="en-US" sz="2402" dirty="0">
                <a:solidFill>
                  <a:srgbClr val="08111A"/>
                </a:solidFill>
                <a:latin typeface="Raleway"/>
                <a:ea typeface="Raleway"/>
                <a:cs typeface="Raleway"/>
                <a:sym typeface="Raleway"/>
              </a:rPr>
              <a:t> da </a:t>
            </a:r>
            <a:r>
              <a:rPr lang="en-US" sz="2402" dirty="0" err="1">
                <a:solidFill>
                  <a:srgbClr val="08111A"/>
                </a:solidFill>
                <a:latin typeface="Raleway"/>
                <a:ea typeface="Raleway"/>
                <a:cs typeface="Raleway"/>
                <a:sym typeface="Raleway"/>
              </a:rPr>
              <a:t>Redenção</a:t>
            </a:r>
            <a:r>
              <a:rPr lang="en-US" sz="2402" dirty="0">
                <a:solidFill>
                  <a:srgbClr val="08111A"/>
                </a:solidFill>
                <a:latin typeface="Raleway"/>
                <a:ea typeface="Raleway"/>
                <a:cs typeface="Raleway"/>
                <a:sym typeface="Raleway"/>
              </a:rPr>
              <a:t>, pois o </a:t>
            </a:r>
            <a:r>
              <a:rPr lang="en-US" sz="2402" dirty="0" err="1">
                <a:solidFill>
                  <a:srgbClr val="08111A"/>
                </a:solidFill>
                <a:latin typeface="Raleway"/>
                <a:ea typeface="Raleway"/>
                <a:cs typeface="Raleway"/>
                <a:sym typeface="Raleway"/>
              </a:rPr>
              <a:t>Criador</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se </a:t>
            </a:r>
            <a:r>
              <a:rPr lang="en-US" sz="2402" dirty="0" err="1">
                <a:solidFill>
                  <a:srgbClr val="08111A"/>
                </a:solidFill>
                <a:latin typeface="Raleway"/>
                <a:ea typeface="Raleway"/>
                <a:cs typeface="Raleway"/>
                <a:sym typeface="Raleway"/>
              </a:rPr>
              <a:t>uniu</a:t>
            </a:r>
            <a:r>
              <a:rPr lang="en-US" sz="2402" dirty="0">
                <a:solidFill>
                  <a:srgbClr val="08111A"/>
                </a:solidFill>
                <a:latin typeface="Raleway"/>
                <a:ea typeface="Raleway"/>
                <a:cs typeface="Raleway"/>
                <a:sym typeface="Raleway"/>
              </a:rPr>
              <a:t> à </a:t>
            </a:r>
            <a:r>
              <a:rPr lang="en-US" sz="2402" dirty="0" err="1">
                <a:solidFill>
                  <a:srgbClr val="08111A"/>
                </a:solidFill>
                <a:latin typeface="Raleway"/>
                <a:ea typeface="Raleway"/>
                <a:cs typeface="Raleway"/>
                <a:sym typeface="Raleway"/>
              </a:rPr>
              <a:t>criatura</a:t>
            </a:r>
            <a:r>
              <a:rPr lang="en-US" sz="2402" dirty="0">
                <a:solidFill>
                  <a:srgbClr val="08111A"/>
                </a:solidFill>
                <a:latin typeface="Raleway"/>
                <a:ea typeface="Raleway"/>
                <a:cs typeface="Raleway"/>
                <a:sym typeface="Raleway"/>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3" name="Freeform 3"/>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625999" y="0"/>
            <a:ext cx="17036001" cy="3387070"/>
            <a:chOff x="0" y="0"/>
            <a:chExt cx="22714668" cy="4516093"/>
          </a:xfrm>
        </p:grpSpPr>
        <p:sp>
          <p:nvSpPr>
            <p:cNvPr id="5" name="TextBox 5"/>
            <p:cNvSpPr txBox="1"/>
            <p:nvPr/>
          </p:nvSpPr>
          <p:spPr>
            <a:xfrm>
              <a:off x="0" y="76200"/>
              <a:ext cx="22714668" cy="3269828"/>
            </a:xfrm>
            <a:prstGeom prst="rect">
              <a:avLst/>
            </a:prstGeom>
          </p:spPr>
          <p:txBody>
            <a:bodyPr lIns="0" tIns="0" rIns="0" bIns="0" rtlCol="0" anchor="t">
              <a:spAutoFit/>
            </a:bodyPr>
            <a:lstStyle/>
            <a:p>
              <a:pPr marL="0" lvl="0" indent="0" algn="l">
                <a:lnSpc>
                  <a:spcPts val="9460"/>
                </a:lnSpc>
              </a:pPr>
              <a:r>
                <a:rPr lang="en-US" sz="8600">
                  <a:solidFill>
                    <a:srgbClr val="08111A"/>
                  </a:solidFill>
                  <a:latin typeface="Raleway"/>
                  <a:ea typeface="Raleway"/>
                  <a:cs typeface="Raleway"/>
                  <a:sym typeface="Raleway"/>
                </a:rPr>
                <a:t>O Drama dos Protagonistas: Figuras Históricas em Conflito</a:t>
              </a:r>
            </a:p>
          </p:txBody>
        </p:sp>
        <p:sp>
          <p:nvSpPr>
            <p:cNvPr id="6" name="TextBox 6"/>
            <p:cNvSpPr txBox="1"/>
            <p:nvPr/>
          </p:nvSpPr>
          <p:spPr>
            <a:xfrm>
              <a:off x="0" y="3839818"/>
              <a:ext cx="22714668" cy="676275"/>
            </a:xfrm>
            <a:prstGeom prst="rect">
              <a:avLst/>
            </a:prstGeom>
          </p:spPr>
          <p:txBody>
            <a:bodyPr lIns="0" tIns="0" rIns="0" bIns="0" rtlCol="0" anchor="t">
              <a:spAutoFit/>
            </a:bodyPr>
            <a:lstStyle/>
            <a:p>
              <a:pPr marL="0" lvl="0" indent="0" algn="l">
                <a:lnSpc>
                  <a:spcPts val="4200"/>
                </a:lnSpc>
              </a:pPr>
              <a:endParaRPr/>
            </a:p>
          </p:txBody>
        </p:sp>
      </p:grpSp>
      <p:sp>
        <p:nvSpPr>
          <p:cNvPr id="7" name="TextBox 7"/>
          <p:cNvSpPr txBox="1"/>
          <p:nvPr/>
        </p:nvSpPr>
        <p:spPr>
          <a:xfrm>
            <a:off x="17485343"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17</a:t>
            </a:r>
          </a:p>
        </p:txBody>
      </p:sp>
      <p:sp>
        <p:nvSpPr>
          <p:cNvPr id="8" name="TextBox 8"/>
          <p:cNvSpPr txBox="1"/>
          <p:nvPr/>
        </p:nvSpPr>
        <p:spPr>
          <a:xfrm>
            <a:off x="407237" y="2509810"/>
            <a:ext cx="17473526" cy="7539921"/>
          </a:xfrm>
          <a:prstGeom prst="rect">
            <a:avLst/>
          </a:prstGeom>
        </p:spPr>
        <p:txBody>
          <a:bodyPr lIns="0" tIns="0" rIns="0" bIns="0" rtlCol="0" anchor="t">
            <a:spAutoFit/>
          </a:bodyPr>
          <a:lstStyle/>
          <a:p>
            <a:pPr algn="l">
              <a:lnSpc>
                <a:spcPts val="3363"/>
              </a:lnSpc>
              <a:spcBef>
                <a:spcPct val="0"/>
              </a:spcBef>
            </a:pPr>
            <a:r>
              <a:rPr lang="en-US" sz="2402" b="1" dirty="0">
                <a:solidFill>
                  <a:srgbClr val="08111A"/>
                </a:solidFill>
                <a:latin typeface="Raleway Bold"/>
                <a:ea typeface="Raleway Bold"/>
                <a:cs typeface="Raleway Bold"/>
                <a:sym typeface="Raleway Bold"/>
              </a:rPr>
              <a:t>Atanásio (O Defensor do </a:t>
            </a:r>
            <a:r>
              <a:rPr lang="en-US" sz="2402" b="1" dirty="0" err="1">
                <a:solidFill>
                  <a:srgbClr val="08111A"/>
                </a:solidFill>
                <a:latin typeface="Raleway Bold"/>
                <a:ea typeface="Raleway Bold"/>
                <a:cs typeface="Raleway Bold"/>
                <a:sym typeface="Raleway Bold"/>
              </a:rPr>
              <a:t>Motivo</a:t>
            </a:r>
            <a:r>
              <a:rPr lang="en-US" sz="2402" b="1" dirty="0">
                <a:solidFill>
                  <a:srgbClr val="08111A"/>
                </a:solidFill>
                <a:latin typeface="Raleway Bold"/>
                <a:ea typeface="Raleway Bold"/>
                <a:cs typeface="Raleway Bold"/>
                <a:sym typeface="Raleway Bold"/>
              </a:rPr>
              <a:t> </a:t>
            </a:r>
            <a:r>
              <a:rPr lang="en-US" sz="2402" b="1" dirty="0" err="1">
                <a:solidFill>
                  <a:srgbClr val="08111A"/>
                </a:solidFill>
                <a:latin typeface="Raleway Bold"/>
                <a:ea typeface="Raleway Bold"/>
                <a:cs typeface="Raleway Bold"/>
                <a:sym typeface="Raleway Bold"/>
              </a:rPr>
              <a:t>Bíblico</a:t>
            </a:r>
            <a:r>
              <a:rPr lang="en-US" sz="2402" b="1" dirty="0">
                <a:solidFill>
                  <a:srgbClr val="08111A"/>
                </a:solidFill>
                <a:latin typeface="Raleway Bold"/>
                <a:ea typeface="Raleway Bold"/>
                <a:cs typeface="Raleway Bold"/>
                <a:sym typeface="Raleway Bold"/>
              </a:rPr>
              <a:t> da </a:t>
            </a:r>
            <a:r>
              <a:rPr lang="en-US" sz="2402" b="1" dirty="0" err="1">
                <a:solidFill>
                  <a:srgbClr val="08111A"/>
                </a:solidFill>
                <a:latin typeface="Raleway Bold"/>
                <a:ea typeface="Raleway Bold"/>
                <a:cs typeface="Raleway Bold"/>
                <a:sym typeface="Raleway Bold"/>
              </a:rPr>
              <a:t>Redenção</a:t>
            </a:r>
            <a:r>
              <a:rPr lang="en-US" sz="2402" b="1" dirty="0">
                <a:solidFill>
                  <a:srgbClr val="08111A"/>
                </a:solidFill>
                <a:latin typeface="Raleway Bold"/>
                <a:ea typeface="Raleway Bold"/>
                <a:cs typeface="Raleway Bold"/>
                <a:sym typeface="Raleway Bold"/>
              </a:rPr>
              <a:t>)</a:t>
            </a:r>
          </a:p>
          <a:p>
            <a:pPr algn="l">
              <a:lnSpc>
                <a:spcPts val="3363"/>
              </a:lnSpc>
              <a:spcBef>
                <a:spcPct val="0"/>
              </a:spcBef>
            </a:pPr>
            <a:endParaRPr lang="en-US" sz="2402" b="1" dirty="0">
              <a:solidFill>
                <a:srgbClr val="08111A"/>
              </a:solidFill>
              <a:latin typeface="Raleway Bold"/>
              <a:ea typeface="Raleway Bold"/>
              <a:cs typeface="Raleway Bold"/>
              <a:sym typeface="Raleway Bold"/>
            </a:endParaRPr>
          </a:p>
          <a:p>
            <a:pPr marL="518748" lvl="1" indent="-259374" algn="l">
              <a:lnSpc>
                <a:spcPts val="3363"/>
              </a:lnSpc>
              <a:spcBef>
                <a:spcPct val="0"/>
              </a:spcBef>
              <a:buFont typeface="Arial"/>
              <a:buChar char="•"/>
            </a:pPr>
            <a:r>
              <a:rPr lang="en-US" sz="2402" b="1" dirty="0">
                <a:solidFill>
                  <a:srgbClr val="08111A"/>
                </a:solidFill>
                <a:latin typeface="Raleway Bold"/>
                <a:ea typeface="Raleway Bold"/>
                <a:cs typeface="Raleway Bold"/>
                <a:sym typeface="Raleway Bold"/>
              </a:rPr>
              <a:t>Sua </a:t>
            </a:r>
            <a:r>
              <a:rPr lang="en-US" sz="2402" b="1" dirty="0" err="1">
                <a:solidFill>
                  <a:srgbClr val="08111A"/>
                </a:solidFill>
                <a:latin typeface="Raleway Bold"/>
                <a:ea typeface="Raleway Bold"/>
                <a:cs typeface="Raleway Bold"/>
                <a:sym typeface="Raleway Bold"/>
              </a:rPr>
              <a:t>Preocupação</a:t>
            </a:r>
            <a:r>
              <a:rPr lang="en-US" sz="2402" b="1" dirty="0">
                <a:solidFill>
                  <a:srgbClr val="08111A"/>
                </a:solidFill>
                <a:latin typeface="Raleway Bold"/>
                <a:ea typeface="Raleway Bold"/>
                <a:cs typeface="Raleway Bold"/>
                <a:sym typeface="Raleway Bold"/>
              </a:rPr>
              <a:t> </a:t>
            </a:r>
            <a:r>
              <a:rPr lang="en-US" sz="2402" b="1" dirty="0" err="1">
                <a:solidFill>
                  <a:srgbClr val="08111A"/>
                </a:solidFill>
                <a:latin typeface="Raleway Bold"/>
                <a:ea typeface="Raleway Bold"/>
                <a:cs typeface="Raleway Bold"/>
                <a:sym typeface="Raleway Bold"/>
              </a:rPr>
              <a:t>Teológica</a:t>
            </a:r>
            <a:r>
              <a:rPr lang="en-US" sz="2402" b="1" dirty="0">
                <a:solidFill>
                  <a:srgbClr val="08111A"/>
                </a:solidFill>
                <a:latin typeface="Raleway Bold"/>
                <a:ea typeface="Raleway Bold"/>
                <a:cs typeface="Raleway Bold"/>
                <a:sym typeface="Raleway Bold"/>
              </a:rPr>
              <a:t>: </a:t>
            </a:r>
            <a:r>
              <a:rPr lang="en-US" sz="2402" dirty="0" err="1">
                <a:solidFill>
                  <a:srgbClr val="08111A"/>
                </a:solidFill>
                <a:latin typeface="Raleway"/>
                <a:ea typeface="Raleway"/>
                <a:cs typeface="Raleway"/>
                <a:sym typeface="Raleway"/>
              </a:rPr>
              <a:t>Preservar</a:t>
            </a:r>
            <a:r>
              <a:rPr lang="en-US" sz="2402" dirty="0">
                <a:solidFill>
                  <a:srgbClr val="08111A"/>
                </a:solidFill>
                <a:latin typeface="Raleway"/>
                <a:ea typeface="Raleway"/>
                <a:cs typeface="Raleway"/>
                <a:sym typeface="Raleway"/>
              </a:rPr>
              <a:t> o </a:t>
            </a:r>
            <a:r>
              <a:rPr lang="en-US" sz="2402" dirty="0" err="1">
                <a:solidFill>
                  <a:srgbClr val="08111A"/>
                </a:solidFill>
                <a:latin typeface="Raleway"/>
                <a:ea typeface="Raleway"/>
                <a:cs typeface="Raleway"/>
                <a:sym typeface="Raleway"/>
              </a:rPr>
              <a:t>Motivo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Bíblico</a:t>
            </a:r>
            <a:r>
              <a:rPr lang="en-US" sz="2402" dirty="0">
                <a:solidFill>
                  <a:srgbClr val="08111A"/>
                </a:solidFill>
                <a:latin typeface="Raleway"/>
                <a:ea typeface="Raleway"/>
                <a:cs typeface="Raleway"/>
                <a:sym typeface="Raleway"/>
              </a:rPr>
              <a:t> da </a:t>
            </a:r>
            <a:r>
              <a:rPr lang="en-US" sz="2402" dirty="0" err="1">
                <a:solidFill>
                  <a:srgbClr val="08111A"/>
                </a:solidFill>
                <a:latin typeface="Raleway"/>
                <a:ea typeface="Raleway"/>
                <a:cs typeface="Raleway"/>
                <a:sym typeface="Raleway"/>
              </a:rPr>
              <a:t>Redenção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Criação</a:t>
            </a:r>
            <a:r>
              <a:rPr lang="en-US" sz="2402" dirty="0">
                <a:solidFill>
                  <a:srgbClr val="08111A"/>
                </a:solidFill>
                <a:latin typeface="Raleway"/>
                <a:ea typeface="Raleway"/>
                <a:cs typeface="Raleway"/>
                <a:sym typeface="Raleway"/>
              </a:rPr>
              <a:t>-Queda-</a:t>
            </a:r>
            <a:r>
              <a:rPr lang="en-US" sz="2402" dirty="0" err="1">
                <a:solidFill>
                  <a:srgbClr val="08111A"/>
                </a:solidFill>
                <a:latin typeface="Raleway"/>
                <a:ea typeface="Raleway"/>
                <a:cs typeface="Raleway"/>
                <a:sym typeface="Raleway"/>
              </a:rPr>
              <a:t>Redenção</a:t>
            </a:r>
            <a:r>
              <a:rPr lang="en-US" sz="2402" dirty="0">
                <a:solidFill>
                  <a:srgbClr val="08111A"/>
                </a:solidFill>
                <a:latin typeface="Raleway"/>
                <a:ea typeface="Raleway"/>
                <a:cs typeface="Raleway"/>
                <a:sym typeface="Raleway"/>
              </a:rPr>
              <a:t>) e a </a:t>
            </a:r>
            <a:r>
              <a:rPr lang="en-US" sz="2402" dirty="0" err="1">
                <a:solidFill>
                  <a:srgbClr val="08111A"/>
                </a:solidFill>
                <a:latin typeface="Raleway"/>
                <a:ea typeface="Raleway"/>
                <a:cs typeface="Raleway"/>
                <a:sym typeface="Raleway"/>
              </a:rPr>
              <a:t>integridade</a:t>
            </a:r>
            <a:r>
              <a:rPr lang="en-US" sz="2402" dirty="0">
                <a:solidFill>
                  <a:srgbClr val="08111A"/>
                </a:solidFill>
                <a:latin typeface="Raleway"/>
                <a:ea typeface="Raleway"/>
                <a:cs typeface="Raleway"/>
                <a:sym typeface="Raleway"/>
              </a:rPr>
              <a:t> da Salvação.</a:t>
            </a:r>
          </a:p>
          <a:p>
            <a:pPr algn="l">
              <a:lnSpc>
                <a:spcPts val="3363"/>
              </a:lnSpc>
              <a:spcBef>
                <a:spcPct val="0"/>
              </a:spcBef>
            </a:pPr>
            <a:endParaRPr lang="en-US" sz="2402" dirty="0">
              <a:solidFill>
                <a:srgbClr val="08111A"/>
              </a:solidFill>
              <a:latin typeface="Raleway"/>
              <a:ea typeface="Raleway"/>
              <a:cs typeface="Raleway"/>
              <a:sym typeface="Raleway"/>
            </a:endParaRPr>
          </a:p>
          <a:p>
            <a:pPr marL="518748" lvl="1" indent="-259374" algn="l">
              <a:lnSpc>
                <a:spcPts val="3363"/>
              </a:lnSpc>
              <a:spcBef>
                <a:spcPct val="0"/>
              </a:spcBef>
              <a:buFont typeface="Arial"/>
              <a:buChar char="•"/>
            </a:pPr>
            <a:r>
              <a:rPr lang="en-US" sz="2402" b="1" dirty="0">
                <a:solidFill>
                  <a:srgbClr val="08111A"/>
                </a:solidFill>
                <a:latin typeface="Raleway Bold"/>
                <a:ea typeface="Raleway Bold"/>
                <a:cs typeface="Raleway Bold"/>
                <a:sym typeface="Raleway Bold"/>
              </a:rPr>
              <a:t>Sua </a:t>
            </a:r>
            <a:r>
              <a:rPr lang="en-US" sz="2402" b="1" dirty="0" err="1">
                <a:solidFill>
                  <a:srgbClr val="08111A"/>
                </a:solidFill>
                <a:latin typeface="Raleway Bold"/>
                <a:ea typeface="Raleway Bold"/>
                <a:cs typeface="Raleway Bold"/>
                <a:sym typeface="Raleway Bold"/>
              </a:rPr>
              <a:t>Tese</a:t>
            </a:r>
            <a:r>
              <a:rPr lang="en-US" sz="2402" b="1" dirty="0">
                <a:solidFill>
                  <a:srgbClr val="08111A"/>
                </a:solidFill>
                <a:latin typeface="Raleway Bold"/>
                <a:ea typeface="Raleway Bold"/>
                <a:cs typeface="Raleway Bold"/>
                <a:sym typeface="Raleway Bold"/>
              </a:rPr>
              <a:t>:</a:t>
            </a:r>
          </a:p>
          <a:p>
            <a:pPr marL="1037496" lvl="2" indent="-345832" algn="l">
              <a:lnSpc>
                <a:spcPts val="3363"/>
              </a:lnSpc>
              <a:buFont typeface="Arial"/>
              <a:buChar char="⚬"/>
            </a:pPr>
            <a:r>
              <a:rPr lang="en-US" sz="2402" dirty="0">
                <a:solidFill>
                  <a:srgbClr val="08111A"/>
                </a:solidFill>
                <a:latin typeface="Raleway"/>
                <a:ea typeface="Raleway"/>
                <a:cs typeface="Raleway"/>
                <a:sym typeface="Raleway"/>
              </a:rPr>
              <a:t>Se o Logos (o Verbo)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fosse </a:t>
            </a:r>
            <a:r>
              <a:rPr lang="en-US" sz="2402" dirty="0" err="1">
                <a:solidFill>
                  <a:srgbClr val="08111A"/>
                </a:solidFill>
                <a:latin typeface="Raleway"/>
                <a:ea typeface="Raleway"/>
                <a:cs typeface="Raleway"/>
                <a:sym typeface="Raleway"/>
              </a:rPr>
              <a:t>totalmente</a:t>
            </a:r>
            <a:r>
              <a:rPr lang="en-US" sz="2402" dirty="0">
                <a:solidFill>
                  <a:srgbClr val="08111A"/>
                </a:solidFill>
                <a:latin typeface="Raleway"/>
                <a:ea typeface="Raleway"/>
                <a:cs typeface="Raleway"/>
                <a:sym typeface="Raleway"/>
              </a:rPr>
              <a:t> Deus </a:t>
            </a:r>
            <a:r>
              <a:rPr lang="en-US" sz="2402" dirty="0" err="1">
                <a:solidFill>
                  <a:srgbClr val="08111A"/>
                </a:solidFill>
                <a:latin typeface="Raleway"/>
                <a:ea typeface="Raleway"/>
                <a:cs typeface="Raleway"/>
                <a:sym typeface="Raleway"/>
              </a:rPr>
              <a:t>ao</a:t>
            </a:r>
            <a:r>
              <a:rPr lang="en-US" sz="2402" dirty="0">
                <a:solidFill>
                  <a:srgbClr val="08111A"/>
                </a:solidFill>
                <a:latin typeface="Raleway"/>
                <a:ea typeface="Raleway"/>
                <a:cs typeface="Raleway"/>
                <a:sym typeface="Raleway"/>
              </a:rPr>
              <a:t> se </a:t>
            </a:r>
            <a:r>
              <a:rPr lang="en-US" sz="2402" dirty="0" err="1">
                <a:solidFill>
                  <a:srgbClr val="08111A"/>
                </a:solidFill>
                <a:latin typeface="Raleway"/>
                <a:ea typeface="Raleway"/>
                <a:cs typeface="Raleway"/>
                <a:sym typeface="Raleway"/>
              </a:rPr>
              <a:t>encarnar</a:t>
            </a:r>
            <a:r>
              <a:rPr lang="en-US" sz="2402" dirty="0">
                <a:solidFill>
                  <a:srgbClr val="08111A"/>
                </a:solidFill>
                <a:latin typeface="Raleway"/>
                <a:ea typeface="Raleway"/>
                <a:cs typeface="Raleway"/>
                <a:sym typeface="Raleway"/>
              </a:rPr>
              <a:t>, a </a:t>
            </a:r>
            <a:r>
              <a:rPr lang="en-US" sz="2402" dirty="0" err="1">
                <a:solidFill>
                  <a:srgbClr val="08111A"/>
                </a:solidFill>
                <a:latin typeface="Raleway"/>
                <a:ea typeface="Raleway"/>
                <a:cs typeface="Raleway"/>
                <a:sym typeface="Raleway"/>
              </a:rPr>
              <a:t>humanidade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teria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sido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redimida</a:t>
            </a:r>
            <a:r>
              <a:rPr lang="en-US" sz="2402" dirty="0">
                <a:solidFill>
                  <a:srgbClr val="08111A"/>
                </a:solidFill>
                <a:latin typeface="Raleway"/>
                <a:ea typeface="Raleway"/>
                <a:cs typeface="Raleway"/>
                <a:sym typeface="Raleway"/>
              </a:rPr>
              <a:t> (Atanásio, </a:t>
            </a:r>
            <a:r>
              <a:rPr lang="en-US" sz="2402" dirty="0" err="1">
                <a:solidFill>
                  <a:srgbClr val="08111A"/>
                </a:solidFill>
                <a:latin typeface="Raleway"/>
                <a:ea typeface="Raleway"/>
                <a:cs typeface="Raleway"/>
                <a:sym typeface="Raleway"/>
              </a:rPr>
              <a:t>Sobre</a:t>
            </a:r>
            <a:r>
              <a:rPr lang="en-US" sz="2402" dirty="0">
                <a:solidFill>
                  <a:srgbClr val="08111A"/>
                </a:solidFill>
                <a:latin typeface="Raleway"/>
                <a:ea typeface="Raleway"/>
                <a:cs typeface="Raleway"/>
                <a:sym typeface="Raleway"/>
              </a:rPr>
              <a:t> a Encarnação do Verbo).</a:t>
            </a:r>
          </a:p>
          <a:p>
            <a:pPr marL="1037496" lvl="2" indent="-345832" algn="l">
              <a:lnSpc>
                <a:spcPts val="3363"/>
              </a:lnSpc>
              <a:buFont typeface="Arial"/>
              <a:buChar char="⚬"/>
            </a:pPr>
            <a:r>
              <a:rPr lang="en-US" sz="2402" dirty="0" err="1">
                <a:solidFill>
                  <a:srgbClr val="08111A"/>
                </a:solidFill>
                <a:latin typeface="Raleway"/>
                <a:ea typeface="Raleway"/>
                <a:cs typeface="Raleway"/>
                <a:sym typeface="Raleway"/>
              </a:rPr>
              <a:t>Somente</a:t>
            </a:r>
            <a:r>
              <a:rPr lang="en-US" sz="2402" dirty="0">
                <a:solidFill>
                  <a:srgbClr val="08111A"/>
                </a:solidFill>
                <a:latin typeface="Raleway"/>
                <a:ea typeface="Raleway"/>
                <a:cs typeface="Raleway"/>
                <a:sym typeface="Raleway"/>
              </a:rPr>
              <a:t> o Deus </a:t>
            </a:r>
            <a:r>
              <a:rPr lang="en-US" sz="2402" dirty="0" err="1">
                <a:solidFill>
                  <a:srgbClr val="08111A"/>
                </a:solidFill>
                <a:latin typeface="Raleway"/>
                <a:ea typeface="Raleway"/>
                <a:cs typeface="Raleway"/>
                <a:sym typeface="Raleway"/>
              </a:rPr>
              <a:t>verdadeiro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pode</a:t>
            </a:r>
            <a:r>
              <a:rPr lang="en-US" sz="2402" dirty="0">
                <a:solidFill>
                  <a:srgbClr val="08111A"/>
                </a:solidFill>
                <a:latin typeface="Raleway"/>
                <a:ea typeface="Raleway"/>
                <a:cs typeface="Raleway"/>
                <a:sym typeface="Raleway"/>
              </a:rPr>
              <a:t> ser o Redentor. Se Cristo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fosse Deus, Ele </a:t>
            </a:r>
            <a:r>
              <a:rPr lang="en-US" sz="2402" dirty="0" err="1">
                <a:solidFill>
                  <a:srgbClr val="08111A"/>
                </a:solidFill>
                <a:latin typeface="Raleway"/>
                <a:ea typeface="Raleway"/>
                <a:cs typeface="Raleway"/>
                <a:sym typeface="Raleway"/>
              </a:rPr>
              <a:t>não</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poderia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nos</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salvar</a:t>
            </a:r>
            <a:r>
              <a:rPr lang="en-US" sz="2402" dirty="0">
                <a:solidFill>
                  <a:srgbClr val="08111A"/>
                </a:solidFill>
                <a:latin typeface="Raleway"/>
                <a:ea typeface="Raleway"/>
                <a:cs typeface="Raleway"/>
                <a:sym typeface="Raleway"/>
              </a:rPr>
              <a:t> da </a:t>
            </a:r>
            <a:r>
              <a:rPr lang="en-US" sz="2402" dirty="0" err="1">
                <a:solidFill>
                  <a:srgbClr val="08111A"/>
                </a:solidFill>
                <a:latin typeface="Raleway"/>
                <a:ea typeface="Raleway"/>
                <a:cs typeface="Raleway"/>
                <a:sym typeface="Raleway"/>
              </a:rPr>
              <a:t>morte</a:t>
            </a:r>
            <a:r>
              <a:rPr lang="en-US" sz="2402" dirty="0">
                <a:solidFill>
                  <a:srgbClr val="08111A"/>
                </a:solidFill>
                <a:latin typeface="Raleway"/>
                <a:ea typeface="Raleway"/>
                <a:cs typeface="Raleway"/>
                <a:sym typeface="Raleway"/>
              </a:rPr>
              <a:t> e </a:t>
            </a:r>
            <a:r>
              <a:rPr lang="en-US" sz="2402" dirty="0" err="1">
                <a:solidFill>
                  <a:srgbClr val="08111A"/>
                </a:solidFill>
                <a:latin typeface="Raleway"/>
                <a:ea typeface="Raleway"/>
                <a:cs typeface="Raleway"/>
                <a:sym typeface="Raleway"/>
              </a:rPr>
              <a:t>nos</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unir</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novamente</a:t>
            </a:r>
            <a:r>
              <a:rPr lang="en-US" sz="2402" dirty="0">
                <a:solidFill>
                  <a:srgbClr val="08111A"/>
                </a:solidFill>
                <a:latin typeface="Raleway"/>
                <a:ea typeface="Raleway"/>
                <a:cs typeface="Raleway"/>
                <a:sym typeface="Raleway"/>
              </a:rPr>
              <a:t> a Deus.</a:t>
            </a:r>
          </a:p>
          <a:p>
            <a:pPr marL="1037496" lvl="2" indent="-345832" algn="l">
              <a:lnSpc>
                <a:spcPts val="3363"/>
              </a:lnSpc>
              <a:buFont typeface="Arial"/>
              <a:buChar char="⚬"/>
            </a:pPr>
            <a:r>
              <a:rPr lang="en-US" sz="2402" dirty="0">
                <a:solidFill>
                  <a:srgbClr val="08111A"/>
                </a:solidFill>
                <a:latin typeface="Raleway"/>
                <a:ea typeface="Raleway"/>
                <a:cs typeface="Raleway"/>
                <a:sym typeface="Raleway"/>
              </a:rPr>
              <a:t>A </a:t>
            </a:r>
            <a:r>
              <a:rPr lang="en-US" sz="2402" dirty="0" err="1">
                <a:solidFill>
                  <a:srgbClr val="08111A"/>
                </a:solidFill>
                <a:latin typeface="Raleway"/>
                <a:ea typeface="Raleway"/>
                <a:cs typeface="Raleway"/>
                <a:sym typeface="Raleway"/>
              </a:rPr>
              <a:t>Divindade</a:t>
            </a:r>
            <a:r>
              <a:rPr lang="en-US" sz="2402" dirty="0">
                <a:solidFill>
                  <a:srgbClr val="08111A"/>
                </a:solidFill>
                <a:latin typeface="Raleway"/>
                <a:ea typeface="Raleway"/>
                <a:cs typeface="Raleway"/>
                <a:sym typeface="Raleway"/>
              </a:rPr>
              <a:t> plena do Espírito Santo </a:t>
            </a:r>
            <a:r>
              <a:rPr lang="en-US" sz="2402" dirty="0" err="1">
                <a:solidFill>
                  <a:srgbClr val="08111A"/>
                </a:solidFill>
                <a:latin typeface="Raleway"/>
                <a:ea typeface="Raleway"/>
                <a:cs typeface="Raleway"/>
                <a:sym typeface="Raleway"/>
              </a:rPr>
              <a:t>também</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foi</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implicitamente</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defendida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pavimentando</a:t>
            </a:r>
            <a:r>
              <a:rPr lang="en-US" sz="2402" dirty="0">
                <a:solidFill>
                  <a:srgbClr val="08111A"/>
                </a:solidFill>
                <a:latin typeface="Raleway"/>
                <a:ea typeface="Raleway"/>
                <a:cs typeface="Raleway"/>
                <a:sym typeface="Raleway"/>
              </a:rPr>
              <a:t> o </a:t>
            </a:r>
            <a:r>
              <a:rPr lang="en-US" sz="2402" dirty="0" err="1">
                <a:solidFill>
                  <a:srgbClr val="08111A"/>
                </a:solidFill>
                <a:latin typeface="Raleway"/>
                <a:ea typeface="Raleway"/>
                <a:cs typeface="Raleway"/>
                <a:sym typeface="Raleway"/>
              </a:rPr>
              <a:t>caminho</a:t>
            </a:r>
            <a:r>
              <a:rPr lang="en-US" sz="2402" dirty="0">
                <a:solidFill>
                  <a:srgbClr val="08111A"/>
                </a:solidFill>
                <a:latin typeface="Raleway"/>
                <a:ea typeface="Raleway"/>
                <a:cs typeface="Raleway"/>
                <a:sym typeface="Raleway"/>
              </a:rPr>
              <a:t> para o Credo de </a:t>
            </a:r>
            <a:r>
              <a:rPr lang="en-US" sz="2402" dirty="0" err="1">
                <a:solidFill>
                  <a:srgbClr val="08111A"/>
                </a:solidFill>
                <a:latin typeface="Raleway"/>
                <a:ea typeface="Raleway"/>
                <a:cs typeface="Raleway"/>
                <a:sym typeface="Raleway"/>
              </a:rPr>
              <a:t>Constantinopla</a:t>
            </a:r>
            <a:r>
              <a:rPr lang="en-US" sz="2402" dirty="0">
                <a:solidFill>
                  <a:srgbClr val="08111A"/>
                </a:solidFill>
                <a:latin typeface="Raleway"/>
                <a:ea typeface="Raleway"/>
                <a:cs typeface="Raleway"/>
                <a:sym typeface="Raleway"/>
              </a:rPr>
              <a:t>.</a:t>
            </a:r>
          </a:p>
          <a:p>
            <a:pPr marL="1037496" lvl="2" indent="-345832" algn="l">
              <a:lnSpc>
                <a:spcPts val="3363"/>
              </a:lnSpc>
              <a:buFont typeface="Arial"/>
              <a:buChar char="⚬"/>
            </a:pPr>
            <a:endParaRPr lang="en-US" sz="2402" dirty="0">
              <a:solidFill>
                <a:srgbClr val="08111A"/>
              </a:solidFill>
              <a:latin typeface="Raleway"/>
              <a:ea typeface="Raleway"/>
              <a:cs typeface="Raleway"/>
              <a:sym typeface="Raleway"/>
            </a:endParaRPr>
          </a:p>
          <a:p>
            <a:pPr marL="518748" lvl="1" indent="-259374" algn="l">
              <a:lnSpc>
                <a:spcPts val="3363"/>
              </a:lnSpc>
              <a:spcBef>
                <a:spcPct val="0"/>
              </a:spcBef>
              <a:buFont typeface="Arial"/>
              <a:buChar char="•"/>
            </a:pPr>
            <a:r>
              <a:rPr lang="en-US" sz="2402" b="1" dirty="0">
                <a:solidFill>
                  <a:srgbClr val="08111A"/>
                </a:solidFill>
                <a:latin typeface="Raleway Bold"/>
                <a:ea typeface="Raleway Bold"/>
                <a:cs typeface="Raleway Bold"/>
                <a:sym typeface="Raleway Bold"/>
              </a:rPr>
              <a:t>A </a:t>
            </a:r>
            <a:r>
              <a:rPr lang="en-US" sz="2402" b="1" dirty="0" err="1">
                <a:solidFill>
                  <a:srgbClr val="08111A"/>
                </a:solidFill>
                <a:latin typeface="Raleway Bold"/>
                <a:ea typeface="Raleway Bold"/>
                <a:cs typeface="Raleway Bold"/>
                <a:sym typeface="Raleway Bold"/>
              </a:rPr>
              <a:t>Linguagem</a:t>
            </a:r>
            <a:r>
              <a:rPr lang="en-US" sz="2402" b="1" dirty="0">
                <a:solidFill>
                  <a:srgbClr val="08111A"/>
                </a:solidFill>
                <a:latin typeface="Raleway Bold"/>
                <a:ea typeface="Raleway Bold"/>
                <a:cs typeface="Raleway Bold"/>
                <a:sym typeface="Raleway Bold"/>
              </a:rPr>
              <a:t> Crucial: </a:t>
            </a:r>
            <a:r>
              <a:rPr lang="en-US" sz="2402" dirty="0">
                <a:solidFill>
                  <a:srgbClr val="08111A"/>
                </a:solidFill>
                <a:latin typeface="Raleway"/>
                <a:ea typeface="Raleway"/>
                <a:cs typeface="Raleway"/>
                <a:sym typeface="Raleway"/>
              </a:rPr>
              <a:t>Para combater </a:t>
            </a:r>
            <a:r>
              <a:rPr lang="en-US" sz="2402" dirty="0" err="1">
                <a:solidFill>
                  <a:srgbClr val="08111A"/>
                </a:solidFill>
                <a:latin typeface="Raleway"/>
                <a:ea typeface="Raleway"/>
                <a:cs typeface="Raleway"/>
                <a:sym typeface="Raleway"/>
              </a:rPr>
              <a:t>Ário</a:t>
            </a:r>
            <a:r>
              <a:rPr lang="en-US" sz="2402" dirty="0">
                <a:solidFill>
                  <a:srgbClr val="08111A"/>
                </a:solidFill>
                <a:latin typeface="Raleway"/>
                <a:ea typeface="Raleway"/>
                <a:cs typeface="Raleway"/>
                <a:sym typeface="Raleway"/>
              </a:rPr>
              <a:t> e </a:t>
            </a:r>
            <a:r>
              <a:rPr lang="en-US" sz="2402" dirty="0" err="1">
                <a:solidFill>
                  <a:srgbClr val="08111A"/>
                </a:solidFill>
                <a:latin typeface="Raleway"/>
                <a:ea typeface="Raleway"/>
                <a:cs typeface="Raleway"/>
                <a:sym typeface="Raleway"/>
              </a:rPr>
              <a:t>garantir</a:t>
            </a:r>
            <a:r>
              <a:rPr lang="en-US" sz="2402" dirty="0">
                <a:solidFill>
                  <a:srgbClr val="08111A"/>
                </a:solidFill>
                <a:latin typeface="Raleway"/>
                <a:ea typeface="Raleway"/>
                <a:cs typeface="Raleway"/>
                <a:sym typeface="Raleway"/>
              </a:rPr>
              <a:t> a </a:t>
            </a:r>
            <a:r>
              <a:rPr lang="en-US" sz="2402" dirty="0" err="1">
                <a:solidFill>
                  <a:srgbClr val="08111A"/>
                </a:solidFill>
                <a:latin typeface="Raleway"/>
                <a:ea typeface="Raleway"/>
                <a:cs typeface="Raleway"/>
                <a:sym typeface="Raleway"/>
              </a:rPr>
              <a:t>ortodoxia</a:t>
            </a:r>
            <a:r>
              <a:rPr lang="en-US" sz="2402" dirty="0">
                <a:solidFill>
                  <a:srgbClr val="08111A"/>
                </a:solidFill>
                <a:latin typeface="Raleway"/>
                <a:ea typeface="Raleway"/>
                <a:cs typeface="Raleway"/>
                <a:sym typeface="Raleway"/>
              </a:rPr>
              <a:t>, Atanásio </a:t>
            </a:r>
            <a:r>
              <a:rPr lang="en-US" sz="2402" dirty="0" err="1">
                <a:solidFill>
                  <a:srgbClr val="08111A"/>
                </a:solidFill>
                <a:latin typeface="Raleway"/>
                <a:ea typeface="Raleway"/>
                <a:cs typeface="Raleway"/>
                <a:sym typeface="Raleway"/>
              </a:rPr>
              <a:t>insistiu</a:t>
            </a:r>
            <a:r>
              <a:rPr lang="en-US" sz="2402" dirty="0">
                <a:solidFill>
                  <a:srgbClr val="08111A"/>
                </a:solidFill>
                <a:latin typeface="Raleway"/>
                <a:ea typeface="Raleway"/>
                <a:cs typeface="Raleway"/>
                <a:sym typeface="Raleway"/>
              </a:rPr>
              <a:t> no </a:t>
            </a:r>
            <a:r>
              <a:rPr lang="en-US" sz="2402" dirty="0" err="1">
                <a:solidFill>
                  <a:srgbClr val="08111A"/>
                </a:solidFill>
                <a:latin typeface="Raleway"/>
                <a:ea typeface="Raleway"/>
                <a:cs typeface="Raleway"/>
                <a:sym typeface="Raleway"/>
              </a:rPr>
              <a:t>termo</a:t>
            </a:r>
            <a:r>
              <a:rPr lang="en-US" sz="2402" dirty="0">
                <a:solidFill>
                  <a:srgbClr val="08111A"/>
                </a:solidFill>
                <a:latin typeface="Raleway"/>
                <a:ea typeface="Raleway"/>
                <a:cs typeface="Raleway"/>
                <a:sym typeface="Raleway"/>
              </a:rPr>
              <a:t>   "Da </a:t>
            </a:r>
            <a:r>
              <a:rPr lang="en-US" sz="2402" dirty="0" err="1">
                <a:solidFill>
                  <a:srgbClr val="08111A"/>
                </a:solidFill>
                <a:latin typeface="Raleway"/>
                <a:ea typeface="Raleway"/>
                <a:cs typeface="Raleway"/>
                <a:sym typeface="Raleway"/>
              </a:rPr>
              <a:t>Mesma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Substância</a:t>
            </a:r>
            <a:r>
              <a:rPr lang="en-US" sz="2402" dirty="0">
                <a:solidFill>
                  <a:srgbClr val="08111A"/>
                </a:solidFill>
                <a:latin typeface="Raleway"/>
                <a:ea typeface="Raleway"/>
                <a:cs typeface="Raleway"/>
                <a:sym typeface="Raleway"/>
              </a:rPr>
              <a:t>/</a:t>
            </a:r>
            <a:r>
              <a:rPr lang="en-US" sz="2402" dirty="0" err="1">
                <a:solidFill>
                  <a:srgbClr val="08111A"/>
                </a:solidFill>
                <a:latin typeface="Raleway"/>
                <a:ea typeface="Raleway"/>
                <a:cs typeface="Raleway"/>
                <a:sym typeface="Raleway"/>
              </a:rPr>
              <a:t>Essência</a:t>
            </a:r>
            <a:r>
              <a:rPr lang="en-US" sz="2402" dirty="0">
                <a:solidFill>
                  <a:srgbClr val="08111A"/>
                </a:solidFill>
                <a:latin typeface="Raleway"/>
                <a:ea typeface="Raleway"/>
                <a:cs typeface="Raleway"/>
                <a:sym typeface="Raleway"/>
              </a:rPr>
              <a:t>". Esta </a:t>
            </a:r>
            <a:r>
              <a:rPr lang="en-US" sz="2402" dirty="0" err="1">
                <a:solidFill>
                  <a:srgbClr val="08111A"/>
                </a:solidFill>
                <a:latin typeface="Raleway"/>
                <a:ea typeface="Raleway"/>
                <a:cs typeface="Raleway"/>
                <a:sym typeface="Raleway"/>
              </a:rPr>
              <a:t>palavra</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foi</a:t>
            </a:r>
            <a:r>
              <a:rPr lang="en-US" sz="2402" dirty="0">
                <a:solidFill>
                  <a:srgbClr val="08111A"/>
                </a:solidFill>
                <a:latin typeface="Raleway"/>
                <a:ea typeface="Raleway"/>
                <a:cs typeface="Raleway"/>
                <a:sym typeface="Raleway"/>
              </a:rPr>
              <a:t> </a:t>
            </a:r>
            <a:r>
              <a:rPr lang="en-US" sz="2402" dirty="0" err="1">
                <a:solidFill>
                  <a:srgbClr val="08111A"/>
                </a:solidFill>
                <a:latin typeface="Raleway"/>
                <a:ea typeface="Raleway"/>
                <a:cs typeface="Raleway"/>
                <a:sym typeface="Raleway"/>
              </a:rPr>
              <a:t>incluída</a:t>
            </a:r>
            <a:r>
              <a:rPr lang="en-US" sz="2402" dirty="0">
                <a:solidFill>
                  <a:srgbClr val="08111A"/>
                </a:solidFill>
                <a:latin typeface="Raleway"/>
                <a:ea typeface="Raleway"/>
                <a:cs typeface="Raleway"/>
                <a:sym typeface="Raleway"/>
              </a:rPr>
              <a:t> no Credo e </a:t>
            </a:r>
            <a:r>
              <a:rPr lang="en-US" sz="2402" dirty="0" err="1">
                <a:solidFill>
                  <a:srgbClr val="08111A"/>
                </a:solidFill>
                <a:latin typeface="Raleway"/>
                <a:ea typeface="Raleway"/>
                <a:cs typeface="Raleway"/>
                <a:sym typeface="Raleway"/>
              </a:rPr>
              <a:t>representa</a:t>
            </a:r>
            <a:r>
              <a:rPr lang="en-US" sz="2402" dirty="0">
                <a:solidFill>
                  <a:srgbClr val="08111A"/>
                </a:solidFill>
                <a:latin typeface="Raleway"/>
                <a:ea typeface="Raleway"/>
                <a:cs typeface="Raleway"/>
                <a:sym typeface="Raleway"/>
              </a:rPr>
              <a:t> a </a:t>
            </a:r>
            <a:r>
              <a:rPr lang="en-US" sz="2402" dirty="0" err="1">
                <a:solidFill>
                  <a:srgbClr val="08111A"/>
                </a:solidFill>
                <a:latin typeface="Raleway"/>
                <a:ea typeface="Raleway"/>
                <a:cs typeface="Raleway"/>
                <a:sym typeface="Raleway"/>
              </a:rPr>
              <a:t>decisão</a:t>
            </a:r>
            <a:r>
              <a:rPr lang="en-US" sz="2402" dirty="0">
                <a:solidFill>
                  <a:srgbClr val="08111A"/>
                </a:solidFill>
                <a:latin typeface="Raleway"/>
                <a:ea typeface="Raleway"/>
                <a:cs typeface="Raleway"/>
                <a:sym typeface="Raleway"/>
              </a:rPr>
              <a:t> final do </a:t>
            </a:r>
            <a:r>
              <a:rPr lang="en-US" sz="2402" dirty="0" err="1">
                <a:solidFill>
                  <a:srgbClr val="08111A"/>
                </a:solidFill>
                <a:latin typeface="Raleway"/>
                <a:ea typeface="Raleway"/>
                <a:cs typeface="Raleway"/>
                <a:sym typeface="Raleway"/>
              </a:rPr>
              <a:t>Concílio</a:t>
            </a:r>
            <a:r>
              <a:rPr lang="en-US" sz="2402" dirty="0">
                <a:solidFill>
                  <a:srgbClr val="08111A"/>
                </a:solidFill>
                <a:latin typeface="Raleway"/>
                <a:ea typeface="Raleway"/>
                <a:cs typeface="Raleway"/>
                <a:sym typeface="Raleway"/>
              </a:rPr>
              <a:t> (Ata Final do </a:t>
            </a:r>
            <a:r>
              <a:rPr lang="en-US" sz="2402" dirty="0" err="1">
                <a:solidFill>
                  <a:srgbClr val="08111A"/>
                </a:solidFill>
                <a:latin typeface="Raleway"/>
                <a:ea typeface="Raleway"/>
                <a:cs typeface="Raleway"/>
                <a:sym typeface="Raleway"/>
              </a:rPr>
              <a:t>Concílio</a:t>
            </a:r>
            <a:r>
              <a:rPr lang="en-US" sz="2402" dirty="0">
                <a:solidFill>
                  <a:srgbClr val="08111A"/>
                </a:solidFill>
                <a:latin typeface="Raleway"/>
                <a:ea typeface="Raleway"/>
                <a:cs typeface="Raleway"/>
                <a:sym typeface="Raleway"/>
              </a:rPr>
              <a:t> de Niceia / O Credo </a:t>
            </a:r>
            <a:r>
              <a:rPr lang="en-US" sz="2402" dirty="0" err="1">
                <a:solidFill>
                  <a:srgbClr val="08111A"/>
                </a:solidFill>
                <a:latin typeface="Raleway"/>
                <a:ea typeface="Raleway"/>
                <a:cs typeface="Raleway"/>
                <a:sym typeface="Raleway"/>
              </a:rPr>
              <a:t>Niceno</a:t>
            </a:r>
            <a:r>
              <a:rPr lang="en-US" sz="2402" dirty="0">
                <a:solidFill>
                  <a:srgbClr val="08111A"/>
                </a:solidFill>
                <a:latin typeface="Raleway"/>
                <a:ea typeface="Raleway"/>
                <a:cs typeface="Raleway"/>
                <a:sym typeface="Raleway"/>
              </a:rPr>
              <a:t>).</a:t>
            </a:r>
          </a:p>
          <a:p>
            <a:pPr algn="l">
              <a:lnSpc>
                <a:spcPts val="3363"/>
              </a:lnSpc>
              <a:spcBef>
                <a:spcPct val="0"/>
              </a:spcBef>
            </a:pPr>
            <a:endParaRPr lang="en-US" sz="2402" dirty="0">
              <a:solidFill>
                <a:srgbClr val="08111A"/>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3" name="Freeform 3"/>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4" name="Group 4"/>
          <p:cNvGrpSpPr/>
          <p:nvPr/>
        </p:nvGrpSpPr>
        <p:grpSpPr>
          <a:xfrm>
            <a:off x="666750" y="666750"/>
            <a:ext cx="17475847" cy="2249148"/>
            <a:chOff x="0" y="0"/>
            <a:chExt cx="23301130" cy="2998864"/>
          </a:xfrm>
        </p:grpSpPr>
        <p:sp>
          <p:nvSpPr>
            <p:cNvPr id="5" name="TextBox 5"/>
            <p:cNvSpPr txBox="1"/>
            <p:nvPr/>
          </p:nvSpPr>
          <p:spPr>
            <a:xfrm>
              <a:off x="0" y="76200"/>
              <a:ext cx="23301130" cy="1752600"/>
            </a:xfrm>
            <a:prstGeom prst="rect">
              <a:avLst/>
            </a:prstGeom>
          </p:spPr>
          <p:txBody>
            <a:bodyPr lIns="0" tIns="0" rIns="0" bIns="0" rtlCol="0" anchor="t">
              <a:spAutoFit/>
            </a:bodyPr>
            <a:lstStyle/>
            <a:p>
              <a:pPr marL="0" lvl="0" indent="0" algn="l">
                <a:lnSpc>
                  <a:spcPts val="9900"/>
                </a:lnSpc>
              </a:pPr>
              <a:r>
                <a:rPr lang="en-US" sz="9000">
                  <a:solidFill>
                    <a:srgbClr val="08111A"/>
                  </a:solidFill>
                  <a:latin typeface="Raleway"/>
                  <a:ea typeface="Raleway"/>
                  <a:cs typeface="Raleway"/>
                  <a:sym typeface="Raleway"/>
                </a:rPr>
                <a:t>O Início de conflito (318 a.C)</a:t>
              </a:r>
            </a:p>
          </p:txBody>
        </p:sp>
        <p:sp>
          <p:nvSpPr>
            <p:cNvPr id="6" name="TextBox 6"/>
            <p:cNvSpPr txBox="1"/>
            <p:nvPr/>
          </p:nvSpPr>
          <p:spPr>
            <a:xfrm>
              <a:off x="0" y="2322589"/>
              <a:ext cx="23301130" cy="676275"/>
            </a:xfrm>
            <a:prstGeom prst="rect">
              <a:avLst/>
            </a:prstGeom>
          </p:spPr>
          <p:txBody>
            <a:bodyPr lIns="0" tIns="0" rIns="0" bIns="0" rtlCol="0" anchor="t">
              <a:spAutoFit/>
            </a:bodyPr>
            <a:lstStyle/>
            <a:p>
              <a:pPr marL="0" lvl="0" indent="0" algn="l">
                <a:lnSpc>
                  <a:spcPts val="4200"/>
                </a:lnSpc>
              </a:pPr>
              <a:endParaRPr/>
            </a:p>
          </p:txBody>
        </p:sp>
      </p:grpSp>
      <p:sp>
        <p:nvSpPr>
          <p:cNvPr id="7" name="TextBox 7"/>
          <p:cNvSpPr txBox="1"/>
          <p:nvPr/>
        </p:nvSpPr>
        <p:spPr>
          <a:xfrm>
            <a:off x="17485343"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18</a:t>
            </a:r>
          </a:p>
        </p:txBody>
      </p:sp>
      <p:sp>
        <p:nvSpPr>
          <p:cNvPr id="8" name="TextBox 8"/>
          <p:cNvSpPr txBox="1"/>
          <p:nvPr/>
        </p:nvSpPr>
        <p:spPr>
          <a:xfrm>
            <a:off x="204080" y="2140036"/>
            <a:ext cx="6082701" cy="622441"/>
          </a:xfrm>
          <a:prstGeom prst="rect">
            <a:avLst/>
          </a:prstGeom>
        </p:spPr>
        <p:txBody>
          <a:bodyPr lIns="0" tIns="0" rIns="0" bIns="0" rtlCol="0" anchor="t">
            <a:spAutoFit/>
          </a:bodyPr>
          <a:lstStyle/>
          <a:p>
            <a:pPr algn="ctr">
              <a:lnSpc>
                <a:spcPts val="5067"/>
              </a:lnSpc>
              <a:spcBef>
                <a:spcPct val="0"/>
              </a:spcBef>
            </a:pPr>
            <a:r>
              <a:rPr lang="en-US" sz="3619" b="1">
                <a:solidFill>
                  <a:srgbClr val="08111A"/>
                </a:solidFill>
                <a:latin typeface="Raleway Bold"/>
                <a:ea typeface="Raleway Bold"/>
                <a:cs typeface="Raleway Bold"/>
                <a:sym typeface="Raleway Bold"/>
              </a:rPr>
              <a:t>A Faísca em Alexandria</a:t>
            </a:r>
          </a:p>
        </p:txBody>
      </p:sp>
      <p:sp>
        <p:nvSpPr>
          <p:cNvPr id="9" name="TextBox 9"/>
          <p:cNvSpPr txBox="1"/>
          <p:nvPr/>
        </p:nvSpPr>
        <p:spPr>
          <a:xfrm>
            <a:off x="666750" y="3126750"/>
            <a:ext cx="17327871" cy="5743576"/>
          </a:xfrm>
          <a:prstGeom prst="rect">
            <a:avLst/>
          </a:prstGeom>
        </p:spPr>
        <p:txBody>
          <a:bodyPr lIns="0" tIns="0" rIns="0" bIns="0" rtlCol="0" anchor="t">
            <a:spAutoFit/>
          </a:bodyPr>
          <a:lstStyle/>
          <a:p>
            <a:pPr algn="just">
              <a:lnSpc>
                <a:spcPts val="4199"/>
              </a:lnSpc>
              <a:spcBef>
                <a:spcPct val="0"/>
              </a:spcBef>
            </a:pPr>
            <a:r>
              <a:rPr lang="en-US" sz="2999">
                <a:solidFill>
                  <a:srgbClr val="08111A"/>
                </a:solidFill>
                <a:latin typeface="Raleway"/>
                <a:ea typeface="Raleway"/>
                <a:cs typeface="Raleway"/>
                <a:sym typeface="Raleway"/>
              </a:rPr>
              <a:t>O conflito Ariano não nasceu em Niceia; ele irrompeu na capital intelectual do Oriente, Alexandria.</a:t>
            </a:r>
          </a:p>
          <a:p>
            <a:pPr algn="just">
              <a:lnSpc>
                <a:spcPts val="4199"/>
              </a:lnSpc>
              <a:spcBef>
                <a:spcPct val="0"/>
              </a:spcBef>
            </a:pPr>
            <a:endParaRPr lang="en-US" sz="2999">
              <a:solidFill>
                <a:srgbClr val="08111A"/>
              </a:solidFill>
              <a:latin typeface="Raleway"/>
              <a:ea typeface="Raleway"/>
              <a:cs typeface="Raleway"/>
              <a:sym typeface="Raleway"/>
            </a:endParaRPr>
          </a:p>
          <a:p>
            <a:pPr algn="just">
              <a:lnSpc>
                <a:spcPts val="4199"/>
              </a:lnSpc>
              <a:spcBef>
                <a:spcPct val="0"/>
              </a:spcBef>
            </a:pPr>
            <a:r>
              <a:rPr lang="en-US" sz="2999" b="1">
                <a:solidFill>
                  <a:srgbClr val="08111A"/>
                </a:solidFill>
                <a:latin typeface="Raleway Bold"/>
                <a:ea typeface="Raleway Bold"/>
                <a:cs typeface="Raleway Bold"/>
                <a:sym typeface="Raleway Bold"/>
              </a:rPr>
              <a:t>O Estopim (c. 318 d.C.)</a:t>
            </a:r>
            <a:r>
              <a:rPr lang="en-US" sz="2999">
                <a:solidFill>
                  <a:srgbClr val="08111A"/>
                </a:solidFill>
                <a:latin typeface="Raleway"/>
                <a:ea typeface="Raleway"/>
                <a:cs typeface="Raleway"/>
                <a:sym typeface="Raleway"/>
              </a:rPr>
              <a:t>: O Bispo de Alexandria, Alexandre (que era o superior de Ário e mentor de Atanásio), estava ensinando sobre a Unidade da Trindade. Ário, um presbítero brilhante e popular, o desafiou publicamente, insistindo que, se o Pai gerou o Filho, houve um tempo em que o Filho não existia.</a:t>
            </a:r>
          </a:p>
          <a:p>
            <a:pPr algn="just">
              <a:lnSpc>
                <a:spcPts val="4199"/>
              </a:lnSpc>
              <a:spcBef>
                <a:spcPct val="0"/>
              </a:spcBef>
            </a:pPr>
            <a:endParaRPr lang="en-US" sz="2999">
              <a:solidFill>
                <a:srgbClr val="08111A"/>
              </a:solidFill>
              <a:latin typeface="Raleway"/>
              <a:ea typeface="Raleway"/>
              <a:cs typeface="Raleway"/>
              <a:sym typeface="Raleway"/>
            </a:endParaRPr>
          </a:p>
          <a:p>
            <a:pPr algn="just">
              <a:lnSpc>
                <a:spcPts val="4199"/>
              </a:lnSpc>
              <a:spcBef>
                <a:spcPct val="0"/>
              </a:spcBef>
            </a:pPr>
            <a:r>
              <a:rPr lang="en-US" sz="2999" b="1">
                <a:solidFill>
                  <a:srgbClr val="08111A"/>
                </a:solidFill>
                <a:latin typeface="Raleway Bold"/>
                <a:ea typeface="Raleway Bold"/>
                <a:cs typeface="Raleway Bold"/>
                <a:sym typeface="Raleway Bold"/>
              </a:rPr>
              <a:t>A Reação: </a:t>
            </a:r>
            <a:r>
              <a:rPr lang="en-US" sz="2999">
                <a:solidFill>
                  <a:srgbClr val="08111A"/>
                </a:solidFill>
                <a:latin typeface="Raleway"/>
                <a:ea typeface="Raleway"/>
                <a:cs typeface="Raleway"/>
                <a:sym typeface="Raleway"/>
              </a:rPr>
              <a:t>O bispo Alexandre e o jovem diácono Atanásio tentaram disciplinar Ário, mas ele tinha aliados poderosos, incluindo Eusébio de Nicomédia, que era influente junto a Constantino. O problema escalou de um debate local para uma crise imperial que ameaçava dividir o Oriente, forçando Constantino a intervir e convocar o concílio.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3" name="Freeform 3"/>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7359380"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19</a:t>
            </a:r>
          </a:p>
        </p:txBody>
      </p:sp>
      <p:sp>
        <p:nvSpPr>
          <p:cNvPr id="5" name="TextBox 5"/>
          <p:cNvSpPr txBox="1"/>
          <p:nvPr/>
        </p:nvSpPr>
        <p:spPr>
          <a:xfrm>
            <a:off x="1028700" y="904901"/>
            <a:ext cx="9017396" cy="1870869"/>
          </a:xfrm>
          <a:prstGeom prst="rect">
            <a:avLst/>
          </a:prstGeom>
        </p:spPr>
        <p:txBody>
          <a:bodyPr lIns="0" tIns="0" rIns="0" bIns="0" rtlCol="0" anchor="t">
            <a:spAutoFit/>
          </a:bodyPr>
          <a:lstStyle/>
          <a:p>
            <a:pPr algn="l">
              <a:lnSpc>
                <a:spcPts val="7155"/>
              </a:lnSpc>
            </a:pPr>
            <a:r>
              <a:rPr lang="en-US" sz="7301" b="1" spc="-211">
                <a:solidFill>
                  <a:srgbClr val="6F131E"/>
                </a:solidFill>
                <a:latin typeface="Jorick"/>
                <a:ea typeface="Jorick"/>
                <a:cs typeface="Jorick"/>
                <a:sym typeface="Jorick"/>
              </a:rPr>
              <a:t>Os grandes concílios da Igreja.</a:t>
            </a:r>
          </a:p>
        </p:txBody>
      </p:sp>
      <p:sp>
        <p:nvSpPr>
          <p:cNvPr id="6" name="TextBox 6"/>
          <p:cNvSpPr txBox="1"/>
          <p:nvPr/>
        </p:nvSpPr>
        <p:spPr>
          <a:xfrm>
            <a:off x="894354" y="2699569"/>
            <a:ext cx="9003961" cy="1100906"/>
          </a:xfrm>
          <a:prstGeom prst="rect">
            <a:avLst/>
          </a:prstGeom>
        </p:spPr>
        <p:txBody>
          <a:bodyPr lIns="0" tIns="0" rIns="0" bIns="0" rtlCol="0" anchor="t">
            <a:spAutoFit/>
          </a:bodyPr>
          <a:lstStyle/>
          <a:p>
            <a:pPr algn="l">
              <a:lnSpc>
                <a:spcPts val="4420"/>
              </a:lnSpc>
              <a:spcBef>
                <a:spcPct val="0"/>
              </a:spcBef>
            </a:pPr>
            <a:r>
              <a:rPr lang="en-US" sz="3157" b="1">
                <a:solidFill>
                  <a:srgbClr val="6F131E"/>
                </a:solidFill>
                <a:latin typeface="Quattrocento Bold"/>
                <a:ea typeface="Quattrocento Bold"/>
                <a:cs typeface="Quattrocento Bold"/>
                <a:sym typeface="Quattrocento Bold"/>
              </a:rPr>
              <a:t>Os locais e as datas dos 7 primeiros concíclios foram:</a:t>
            </a:r>
          </a:p>
        </p:txBody>
      </p:sp>
      <p:sp>
        <p:nvSpPr>
          <p:cNvPr id="7" name="TextBox 7"/>
          <p:cNvSpPr txBox="1"/>
          <p:nvPr/>
        </p:nvSpPr>
        <p:spPr>
          <a:xfrm>
            <a:off x="894354" y="4044684"/>
            <a:ext cx="9354928" cy="4657608"/>
          </a:xfrm>
          <a:prstGeom prst="rect">
            <a:avLst/>
          </a:prstGeom>
        </p:spPr>
        <p:txBody>
          <a:bodyPr lIns="0" tIns="0" rIns="0" bIns="0" rtlCol="0" anchor="t">
            <a:spAutoFit/>
          </a:bodyPr>
          <a:lstStyle/>
          <a:p>
            <a:pPr algn="l">
              <a:lnSpc>
                <a:spcPts val="5256"/>
              </a:lnSpc>
              <a:spcBef>
                <a:spcPct val="0"/>
              </a:spcBef>
            </a:pPr>
            <a:r>
              <a:rPr lang="en-US" sz="3754" b="1">
                <a:solidFill>
                  <a:srgbClr val="6F131E"/>
                </a:solidFill>
                <a:latin typeface="Quattrocento Bold"/>
                <a:ea typeface="Quattrocento Bold"/>
                <a:cs typeface="Quattrocento Bold"/>
                <a:sym typeface="Quattrocento Bold"/>
              </a:rPr>
              <a:t>1) Concílio de Nicéia (325 )</a:t>
            </a:r>
          </a:p>
          <a:p>
            <a:pPr algn="l">
              <a:lnSpc>
                <a:spcPts val="5256"/>
              </a:lnSpc>
              <a:spcBef>
                <a:spcPct val="0"/>
              </a:spcBef>
            </a:pPr>
            <a:r>
              <a:rPr lang="en-US" sz="3754" b="1">
                <a:solidFill>
                  <a:srgbClr val="6F131E"/>
                </a:solidFill>
                <a:latin typeface="Quattrocento Bold"/>
                <a:ea typeface="Quattrocento Bold"/>
                <a:cs typeface="Quattrocento Bold"/>
                <a:sym typeface="Quattrocento Bold"/>
              </a:rPr>
              <a:t>2) Concílio de Constantinopla (381)</a:t>
            </a:r>
          </a:p>
          <a:p>
            <a:pPr algn="l">
              <a:lnSpc>
                <a:spcPts val="5256"/>
              </a:lnSpc>
              <a:spcBef>
                <a:spcPct val="0"/>
              </a:spcBef>
            </a:pPr>
            <a:r>
              <a:rPr lang="en-US" sz="3754" b="1">
                <a:solidFill>
                  <a:srgbClr val="6F131E"/>
                </a:solidFill>
                <a:latin typeface="Quattrocento Bold"/>
                <a:ea typeface="Quattrocento Bold"/>
                <a:cs typeface="Quattrocento Bold"/>
                <a:sym typeface="Quattrocento Bold"/>
              </a:rPr>
              <a:t>3) Concílio de Éfeso (431)</a:t>
            </a:r>
          </a:p>
          <a:p>
            <a:pPr algn="l">
              <a:lnSpc>
                <a:spcPts val="5256"/>
              </a:lnSpc>
              <a:spcBef>
                <a:spcPct val="0"/>
              </a:spcBef>
            </a:pPr>
            <a:r>
              <a:rPr lang="en-US" sz="3754" b="1">
                <a:solidFill>
                  <a:srgbClr val="6F131E"/>
                </a:solidFill>
                <a:latin typeface="Quattrocento Bold"/>
                <a:ea typeface="Quattrocento Bold"/>
                <a:cs typeface="Quattrocento Bold"/>
                <a:sym typeface="Quattrocento Bold"/>
              </a:rPr>
              <a:t>4) Concílio de Calcêdonia (451)</a:t>
            </a:r>
          </a:p>
          <a:p>
            <a:pPr algn="l">
              <a:lnSpc>
                <a:spcPts val="5256"/>
              </a:lnSpc>
              <a:spcBef>
                <a:spcPct val="0"/>
              </a:spcBef>
            </a:pPr>
            <a:r>
              <a:rPr lang="en-US" sz="3754" b="1">
                <a:solidFill>
                  <a:srgbClr val="6F131E"/>
                </a:solidFill>
                <a:latin typeface="Quattrocento Bold"/>
                <a:ea typeface="Quattrocento Bold"/>
                <a:cs typeface="Quattrocento Bold"/>
                <a:sym typeface="Quattrocento Bold"/>
              </a:rPr>
              <a:t>5) II Concílio de Constantinopla (553)</a:t>
            </a:r>
          </a:p>
          <a:p>
            <a:pPr algn="l">
              <a:lnSpc>
                <a:spcPts val="5256"/>
              </a:lnSpc>
              <a:spcBef>
                <a:spcPct val="0"/>
              </a:spcBef>
            </a:pPr>
            <a:r>
              <a:rPr lang="en-US" sz="3754" b="1">
                <a:solidFill>
                  <a:srgbClr val="6F131E"/>
                </a:solidFill>
                <a:latin typeface="Quattrocento Bold"/>
                <a:ea typeface="Quattrocento Bold"/>
                <a:cs typeface="Quattrocento Bold"/>
                <a:sym typeface="Quattrocento Bold"/>
              </a:rPr>
              <a:t>6) III Concílio de Constantinopla (680)</a:t>
            </a:r>
          </a:p>
          <a:p>
            <a:pPr algn="l">
              <a:lnSpc>
                <a:spcPts val="5256"/>
              </a:lnSpc>
              <a:spcBef>
                <a:spcPct val="0"/>
              </a:spcBef>
            </a:pPr>
            <a:r>
              <a:rPr lang="en-US" sz="3754" b="1">
                <a:solidFill>
                  <a:srgbClr val="6F131E"/>
                </a:solidFill>
                <a:latin typeface="Quattrocento Bold"/>
                <a:ea typeface="Quattrocento Bold"/>
                <a:cs typeface="Quattrocento Bold"/>
                <a:sym typeface="Quattrocento Bold"/>
              </a:rPr>
              <a:t>7) II Concílio de Nicéia (787)</a:t>
            </a:r>
          </a:p>
        </p:txBody>
      </p:sp>
      <p:grpSp>
        <p:nvGrpSpPr>
          <p:cNvPr id="8" name="Group 8"/>
          <p:cNvGrpSpPr>
            <a:grpSpLocks noChangeAspect="1"/>
          </p:cNvGrpSpPr>
          <p:nvPr/>
        </p:nvGrpSpPr>
        <p:grpSpPr>
          <a:xfrm>
            <a:off x="10785305" y="1028700"/>
            <a:ext cx="5535684" cy="7535173"/>
            <a:chOff x="0" y="0"/>
            <a:chExt cx="6350000" cy="8643620"/>
          </a:xfrm>
        </p:grpSpPr>
        <p:sp>
          <p:nvSpPr>
            <p:cNvPr id="9" name="Freeform 9"/>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6F131E"/>
            </a:solidFill>
          </p:spPr>
        </p:sp>
        <p:sp>
          <p:nvSpPr>
            <p:cNvPr id="10" name="Freeform 10"/>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5"/>
              <a:stretch>
                <a:fillRect l="-10177" r="-10177"/>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TextBox 2"/>
          <p:cNvSpPr txBox="1"/>
          <p:nvPr/>
        </p:nvSpPr>
        <p:spPr>
          <a:xfrm>
            <a:off x="669118" y="3345194"/>
            <a:ext cx="2569382" cy="464820"/>
          </a:xfrm>
          <a:prstGeom prst="rect">
            <a:avLst/>
          </a:prstGeom>
        </p:spPr>
        <p:txBody>
          <a:bodyPr lIns="0" tIns="0" rIns="0" bIns="0" rtlCol="0" anchor="t">
            <a:spAutoFit/>
          </a:bodyPr>
          <a:lstStyle/>
          <a:p>
            <a:pPr marL="0" lvl="0" indent="0" algn="l">
              <a:lnSpc>
                <a:spcPts val="3779"/>
              </a:lnSpc>
              <a:spcBef>
                <a:spcPct val="0"/>
              </a:spcBef>
            </a:pPr>
            <a:r>
              <a:rPr lang="en-US" sz="2700" b="1">
                <a:solidFill>
                  <a:srgbClr val="08111A"/>
                </a:solidFill>
                <a:latin typeface="Raleway Bold"/>
                <a:ea typeface="Raleway Bold"/>
                <a:cs typeface="Raleway Bold"/>
                <a:sym typeface="Raleway Bold"/>
              </a:rPr>
              <a:t>45.d.C</a:t>
            </a:r>
          </a:p>
        </p:txBody>
      </p:sp>
      <p:sp>
        <p:nvSpPr>
          <p:cNvPr id="3" name="TextBox 3"/>
          <p:cNvSpPr txBox="1"/>
          <p:nvPr/>
        </p:nvSpPr>
        <p:spPr>
          <a:xfrm>
            <a:off x="5468359" y="3345194"/>
            <a:ext cx="2569382" cy="464820"/>
          </a:xfrm>
          <a:prstGeom prst="rect">
            <a:avLst/>
          </a:prstGeom>
        </p:spPr>
        <p:txBody>
          <a:bodyPr lIns="0" tIns="0" rIns="0" bIns="0" rtlCol="0" anchor="t">
            <a:spAutoFit/>
          </a:bodyPr>
          <a:lstStyle/>
          <a:p>
            <a:pPr marL="0" lvl="0" indent="0" algn="l">
              <a:lnSpc>
                <a:spcPts val="3779"/>
              </a:lnSpc>
              <a:spcBef>
                <a:spcPct val="0"/>
              </a:spcBef>
            </a:pPr>
            <a:r>
              <a:rPr lang="en-US" sz="2700" b="1">
                <a:solidFill>
                  <a:srgbClr val="08111A"/>
                </a:solidFill>
                <a:latin typeface="Raleway Bold"/>
                <a:ea typeface="Raleway Bold"/>
                <a:cs typeface="Raleway Bold"/>
                <a:sym typeface="Raleway Bold"/>
              </a:rPr>
              <a:t>95.d.C.</a:t>
            </a:r>
          </a:p>
        </p:txBody>
      </p:sp>
      <p:sp>
        <p:nvSpPr>
          <p:cNvPr id="4" name="TextBox 4"/>
          <p:cNvSpPr txBox="1"/>
          <p:nvPr/>
        </p:nvSpPr>
        <p:spPr>
          <a:xfrm>
            <a:off x="12588223" y="2868944"/>
            <a:ext cx="3533049" cy="941070"/>
          </a:xfrm>
          <a:prstGeom prst="rect">
            <a:avLst/>
          </a:prstGeom>
        </p:spPr>
        <p:txBody>
          <a:bodyPr lIns="0" tIns="0" rIns="0" bIns="0" rtlCol="0" anchor="t">
            <a:spAutoFit/>
          </a:bodyPr>
          <a:lstStyle/>
          <a:p>
            <a:pPr marL="0" lvl="0" indent="0" algn="l">
              <a:lnSpc>
                <a:spcPts val="3779"/>
              </a:lnSpc>
              <a:spcBef>
                <a:spcPct val="0"/>
              </a:spcBef>
            </a:pPr>
            <a:r>
              <a:rPr lang="en-US" sz="2700" b="1">
                <a:solidFill>
                  <a:srgbClr val="08111A"/>
                </a:solidFill>
                <a:latin typeface="Raleway Bold"/>
                <a:ea typeface="Raleway Bold"/>
                <a:cs typeface="Raleway Bold"/>
                <a:sym typeface="Raleway Bold"/>
              </a:rPr>
              <a:t>325 d.C. - Concílio de Nicéia</a:t>
            </a:r>
          </a:p>
        </p:txBody>
      </p:sp>
      <p:sp>
        <p:nvSpPr>
          <p:cNvPr id="5" name="TextBox 5"/>
          <p:cNvSpPr txBox="1"/>
          <p:nvPr/>
        </p:nvSpPr>
        <p:spPr>
          <a:xfrm>
            <a:off x="1399700" y="4409440"/>
            <a:ext cx="3677599" cy="953770"/>
          </a:xfrm>
          <a:prstGeom prst="rect">
            <a:avLst/>
          </a:prstGeom>
        </p:spPr>
        <p:txBody>
          <a:bodyPr lIns="0" tIns="0" rIns="0" bIns="0" rtlCol="0" anchor="t">
            <a:spAutoFit/>
          </a:bodyPr>
          <a:lstStyle/>
          <a:p>
            <a:pPr algn="l">
              <a:lnSpc>
                <a:spcPts val="3769"/>
              </a:lnSpc>
            </a:pPr>
            <a:r>
              <a:rPr lang="en-US" sz="2899">
                <a:solidFill>
                  <a:srgbClr val="08111A"/>
                </a:solidFill>
                <a:latin typeface="Raleway"/>
                <a:ea typeface="Raleway"/>
                <a:cs typeface="Raleway"/>
                <a:sym typeface="Raleway"/>
              </a:rPr>
              <a:t>Formação do</a:t>
            </a:r>
            <a:r>
              <a:rPr lang="en-US" sz="2899" b="1">
                <a:solidFill>
                  <a:srgbClr val="08111A"/>
                </a:solidFill>
                <a:latin typeface="Raleway Bold"/>
                <a:ea typeface="Raleway Bold"/>
                <a:cs typeface="Raleway Bold"/>
                <a:sym typeface="Raleway Bold"/>
              </a:rPr>
              <a:t> </a:t>
            </a:r>
          </a:p>
          <a:p>
            <a:pPr marL="0" lvl="0" indent="0" algn="l">
              <a:lnSpc>
                <a:spcPts val="3769"/>
              </a:lnSpc>
              <a:spcBef>
                <a:spcPct val="0"/>
              </a:spcBef>
            </a:pPr>
            <a:r>
              <a:rPr lang="en-US" sz="2899" b="1">
                <a:solidFill>
                  <a:srgbClr val="08111A"/>
                </a:solidFill>
                <a:latin typeface="Raleway Bold"/>
                <a:ea typeface="Raleway Bold"/>
                <a:cs typeface="Raleway Bold"/>
                <a:sym typeface="Raleway Bold"/>
              </a:rPr>
              <a:t>Novo Testamento</a:t>
            </a:r>
          </a:p>
        </p:txBody>
      </p:sp>
      <p:sp>
        <p:nvSpPr>
          <p:cNvPr id="6" name="TextBox 6"/>
          <p:cNvSpPr txBox="1"/>
          <p:nvPr/>
        </p:nvSpPr>
        <p:spPr>
          <a:xfrm>
            <a:off x="6497585" y="4409440"/>
            <a:ext cx="3931940" cy="953770"/>
          </a:xfrm>
          <a:prstGeom prst="rect">
            <a:avLst/>
          </a:prstGeom>
        </p:spPr>
        <p:txBody>
          <a:bodyPr lIns="0" tIns="0" rIns="0" bIns="0" rtlCol="0" anchor="t">
            <a:spAutoFit/>
          </a:bodyPr>
          <a:lstStyle/>
          <a:p>
            <a:pPr marL="0" lvl="0" indent="0" algn="l">
              <a:lnSpc>
                <a:spcPts val="3769"/>
              </a:lnSpc>
              <a:spcBef>
                <a:spcPct val="0"/>
              </a:spcBef>
            </a:pPr>
            <a:r>
              <a:rPr lang="en-US" sz="2899">
                <a:solidFill>
                  <a:srgbClr val="08111A"/>
                </a:solidFill>
                <a:latin typeface="Raleway"/>
                <a:ea typeface="Raleway"/>
                <a:cs typeface="Raleway"/>
                <a:sym typeface="Raleway"/>
              </a:rPr>
              <a:t>A Igreja até </a:t>
            </a:r>
            <a:r>
              <a:rPr lang="en-US" sz="2899" b="1">
                <a:solidFill>
                  <a:srgbClr val="08111A"/>
                </a:solidFill>
                <a:latin typeface="Raleway Bold"/>
                <a:ea typeface="Raleway Bold"/>
                <a:cs typeface="Raleway Bold"/>
                <a:sym typeface="Raleway Bold"/>
              </a:rPr>
              <a:t>Constantino</a:t>
            </a:r>
          </a:p>
        </p:txBody>
      </p:sp>
      <p:sp>
        <p:nvSpPr>
          <p:cNvPr id="7" name="TextBox 7"/>
          <p:cNvSpPr txBox="1"/>
          <p:nvPr/>
        </p:nvSpPr>
        <p:spPr>
          <a:xfrm>
            <a:off x="666750" y="742950"/>
            <a:ext cx="16954500" cy="1295400"/>
          </a:xfrm>
          <a:prstGeom prst="rect">
            <a:avLst/>
          </a:prstGeom>
        </p:spPr>
        <p:txBody>
          <a:bodyPr lIns="0" tIns="0" rIns="0" bIns="0" rtlCol="0" anchor="t">
            <a:spAutoFit/>
          </a:bodyPr>
          <a:lstStyle/>
          <a:p>
            <a:pPr marL="0" lvl="0" indent="0" algn="l">
              <a:lnSpc>
                <a:spcPts val="9900"/>
              </a:lnSpc>
              <a:spcBef>
                <a:spcPct val="0"/>
              </a:spcBef>
            </a:pPr>
            <a:r>
              <a:rPr lang="en-US" sz="9000" u="none" strike="noStrike">
                <a:solidFill>
                  <a:srgbClr val="08111A"/>
                </a:solidFill>
                <a:latin typeface="Raleway"/>
                <a:ea typeface="Raleway"/>
                <a:cs typeface="Raleway"/>
                <a:sym typeface="Raleway"/>
              </a:rPr>
              <a:t>Linha do Tempo</a:t>
            </a:r>
          </a:p>
        </p:txBody>
      </p:sp>
      <p:sp>
        <p:nvSpPr>
          <p:cNvPr id="8" name="AutoShape 8"/>
          <p:cNvSpPr/>
          <p:nvPr/>
        </p:nvSpPr>
        <p:spPr>
          <a:xfrm>
            <a:off x="992968" y="4248150"/>
            <a:ext cx="17607376" cy="0"/>
          </a:xfrm>
          <a:prstGeom prst="line">
            <a:avLst/>
          </a:prstGeom>
          <a:ln w="19050" cap="flat">
            <a:solidFill>
              <a:srgbClr val="2A3647"/>
            </a:solidFill>
            <a:prstDash val="solid"/>
            <a:headEnd type="none" w="sm" len="sm"/>
            <a:tailEnd type="none" w="sm" len="sm"/>
          </a:ln>
        </p:spPr>
      </p:sp>
      <p:grpSp>
        <p:nvGrpSpPr>
          <p:cNvPr id="9" name="Group 9"/>
          <p:cNvGrpSpPr/>
          <p:nvPr/>
        </p:nvGrpSpPr>
        <p:grpSpPr>
          <a:xfrm>
            <a:off x="669118" y="4086225"/>
            <a:ext cx="323850" cy="323850"/>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3647"/>
            </a:solidFill>
          </p:spPr>
        </p:sp>
      </p:grpSp>
      <p:grpSp>
        <p:nvGrpSpPr>
          <p:cNvPr id="11" name="Group 11"/>
          <p:cNvGrpSpPr/>
          <p:nvPr/>
        </p:nvGrpSpPr>
        <p:grpSpPr>
          <a:xfrm>
            <a:off x="5468359" y="4086225"/>
            <a:ext cx="323850" cy="323850"/>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3647"/>
            </a:solidFill>
          </p:spPr>
        </p:sp>
      </p:grpSp>
      <p:grpSp>
        <p:nvGrpSpPr>
          <p:cNvPr id="13" name="Group 13"/>
          <p:cNvGrpSpPr/>
          <p:nvPr/>
        </p:nvGrpSpPr>
        <p:grpSpPr>
          <a:xfrm>
            <a:off x="10267600" y="4086225"/>
            <a:ext cx="323850" cy="323850"/>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3647"/>
            </a:solidFill>
          </p:spPr>
        </p:sp>
      </p:grpSp>
      <p:grpSp>
        <p:nvGrpSpPr>
          <p:cNvPr id="15" name="Group 15"/>
          <p:cNvGrpSpPr/>
          <p:nvPr/>
        </p:nvGrpSpPr>
        <p:grpSpPr>
          <a:xfrm>
            <a:off x="12007196" y="2926094"/>
            <a:ext cx="323850" cy="323850"/>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A3647"/>
            </a:solidFill>
          </p:spPr>
        </p:sp>
      </p:grpSp>
      <p:sp>
        <p:nvSpPr>
          <p:cNvPr id="17" name="AutoShape 17"/>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18" name="Freeform 18"/>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TextBox 19"/>
          <p:cNvSpPr txBox="1"/>
          <p:nvPr/>
        </p:nvSpPr>
        <p:spPr>
          <a:xfrm>
            <a:off x="17357080"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2</a:t>
            </a:r>
          </a:p>
        </p:txBody>
      </p:sp>
      <p:sp>
        <p:nvSpPr>
          <p:cNvPr id="20" name="TextBox 20"/>
          <p:cNvSpPr txBox="1"/>
          <p:nvPr/>
        </p:nvSpPr>
        <p:spPr>
          <a:xfrm>
            <a:off x="10267600" y="3345194"/>
            <a:ext cx="2569382" cy="464820"/>
          </a:xfrm>
          <a:prstGeom prst="rect">
            <a:avLst/>
          </a:prstGeom>
        </p:spPr>
        <p:txBody>
          <a:bodyPr lIns="0" tIns="0" rIns="0" bIns="0" rtlCol="0" anchor="t">
            <a:spAutoFit/>
          </a:bodyPr>
          <a:lstStyle/>
          <a:p>
            <a:pPr marL="0" lvl="0" indent="0" algn="l">
              <a:lnSpc>
                <a:spcPts val="3779"/>
              </a:lnSpc>
              <a:spcBef>
                <a:spcPct val="0"/>
              </a:spcBef>
            </a:pPr>
            <a:r>
              <a:rPr lang="en-US" sz="2700" b="1">
                <a:solidFill>
                  <a:srgbClr val="08111A"/>
                </a:solidFill>
                <a:latin typeface="Raleway Bold"/>
                <a:ea typeface="Raleway Bold"/>
                <a:cs typeface="Raleway Bold"/>
                <a:sym typeface="Raleway Bold"/>
              </a:rPr>
              <a:t>313 d.C.</a:t>
            </a:r>
          </a:p>
        </p:txBody>
      </p:sp>
      <p:sp>
        <p:nvSpPr>
          <p:cNvPr id="21" name="TextBox 21"/>
          <p:cNvSpPr txBox="1"/>
          <p:nvPr/>
        </p:nvSpPr>
        <p:spPr>
          <a:xfrm>
            <a:off x="10591450" y="4665980"/>
            <a:ext cx="5436292" cy="477520"/>
          </a:xfrm>
          <a:prstGeom prst="rect">
            <a:avLst/>
          </a:prstGeom>
        </p:spPr>
        <p:txBody>
          <a:bodyPr lIns="0" tIns="0" rIns="0" bIns="0" rtlCol="0" anchor="t">
            <a:spAutoFit/>
          </a:bodyPr>
          <a:lstStyle/>
          <a:p>
            <a:pPr marL="0" lvl="0" indent="0" algn="l">
              <a:lnSpc>
                <a:spcPts val="3769"/>
              </a:lnSpc>
              <a:spcBef>
                <a:spcPct val="0"/>
              </a:spcBef>
            </a:pPr>
            <a:r>
              <a:rPr lang="en-US" sz="2899">
                <a:solidFill>
                  <a:srgbClr val="08111A"/>
                </a:solidFill>
                <a:latin typeface="Raleway"/>
                <a:ea typeface="Raleway"/>
                <a:cs typeface="Raleway"/>
                <a:sym typeface="Raleway"/>
              </a:rPr>
              <a:t>A igreja </a:t>
            </a:r>
            <a:r>
              <a:rPr lang="en-US" sz="2899" b="1">
                <a:solidFill>
                  <a:srgbClr val="08111A"/>
                </a:solidFill>
                <a:latin typeface="Raleway Bold"/>
                <a:ea typeface="Raleway Bold"/>
                <a:cs typeface="Raleway Bold"/>
                <a:sym typeface="Raleway Bold"/>
              </a:rPr>
              <a:t>estatal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TextBox 2"/>
          <p:cNvSpPr txBox="1"/>
          <p:nvPr/>
        </p:nvSpPr>
        <p:spPr>
          <a:xfrm>
            <a:off x="17485343"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20</a:t>
            </a:r>
          </a:p>
        </p:txBody>
      </p:sp>
      <p:sp>
        <p:nvSpPr>
          <p:cNvPr id="3" name="AutoShape 3"/>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4" name="Freeform 4"/>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814056" y="466083"/>
            <a:ext cx="16317256" cy="965994"/>
          </a:xfrm>
          <a:prstGeom prst="rect">
            <a:avLst/>
          </a:prstGeom>
        </p:spPr>
        <p:txBody>
          <a:bodyPr lIns="0" tIns="0" rIns="0" bIns="0" rtlCol="0" anchor="t">
            <a:spAutoFit/>
          </a:bodyPr>
          <a:lstStyle/>
          <a:p>
            <a:pPr algn="l">
              <a:lnSpc>
                <a:spcPts val="7155"/>
              </a:lnSpc>
            </a:pPr>
            <a:r>
              <a:rPr lang="en-US" sz="7301" b="1" spc="-211">
                <a:solidFill>
                  <a:srgbClr val="6F131E"/>
                </a:solidFill>
                <a:latin typeface="Jorick"/>
                <a:ea typeface="Jorick"/>
                <a:cs typeface="Jorick"/>
                <a:sym typeface="Jorick"/>
              </a:rPr>
              <a:t>O resultado do Concílio de Nicéia</a:t>
            </a:r>
          </a:p>
        </p:txBody>
      </p:sp>
      <p:sp>
        <p:nvSpPr>
          <p:cNvPr id="6" name="TextBox 6"/>
          <p:cNvSpPr txBox="1"/>
          <p:nvPr/>
        </p:nvSpPr>
        <p:spPr>
          <a:xfrm>
            <a:off x="938537" y="1669922"/>
            <a:ext cx="16667357" cy="7413441"/>
          </a:xfrm>
          <a:prstGeom prst="rect">
            <a:avLst/>
          </a:prstGeom>
        </p:spPr>
        <p:txBody>
          <a:bodyPr lIns="0" tIns="0" rIns="0" bIns="0" rtlCol="0" anchor="t">
            <a:spAutoFit/>
          </a:bodyPr>
          <a:lstStyle/>
          <a:p>
            <a:pPr algn="l">
              <a:lnSpc>
                <a:spcPts val="4560"/>
              </a:lnSpc>
              <a:spcBef>
                <a:spcPct val="0"/>
              </a:spcBef>
            </a:pPr>
            <a:r>
              <a:rPr lang="en-US" sz="3257" b="1">
                <a:solidFill>
                  <a:srgbClr val="000000"/>
                </a:solidFill>
                <a:latin typeface="Quattrocento Bold"/>
                <a:ea typeface="Quattrocento Bold"/>
                <a:cs typeface="Quattrocento Bold"/>
                <a:sym typeface="Quattrocento Bold"/>
              </a:rPr>
              <a:t>Creio em um Deus, Pai Todo-poderoso, Criador do céu e da terra, e de todas as coisas visíveis e invisíveis; e em um Senhor Jesus Cristo, o unigênito Filho de Deus, gerado pelo Pai antes de todos os séculos, Deus de Deus, Luz da Luz, verdadeiro Deus de verdadeiro Deus, gerado não feito, de uma só substância com o Pai; pelo qual todas as coisas foram feitas; o qual por nós homens e por nossa salvação, desceu dos céus, foi feito carne pelo Espírito Santo da Virgem Maria, e foi feito homem; e foi crucificado por nós sob o poder de Pôncio Pilatos. Ele padeceu e foi sepultado; e no terceiro dia ressuscitou conforme as Escrituras; e subiu ao céu e assentou-se à direita do Pai, e de novo há de vir com glória para julgar os vivos e os mortos, e seu reino não terá fim. E no Espírito Santo, Senhor e Vivificador, que procede do Pai e do Filho [2] , que com o Pai e o Filho conjuntamente é adorado e glorificado, que falou através dos profetas. Creio na Igreja una, universal e apostólica, reconheço um só batismo para remissão dos pecados; e aguardo a ressurreição dos mortos e da vida do mundo vindouro.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3" name="Freeform 3"/>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17359380"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21</a:t>
            </a:r>
          </a:p>
        </p:txBody>
      </p:sp>
      <p:sp>
        <p:nvSpPr>
          <p:cNvPr id="5" name="TextBox 5"/>
          <p:cNvSpPr txBox="1"/>
          <p:nvPr/>
        </p:nvSpPr>
        <p:spPr>
          <a:xfrm>
            <a:off x="894354" y="513207"/>
            <a:ext cx="9017396" cy="2775744"/>
          </a:xfrm>
          <a:prstGeom prst="rect">
            <a:avLst/>
          </a:prstGeom>
        </p:spPr>
        <p:txBody>
          <a:bodyPr lIns="0" tIns="0" rIns="0" bIns="0" rtlCol="0" anchor="t">
            <a:spAutoFit/>
          </a:bodyPr>
          <a:lstStyle/>
          <a:p>
            <a:pPr algn="l">
              <a:lnSpc>
                <a:spcPts val="7155"/>
              </a:lnSpc>
            </a:pPr>
            <a:r>
              <a:rPr lang="en-US" sz="7301" b="1" spc="-211">
                <a:solidFill>
                  <a:srgbClr val="6F131E"/>
                </a:solidFill>
                <a:latin typeface="Jorick"/>
                <a:ea typeface="Jorick"/>
                <a:cs typeface="Jorick"/>
                <a:sym typeface="Jorick"/>
              </a:rPr>
              <a:t>Os outros 14 concílios da Igreja Romana</a:t>
            </a:r>
          </a:p>
          <a:p>
            <a:pPr algn="l">
              <a:lnSpc>
                <a:spcPts val="7155"/>
              </a:lnSpc>
            </a:pPr>
            <a:endParaRPr lang="en-US" sz="7301" b="1" spc="-211">
              <a:solidFill>
                <a:srgbClr val="6F131E"/>
              </a:solidFill>
              <a:latin typeface="Jorick"/>
              <a:ea typeface="Jorick"/>
              <a:cs typeface="Jorick"/>
              <a:sym typeface="Jorick"/>
            </a:endParaRPr>
          </a:p>
        </p:txBody>
      </p:sp>
      <p:sp>
        <p:nvSpPr>
          <p:cNvPr id="6" name="TextBox 6"/>
          <p:cNvSpPr txBox="1"/>
          <p:nvPr/>
        </p:nvSpPr>
        <p:spPr>
          <a:xfrm>
            <a:off x="1028700" y="2438887"/>
            <a:ext cx="7054034" cy="7536154"/>
          </a:xfrm>
          <a:prstGeom prst="rect">
            <a:avLst/>
          </a:prstGeom>
        </p:spPr>
        <p:txBody>
          <a:bodyPr lIns="0" tIns="0" rIns="0" bIns="0" rtlCol="0" anchor="t">
            <a:spAutoFit/>
          </a:bodyPr>
          <a:lstStyle/>
          <a:p>
            <a:pPr algn="l">
              <a:lnSpc>
                <a:spcPts val="3963"/>
              </a:lnSpc>
              <a:spcBef>
                <a:spcPct val="0"/>
              </a:spcBef>
            </a:pPr>
            <a:r>
              <a:rPr lang="en-US" sz="2831" b="1">
                <a:solidFill>
                  <a:srgbClr val="6F131E"/>
                </a:solidFill>
                <a:latin typeface="Quattrocento Bold"/>
                <a:ea typeface="Quattrocento Bold"/>
                <a:cs typeface="Quattrocento Bold"/>
                <a:sym typeface="Quattrocento Bold"/>
              </a:rPr>
              <a:t>08) Concílio de Constantinopla IV (870 )</a:t>
            </a:r>
          </a:p>
          <a:p>
            <a:pPr algn="l">
              <a:lnSpc>
                <a:spcPts val="3963"/>
              </a:lnSpc>
              <a:spcBef>
                <a:spcPct val="0"/>
              </a:spcBef>
            </a:pPr>
            <a:r>
              <a:rPr lang="en-US" sz="2831" b="1">
                <a:solidFill>
                  <a:srgbClr val="6F131E"/>
                </a:solidFill>
                <a:latin typeface="Quattrocento Bold"/>
                <a:ea typeface="Quattrocento Bold"/>
                <a:cs typeface="Quattrocento Bold"/>
                <a:sym typeface="Quattrocento Bold"/>
              </a:rPr>
              <a:t>09) Concílio de Latrão I (1123)</a:t>
            </a:r>
          </a:p>
          <a:p>
            <a:pPr algn="l">
              <a:lnSpc>
                <a:spcPts val="3963"/>
              </a:lnSpc>
              <a:spcBef>
                <a:spcPct val="0"/>
              </a:spcBef>
            </a:pPr>
            <a:r>
              <a:rPr lang="en-US" sz="2831" b="1">
                <a:solidFill>
                  <a:srgbClr val="6F131E"/>
                </a:solidFill>
                <a:latin typeface="Quattrocento Bold"/>
                <a:ea typeface="Quattrocento Bold"/>
                <a:cs typeface="Quattrocento Bold"/>
                <a:sym typeface="Quattrocento Bold"/>
              </a:rPr>
              <a:t>10) Concílio de Latrão II (1139)</a:t>
            </a:r>
          </a:p>
          <a:p>
            <a:pPr algn="l">
              <a:lnSpc>
                <a:spcPts val="3963"/>
              </a:lnSpc>
              <a:spcBef>
                <a:spcPct val="0"/>
              </a:spcBef>
            </a:pPr>
            <a:r>
              <a:rPr lang="en-US" sz="2831" b="1">
                <a:solidFill>
                  <a:srgbClr val="6F131E"/>
                </a:solidFill>
                <a:latin typeface="Quattrocento Bold"/>
                <a:ea typeface="Quattrocento Bold"/>
                <a:cs typeface="Quattrocento Bold"/>
                <a:sym typeface="Quattrocento Bold"/>
              </a:rPr>
              <a:t>11) Concílio de Latrão III (1179)</a:t>
            </a:r>
          </a:p>
          <a:p>
            <a:pPr algn="l">
              <a:lnSpc>
                <a:spcPts val="3963"/>
              </a:lnSpc>
              <a:spcBef>
                <a:spcPct val="0"/>
              </a:spcBef>
            </a:pPr>
            <a:r>
              <a:rPr lang="en-US" sz="2831" b="1">
                <a:solidFill>
                  <a:srgbClr val="6F131E"/>
                </a:solidFill>
                <a:latin typeface="Quattrocento Bold"/>
                <a:ea typeface="Quattrocento Bold"/>
                <a:cs typeface="Quattrocento Bold"/>
                <a:sym typeface="Quattrocento Bold"/>
              </a:rPr>
              <a:t>12) Concílio de Latrão IV (1215)</a:t>
            </a:r>
          </a:p>
          <a:p>
            <a:pPr algn="l">
              <a:lnSpc>
                <a:spcPts val="3963"/>
              </a:lnSpc>
              <a:spcBef>
                <a:spcPct val="0"/>
              </a:spcBef>
            </a:pPr>
            <a:r>
              <a:rPr lang="en-US" sz="2831" b="1">
                <a:solidFill>
                  <a:srgbClr val="6F131E"/>
                </a:solidFill>
                <a:latin typeface="Quattrocento Bold"/>
                <a:ea typeface="Quattrocento Bold"/>
                <a:cs typeface="Quattrocento Bold"/>
                <a:sym typeface="Quattrocento Bold"/>
              </a:rPr>
              <a:t>13) Concílio de Lião I (1245)</a:t>
            </a:r>
          </a:p>
          <a:p>
            <a:pPr algn="l">
              <a:lnSpc>
                <a:spcPts val="3963"/>
              </a:lnSpc>
              <a:spcBef>
                <a:spcPct val="0"/>
              </a:spcBef>
            </a:pPr>
            <a:r>
              <a:rPr lang="en-US" sz="2831" b="1">
                <a:solidFill>
                  <a:srgbClr val="6F131E"/>
                </a:solidFill>
                <a:latin typeface="Quattrocento Bold"/>
                <a:ea typeface="Quattrocento Bold"/>
                <a:cs typeface="Quattrocento Bold"/>
                <a:sym typeface="Quattrocento Bold"/>
              </a:rPr>
              <a:t>14) Concílio de Lião II (1274)</a:t>
            </a:r>
          </a:p>
          <a:p>
            <a:pPr algn="l">
              <a:lnSpc>
                <a:spcPts val="3963"/>
              </a:lnSpc>
              <a:spcBef>
                <a:spcPct val="0"/>
              </a:spcBef>
            </a:pPr>
            <a:r>
              <a:rPr lang="en-US" sz="2831" b="1">
                <a:solidFill>
                  <a:srgbClr val="6F131E"/>
                </a:solidFill>
                <a:latin typeface="Quattrocento Bold"/>
                <a:ea typeface="Quattrocento Bold"/>
                <a:cs typeface="Quattrocento Bold"/>
                <a:sym typeface="Quattrocento Bold"/>
              </a:rPr>
              <a:t>15) Concílio de Viena (1312)</a:t>
            </a:r>
          </a:p>
          <a:p>
            <a:pPr algn="l">
              <a:lnSpc>
                <a:spcPts val="3963"/>
              </a:lnSpc>
              <a:spcBef>
                <a:spcPct val="0"/>
              </a:spcBef>
            </a:pPr>
            <a:r>
              <a:rPr lang="en-US" sz="2831" b="1">
                <a:solidFill>
                  <a:srgbClr val="6F131E"/>
                </a:solidFill>
                <a:latin typeface="Quattrocento Bold"/>
                <a:ea typeface="Quattrocento Bold"/>
                <a:cs typeface="Quattrocento Bold"/>
                <a:sym typeface="Quattrocento Bold"/>
              </a:rPr>
              <a:t>16) Concílio de Constança (1418)</a:t>
            </a:r>
          </a:p>
          <a:p>
            <a:pPr algn="l">
              <a:lnSpc>
                <a:spcPts val="3963"/>
              </a:lnSpc>
              <a:spcBef>
                <a:spcPct val="0"/>
              </a:spcBef>
            </a:pPr>
            <a:r>
              <a:rPr lang="en-US" sz="2831" b="1">
                <a:solidFill>
                  <a:srgbClr val="6F131E"/>
                </a:solidFill>
                <a:latin typeface="Quattrocento Bold"/>
                <a:ea typeface="Quattrocento Bold"/>
                <a:cs typeface="Quattrocento Bold"/>
                <a:sym typeface="Quattrocento Bold"/>
              </a:rPr>
              <a:t>17) Concílio de Basileia-Florença (1432)</a:t>
            </a:r>
          </a:p>
          <a:p>
            <a:pPr algn="l">
              <a:lnSpc>
                <a:spcPts val="3963"/>
              </a:lnSpc>
              <a:spcBef>
                <a:spcPct val="0"/>
              </a:spcBef>
            </a:pPr>
            <a:r>
              <a:rPr lang="en-US" sz="2831" b="1">
                <a:solidFill>
                  <a:srgbClr val="6F131E"/>
                </a:solidFill>
                <a:latin typeface="Quattrocento Bold"/>
                <a:ea typeface="Quattrocento Bold"/>
                <a:cs typeface="Quattrocento Bold"/>
                <a:sym typeface="Quattrocento Bold"/>
              </a:rPr>
              <a:t>18) Concílio de Latrão V</a:t>
            </a:r>
          </a:p>
          <a:p>
            <a:pPr algn="l">
              <a:lnSpc>
                <a:spcPts val="3963"/>
              </a:lnSpc>
              <a:spcBef>
                <a:spcPct val="0"/>
              </a:spcBef>
            </a:pPr>
            <a:r>
              <a:rPr lang="en-US" sz="2831" b="1">
                <a:solidFill>
                  <a:srgbClr val="6F131E"/>
                </a:solidFill>
                <a:latin typeface="Quattrocento Bold"/>
                <a:ea typeface="Quattrocento Bold"/>
                <a:cs typeface="Quattrocento Bold"/>
                <a:sym typeface="Quattrocento Bold"/>
              </a:rPr>
              <a:t>19) Concílio de Trento (1545-1563)</a:t>
            </a:r>
          </a:p>
          <a:p>
            <a:pPr algn="l">
              <a:lnSpc>
                <a:spcPts val="3963"/>
              </a:lnSpc>
              <a:spcBef>
                <a:spcPct val="0"/>
              </a:spcBef>
            </a:pPr>
            <a:r>
              <a:rPr lang="en-US" sz="2831" b="1">
                <a:solidFill>
                  <a:srgbClr val="6F131E"/>
                </a:solidFill>
                <a:latin typeface="Quattrocento Bold"/>
                <a:ea typeface="Quattrocento Bold"/>
                <a:cs typeface="Quattrocento Bold"/>
                <a:sym typeface="Quattrocento Bold"/>
              </a:rPr>
              <a:t>20) Concílio do Vaticano I (1869 - 1870)</a:t>
            </a:r>
          </a:p>
          <a:p>
            <a:pPr algn="l">
              <a:lnSpc>
                <a:spcPts val="3963"/>
              </a:lnSpc>
              <a:spcBef>
                <a:spcPct val="0"/>
              </a:spcBef>
            </a:pPr>
            <a:r>
              <a:rPr lang="en-US" sz="2831" b="1">
                <a:solidFill>
                  <a:srgbClr val="6F131E"/>
                </a:solidFill>
                <a:latin typeface="Quattrocento Bold"/>
                <a:ea typeface="Quattrocento Bold"/>
                <a:cs typeface="Quattrocento Bold"/>
                <a:sym typeface="Quattrocento Bold"/>
              </a:rPr>
              <a:t>21) Concílio do Vaticano II (1962 - 1965)</a:t>
            </a:r>
          </a:p>
          <a:p>
            <a:pPr algn="l">
              <a:lnSpc>
                <a:spcPts val="3963"/>
              </a:lnSpc>
              <a:spcBef>
                <a:spcPct val="0"/>
              </a:spcBef>
            </a:pPr>
            <a:endParaRPr lang="en-US" sz="2831" b="1">
              <a:solidFill>
                <a:srgbClr val="6F131E"/>
              </a:solidFill>
              <a:latin typeface="Quattrocento Bold"/>
              <a:ea typeface="Quattrocento Bold"/>
              <a:cs typeface="Quattrocento Bold"/>
              <a:sym typeface="Quattrocento Bold"/>
            </a:endParaRPr>
          </a:p>
        </p:txBody>
      </p:sp>
      <p:grpSp>
        <p:nvGrpSpPr>
          <p:cNvPr id="7" name="Group 7"/>
          <p:cNvGrpSpPr>
            <a:grpSpLocks noChangeAspect="1"/>
          </p:cNvGrpSpPr>
          <p:nvPr/>
        </p:nvGrpSpPr>
        <p:grpSpPr>
          <a:xfrm>
            <a:off x="10785305" y="1028700"/>
            <a:ext cx="5535684" cy="7535173"/>
            <a:chOff x="0" y="0"/>
            <a:chExt cx="6350000" cy="8643620"/>
          </a:xfrm>
        </p:grpSpPr>
        <p:sp>
          <p:nvSpPr>
            <p:cNvPr id="8" name="Freeform 8"/>
            <p:cNvSpPr/>
            <p:nvPr/>
          </p:nvSpPr>
          <p:spPr>
            <a:xfrm>
              <a:off x="0" y="0"/>
              <a:ext cx="6350000" cy="8642350"/>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6F131E"/>
            </a:solidFill>
          </p:spPr>
        </p:sp>
        <p:sp>
          <p:nvSpPr>
            <p:cNvPr id="9" name="Freeform 9"/>
            <p:cNvSpPr/>
            <p:nvPr/>
          </p:nvSpPr>
          <p:spPr>
            <a:xfrm>
              <a:off x="389890" y="450850"/>
              <a:ext cx="5570220" cy="7743190"/>
            </a:xfrm>
            <a:custGeom>
              <a:avLst/>
              <a:gdLst/>
              <a:ahLst/>
              <a:cxnLst/>
              <a:rect l="l" t="t" r="r" b="b"/>
              <a:pathLst>
                <a:path w="5570220" h="7743190">
                  <a:moveTo>
                    <a:pt x="0" y="0"/>
                  </a:moveTo>
                  <a:lnTo>
                    <a:pt x="5570220" y="0"/>
                  </a:lnTo>
                  <a:lnTo>
                    <a:pt x="5570220" y="7743190"/>
                  </a:lnTo>
                  <a:lnTo>
                    <a:pt x="0" y="7743190"/>
                  </a:lnTo>
                  <a:close/>
                </a:path>
              </a:pathLst>
            </a:custGeom>
            <a:blipFill>
              <a:blip r:embed="rId4"/>
              <a:stretch>
                <a:fillRect l="-10177" r="-10177"/>
              </a:stretch>
            </a:blip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grpSp>
        <p:nvGrpSpPr>
          <p:cNvPr id="2" name="Group 2"/>
          <p:cNvGrpSpPr/>
          <p:nvPr/>
        </p:nvGrpSpPr>
        <p:grpSpPr>
          <a:xfrm>
            <a:off x="666750" y="666750"/>
            <a:ext cx="7191375" cy="8953500"/>
            <a:chOff x="0" y="0"/>
            <a:chExt cx="1036915" cy="1290994"/>
          </a:xfrm>
        </p:grpSpPr>
        <p:sp>
          <p:nvSpPr>
            <p:cNvPr id="3" name="Freeform 3"/>
            <p:cNvSpPr/>
            <p:nvPr/>
          </p:nvSpPr>
          <p:spPr>
            <a:xfrm>
              <a:off x="0" y="0"/>
              <a:ext cx="1036915" cy="1290994"/>
            </a:xfrm>
            <a:custGeom>
              <a:avLst/>
              <a:gdLst/>
              <a:ahLst/>
              <a:cxnLst/>
              <a:rect l="l" t="t" r="r" b="b"/>
              <a:pathLst>
                <a:path w="1036915" h="1290994">
                  <a:moveTo>
                    <a:pt x="0" y="0"/>
                  </a:moveTo>
                  <a:lnTo>
                    <a:pt x="1036915" y="0"/>
                  </a:lnTo>
                  <a:lnTo>
                    <a:pt x="1036915" y="1290994"/>
                  </a:lnTo>
                  <a:lnTo>
                    <a:pt x="0" y="1290994"/>
                  </a:lnTo>
                  <a:close/>
                </a:path>
              </a:pathLst>
            </a:custGeom>
            <a:blipFill>
              <a:blip r:embed="rId2"/>
              <a:stretch>
                <a:fillRect t="-2255" b="-2255"/>
              </a:stretch>
            </a:blipFill>
            <a:ln w="19050" cap="sq">
              <a:solidFill>
                <a:srgbClr val="FFFFFF"/>
              </a:solidFill>
              <a:prstDash val="solid"/>
              <a:miter/>
            </a:ln>
          </p:spPr>
        </p:sp>
      </p:grpSp>
      <p:grpSp>
        <p:nvGrpSpPr>
          <p:cNvPr id="4" name="Group 4"/>
          <p:cNvGrpSpPr/>
          <p:nvPr/>
        </p:nvGrpSpPr>
        <p:grpSpPr>
          <a:xfrm>
            <a:off x="9296400" y="666750"/>
            <a:ext cx="5489342" cy="445682"/>
            <a:chOff x="0" y="0"/>
            <a:chExt cx="7319123" cy="594243"/>
          </a:xfrm>
        </p:grpSpPr>
        <p:sp>
          <p:nvSpPr>
            <p:cNvPr id="5" name="TextBox 5"/>
            <p:cNvSpPr txBox="1"/>
            <p:nvPr/>
          </p:nvSpPr>
          <p:spPr>
            <a:xfrm>
              <a:off x="956381" y="104226"/>
              <a:ext cx="6362742" cy="490008"/>
            </a:xfrm>
            <a:prstGeom prst="rect">
              <a:avLst/>
            </a:prstGeom>
          </p:spPr>
          <p:txBody>
            <a:bodyPr lIns="0" tIns="0" rIns="0" bIns="0" rtlCol="0" anchor="t">
              <a:spAutoFit/>
            </a:bodyPr>
            <a:lstStyle/>
            <a:p>
              <a:pPr marL="0" lvl="0" indent="0" algn="l">
                <a:lnSpc>
                  <a:spcPts val="2750"/>
                </a:lnSpc>
              </a:pPr>
              <a:r>
                <a:rPr lang="en-US" sz="2500">
                  <a:solidFill>
                    <a:srgbClr val="08111A"/>
                  </a:solidFill>
                  <a:latin typeface="Raleway"/>
                  <a:ea typeface="Raleway"/>
                  <a:cs typeface="Raleway"/>
                  <a:sym typeface="Raleway"/>
                </a:rPr>
                <a:t>Escola Bíblica dominical</a:t>
              </a:r>
            </a:p>
          </p:txBody>
        </p:sp>
        <p:sp>
          <p:nvSpPr>
            <p:cNvPr id="6" name="Freeform 6"/>
            <p:cNvSpPr/>
            <p:nvPr/>
          </p:nvSpPr>
          <p:spPr>
            <a:xfrm>
              <a:off x="0" y="0"/>
              <a:ext cx="594243" cy="594243"/>
            </a:xfrm>
            <a:custGeom>
              <a:avLst/>
              <a:gdLst/>
              <a:ahLst/>
              <a:cxnLst/>
              <a:rect l="l" t="t" r="r" b="b"/>
              <a:pathLst>
                <a:path w="594243" h="594243">
                  <a:moveTo>
                    <a:pt x="0" y="0"/>
                  </a:moveTo>
                  <a:lnTo>
                    <a:pt x="594243" y="0"/>
                  </a:lnTo>
                  <a:lnTo>
                    <a:pt x="594243" y="594243"/>
                  </a:lnTo>
                  <a:lnTo>
                    <a:pt x="0" y="5942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grpSp>
        <p:nvGrpSpPr>
          <p:cNvPr id="7" name="Group 7"/>
          <p:cNvGrpSpPr/>
          <p:nvPr/>
        </p:nvGrpSpPr>
        <p:grpSpPr>
          <a:xfrm>
            <a:off x="9296400" y="1634375"/>
            <a:ext cx="8324850" cy="5113061"/>
            <a:chOff x="0" y="0"/>
            <a:chExt cx="11099800" cy="6817415"/>
          </a:xfrm>
        </p:grpSpPr>
        <p:sp>
          <p:nvSpPr>
            <p:cNvPr id="8" name="TextBox 8"/>
            <p:cNvSpPr txBox="1"/>
            <p:nvPr/>
          </p:nvSpPr>
          <p:spPr>
            <a:xfrm>
              <a:off x="0" y="190500"/>
              <a:ext cx="11099800" cy="5661663"/>
            </a:xfrm>
            <a:prstGeom prst="rect">
              <a:avLst/>
            </a:prstGeom>
          </p:spPr>
          <p:txBody>
            <a:bodyPr lIns="0" tIns="0" rIns="0" bIns="0" rtlCol="0" anchor="t">
              <a:spAutoFit/>
            </a:bodyPr>
            <a:lstStyle/>
            <a:p>
              <a:pPr marL="0" lvl="0" indent="0" algn="l">
                <a:lnSpc>
                  <a:spcPts val="10800"/>
                </a:lnSpc>
              </a:pPr>
              <a:r>
                <a:rPr lang="en-US" sz="10800">
                  <a:solidFill>
                    <a:srgbClr val="08111A"/>
                  </a:solidFill>
                  <a:latin typeface="Raleway"/>
                  <a:ea typeface="Raleway"/>
                  <a:cs typeface="Raleway"/>
                  <a:sym typeface="Raleway"/>
                </a:rPr>
                <a:t>1700 Anos do Concílio de Nicéia</a:t>
              </a:r>
            </a:p>
          </p:txBody>
        </p:sp>
        <p:sp>
          <p:nvSpPr>
            <p:cNvPr id="9" name="TextBox 9"/>
            <p:cNvSpPr txBox="1"/>
            <p:nvPr/>
          </p:nvSpPr>
          <p:spPr>
            <a:xfrm>
              <a:off x="0" y="5883329"/>
              <a:ext cx="11099800" cy="934086"/>
            </a:xfrm>
            <a:prstGeom prst="rect">
              <a:avLst/>
            </a:prstGeom>
          </p:spPr>
          <p:txBody>
            <a:bodyPr lIns="0" tIns="0" rIns="0" bIns="0" rtlCol="0" anchor="t">
              <a:spAutoFit/>
            </a:bodyPr>
            <a:lstStyle/>
            <a:p>
              <a:pPr marL="0" lvl="0" indent="0" algn="l">
                <a:lnSpc>
                  <a:spcPts val="5879"/>
                </a:lnSpc>
              </a:pPr>
              <a:r>
                <a:rPr lang="en-US" sz="4199">
                  <a:solidFill>
                    <a:srgbClr val="08111A"/>
                  </a:solidFill>
                  <a:latin typeface="Raleway"/>
                  <a:ea typeface="Raleway"/>
                  <a:cs typeface="Raleway"/>
                  <a:sym typeface="Raleway"/>
                </a:rPr>
                <a:t>Os personagens do concílio. </a:t>
              </a:r>
            </a:p>
          </p:txBody>
        </p:sp>
      </p:grpSp>
      <p:sp>
        <p:nvSpPr>
          <p:cNvPr id="10" name="TextBox 10"/>
          <p:cNvSpPr txBox="1"/>
          <p:nvPr/>
        </p:nvSpPr>
        <p:spPr>
          <a:xfrm>
            <a:off x="9296400" y="9261475"/>
            <a:ext cx="6886575" cy="358775"/>
          </a:xfrm>
          <a:prstGeom prst="rect">
            <a:avLst/>
          </a:prstGeom>
        </p:spPr>
        <p:txBody>
          <a:bodyPr lIns="0" tIns="0" rIns="0" bIns="0" rtlCol="0" anchor="t">
            <a:spAutoFit/>
          </a:bodyPr>
          <a:lstStyle/>
          <a:p>
            <a:pPr marL="0" lvl="0" indent="0" algn="l">
              <a:lnSpc>
                <a:spcPts val="2800"/>
              </a:lnSpc>
            </a:pPr>
            <a:r>
              <a:rPr lang="en-US" sz="2000">
                <a:solidFill>
                  <a:srgbClr val="08111A"/>
                </a:solidFill>
                <a:latin typeface="Raleway"/>
                <a:ea typeface="Raleway"/>
                <a:cs typeface="Raleway"/>
                <a:sym typeface="Raleway"/>
              </a:rPr>
              <a:t>26 de Outubro de 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grpSp>
        <p:nvGrpSpPr>
          <p:cNvPr id="3" name="Group 3"/>
          <p:cNvGrpSpPr/>
          <p:nvPr/>
        </p:nvGrpSpPr>
        <p:grpSpPr>
          <a:xfrm>
            <a:off x="666750" y="666750"/>
            <a:ext cx="5753100" cy="8080381"/>
            <a:chOff x="0" y="0"/>
            <a:chExt cx="891306" cy="1251862"/>
          </a:xfrm>
        </p:grpSpPr>
        <p:sp>
          <p:nvSpPr>
            <p:cNvPr id="4" name="Freeform 4"/>
            <p:cNvSpPr/>
            <p:nvPr/>
          </p:nvSpPr>
          <p:spPr>
            <a:xfrm>
              <a:off x="0" y="0"/>
              <a:ext cx="891306" cy="1251862"/>
            </a:xfrm>
            <a:custGeom>
              <a:avLst/>
              <a:gdLst/>
              <a:ahLst/>
              <a:cxnLst/>
              <a:rect l="l" t="t" r="r" b="b"/>
              <a:pathLst>
                <a:path w="891306" h="1251862">
                  <a:moveTo>
                    <a:pt x="0" y="0"/>
                  </a:moveTo>
                  <a:lnTo>
                    <a:pt x="891306" y="0"/>
                  </a:lnTo>
                  <a:lnTo>
                    <a:pt x="891306" y="1251862"/>
                  </a:lnTo>
                  <a:lnTo>
                    <a:pt x="0" y="1251862"/>
                  </a:lnTo>
                  <a:close/>
                </a:path>
              </a:pathLst>
            </a:custGeom>
            <a:blipFill>
              <a:blip r:embed="rId3"/>
              <a:stretch>
                <a:fillRect l="-62061" t="31" r="-59705" b="-5228"/>
              </a:stretch>
            </a:blipFill>
            <a:ln w="19050" cap="sq">
              <a:solidFill>
                <a:srgbClr val="FFFFFF"/>
              </a:solidFill>
              <a:prstDash val="solid"/>
              <a:miter/>
            </a:ln>
          </p:spPr>
        </p:sp>
      </p:grpSp>
      <p:sp>
        <p:nvSpPr>
          <p:cNvPr id="5" name="TextBox 5"/>
          <p:cNvSpPr txBox="1"/>
          <p:nvPr/>
        </p:nvSpPr>
        <p:spPr>
          <a:xfrm>
            <a:off x="17485613" y="9402749"/>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3</a:t>
            </a:r>
          </a:p>
        </p:txBody>
      </p:sp>
      <p:sp>
        <p:nvSpPr>
          <p:cNvPr id="6" name="Freeform 6"/>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aphicFrame>
        <p:nvGraphicFramePr>
          <p:cNvPr id="7" name="Table 7"/>
          <p:cNvGraphicFramePr>
            <a:graphicFrameLocks noGrp="1"/>
          </p:cNvGraphicFramePr>
          <p:nvPr/>
        </p:nvGraphicFramePr>
        <p:xfrm>
          <a:off x="7126311" y="1434122"/>
          <a:ext cx="10132989" cy="7418759"/>
        </p:xfrm>
        <a:graphic>
          <a:graphicData uri="http://schemas.openxmlformats.org/drawingml/2006/table">
            <a:tbl>
              <a:tblPr/>
              <a:tblGrid>
                <a:gridCol w="2885192">
                  <a:extLst>
                    <a:ext uri="{9D8B030D-6E8A-4147-A177-3AD203B41FA5}">
                      <a16:colId xmlns:a16="http://schemas.microsoft.com/office/drawing/2014/main" val="20000"/>
                    </a:ext>
                  </a:extLst>
                </a:gridCol>
                <a:gridCol w="3704193">
                  <a:extLst>
                    <a:ext uri="{9D8B030D-6E8A-4147-A177-3AD203B41FA5}">
                      <a16:colId xmlns:a16="http://schemas.microsoft.com/office/drawing/2014/main" val="20001"/>
                    </a:ext>
                  </a:extLst>
                </a:gridCol>
                <a:gridCol w="3543604">
                  <a:extLst>
                    <a:ext uri="{9D8B030D-6E8A-4147-A177-3AD203B41FA5}">
                      <a16:colId xmlns:a16="http://schemas.microsoft.com/office/drawing/2014/main" val="20002"/>
                    </a:ext>
                  </a:extLst>
                </a:gridCol>
              </a:tblGrid>
              <a:tr h="823379">
                <a:tc>
                  <a:txBody>
                    <a:bodyPr/>
                    <a:lstStyle/>
                    <a:p>
                      <a:pPr algn="ctr">
                        <a:lnSpc>
                          <a:spcPts val="2659"/>
                        </a:lnSpc>
                        <a:defRPr/>
                      </a:pPr>
                      <a:r>
                        <a:rPr lang="en-US" sz="1899" b="1">
                          <a:solidFill>
                            <a:srgbClr val="000000"/>
                          </a:solidFill>
                          <a:latin typeface="Open Sans Bold"/>
                          <a:ea typeface="Open Sans Bold"/>
                          <a:cs typeface="Open Sans Bold"/>
                          <a:sym typeface="Open Sans Bold"/>
                        </a:rPr>
                        <a:t>Ano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Open Sans Bold"/>
                          <a:ea typeface="Open Sans Bold"/>
                          <a:cs typeface="Open Sans Bold"/>
                          <a:sym typeface="Open Sans Bold"/>
                        </a:rPr>
                        <a:t>Número de Cristãos</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b="1">
                          <a:solidFill>
                            <a:srgbClr val="000000"/>
                          </a:solidFill>
                          <a:latin typeface="Open Sans Bold"/>
                          <a:ea typeface="Open Sans Bold"/>
                          <a:cs typeface="Open Sans Bold"/>
                          <a:sym typeface="Open Sans Bold"/>
                        </a:rPr>
                        <a:t>Percentual da população</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23379">
                <a:tc>
                  <a:txBody>
                    <a:bodyPr/>
                    <a:lstStyle/>
                    <a:p>
                      <a:pPr algn="ctr">
                        <a:lnSpc>
                          <a:spcPts val="2659"/>
                        </a:lnSpc>
                        <a:defRPr/>
                      </a:pPr>
                      <a:r>
                        <a:rPr lang="en-US" sz="1899">
                          <a:solidFill>
                            <a:srgbClr val="000000"/>
                          </a:solidFill>
                          <a:latin typeface="Open Sans"/>
                          <a:ea typeface="Open Sans"/>
                          <a:cs typeface="Open Sans"/>
                          <a:sym typeface="Open Sans"/>
                        </a:rPr>
                        <a:t>40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1000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0,0017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31727">
                <a:tc>
                  <a:txBody>
                    <a:bodyPr/>
                    <a:lstStyle/>
                    <a:p>
                      <a:pPr algn="ctr">
                        <a:lnSpc>
                          <a:spcPts val="2659"/>
                        </a:lnSpc>
                        <a:defRPr/>
                      </a:pPr>
                      <a:r>
                        <a:rPr lang="en-US" sz="1899">
                          <a:solidFill>
                            <a:srgbClr val="000000"/>
                          </a:solidFill>
                          <a:latin typeface="Open Sans"/>
                          <a:ea typeface="Open Sans"/>
                          <a:cs typeface="Open Sans"/>
                          <a:sym typeface="Open Sans"/>
                        </a:rPr>
                        <a:t>50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1400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0,0023</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3379">
                <a:tc>
                  <a:txBody>
                    <a:bodyPr/>
                    <a:lstStyle/>
                    <a:p>
                      <a:pPr algn="ctr">
                        <a:lnSpc>
                          <a:spcPts val="2659"/>
                        </a:lnSpc>
                        <a:defRPr/>
                      </a:pPr>
                      <a:r>
                        <a:rPr lang="en-US" sz="1899">
                          <a:solidFill>
                            <a:srgbClr val="000000"/>
                          </a:solidFill>
                          <a:latin typeface="Open Sans"/>
                          <a:ea typeface="Open Sans"/>
                          <a:cs typeface="Open Sans"/>
                          <a:sym typeface="Open Sans"/>
                        </a:rPr>
                        <a:t>100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7530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0,0126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23379">
                <a:tc>
                  <a:txBody>
                    <a:bodyPr/>
                    <a:lstStyle/>
                    <a:p>
                      <a:pPr algn="ctr">
                        <a:lnSpc>
                          <a:spcPts val="2659"/>
                        </a:lnSpc>
                        <a:defRPr/>
                      </a:pPr>
                      <a:r>
                        <a:rPr lang="en-US" sz="1899">
                          <a:solidFill>
                            <a:srgbClr val="000000"/>
                          </a:solidFill>
                          <a:latin typeface="Open Sans"/>
                          <a:ea typeface="Open Sans"/>
                          <a:cs typeface="Open Sans"/>
                          <a:sym typeface="Open Sans"/>
                        </a:rPr>
                        <a:t>150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40.496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0,07</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823379">
                <a:tc>
                  <a:txBody>
                    <a:bodyPr/>
                    <a:lstStyle/>
                    <a:p>
                      <a:pPr algn="ctr">
                        <a:lnSpc>
                          <a:spcPts val="2659"/>
                        </a:lnSpc>
                        <a:defRPr/>
                      </a:pPr>
                      <a:r>
                        <a:rPr lang="en-US" sz="1899">
                          <a:solidFill>
                            <a:srgbClr val="000000"/>
                          </a:solidFill>
                          <a:latin typeface="Open Sans"/>
                          <a:ea typeface="Open Sans"/>
                          <a:cs typeface="Open Sans"/>
                          <a:sym typeface="Open Sans"/>
                        </a:rPr>
                        <a:t>200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217.795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0,36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23379">
                <a:tc>
                  <a:txBody>
                    <a:bodyPr/>
                    <a:lstStyle/>
                    <a:p>
                      <a:pPr algn="ctr">
                        <a:lnSpc>
                          <a:spcPts val="2659"/>
                        </a:lnSpc>
                        <a:defRPr/>
                      </a:pPr>
                      <a:r>
                        <a:rPr lang="en-US" sz="1899">
                          <a:solidFill>
                            <a:srgbClr val="000000"/>
                          </a:solidFill>
                          <a:latin typeface="Open Sans"/>
                          <a:ea typeface="Open Sans"/>
                          <a:cs typeface="Open Sans"/>
                          <a:sym typeface="Open Sans"/>
                        </a:rPr>
                        <a:t>250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1.171.356</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1,9</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23379">
                <a:tc>
                  <a:txBody>
                    <a:bodyPr/>
                    <a:lstStyle/>
                    <a:p>
                      <a:pPr algn="ctr">
                        <a:lnSpc>
                          <a:spcPts val="2659"/>
                        </a:lnSpc>
                        <a:defRPr/>
                      </a:pPr>
                      <a:r>
                        <a:rPr lang="en-US" sz="1899">
                          <a:solidFill>
                            <a:srgbClr val="000000"/>
                          </a:solidFill>
                          <a:latin typeface="Open Sans"/>
                          <a:ea typeface="Open Sans"/>
                          <a:cs typeface="Open Sans"/>
                          <a:sym typeface="Open Sans"/>
                        </a:rPr>
                        <a:t>300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6.299.832</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10,5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23379">
                <a:tc>
                  <a:txBody>
                    <a:bodyPr/>
                    <a:lstStyle/>
                    <a:p>
                      <a:pPr algn="ctr">
                        <a:lnSpc>
                          <a:spcPts val="2659"/>
                        </a:lnSpc>
                        <a:defRPr/>
                      </a:pPr>
                      <a:r>
                        <a:rPr lang="en-US" sz="1899">
                          <a:solidFill>
                            <a:srgbClr val="000000"/>
                          </a:solidFill>
                          <a:latin typeface="Open Sans"/>
                          <a:ea typeface="Open Sans"/>
                          <a:cs typeface="Open Sans"/>
                          <a:sym typeface="Open Sans"/>
                        </a:rPr>
                        <a:t>350</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33.882.008</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659"/>
                        </a:lnSpc>
                        <a:defRPr/>
                      </a:pPr>
                      <a:r>
                        <a:rPr lang="en-US" sz="1899">
                          <a:solidFill>
                            <a:srgbClr val="000000"/>
                          </a:solidFill>
                          <a:latin typeface="Open Sans"/>
                          <a:ea typeface="Open Sans"/>
                          <a:cs typeface="Open Sans"/>
                          <a:sym typeface="Open Sans"/>
                        </a:rPr>
                        <a:t>56,5</a:t>
                      </a: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pSp>
        <p:nvGrpSpPr>
          <p:cNvPr id="8" name="Group 8"/>
          <p:cNvGrpSpPr/>
          <p:nvPr/>
        </p:nvGrpSpPr>
        <p:grpSpPr>
          <a:xfrm>
            <a:off x="9399993" y="1343316"/>
            <a:ext cx="14962299" cy="2441669"/>
            <a:chOff x="0" y="0"/>
            <a:chExt cx="19949731" cy="3255559"/>
          </a:xfrm>
        </p:grpSpPr>
        <p:sp>
          <p:nvSpPr>
            <p:cNvPr id="9" name="TextBox 9"/>
            <p:cNvSpPr txBox="1"/>
            <p:nvPr/>
          </p:nvSpPr>
          <p:spPr>
            <a:xfrm>
              <a:off x="0" y="309685"/>
              <a:ext cx="19949731" cy="686056"/>
            </a:xfrm>
            <a:prstGeom prst="rect">
              <a:avLst/>
            </a:prstGeom>
          </p:spPr>
          <p:txBody>
            <a:bodyPr lIns="0" tIns="0" rIns="0" bIns="0" rtlCol="0" anchor="t">
              <a:spAutoFit/>
            </a:bodyPr>
            <a:lstStyle/>
            <a:p>
              <a:pPr marL="0" lvl="0" indent="0" algn="l">
                <a:lnSpc>
                  <a:spcPts val="4267"/>
                </a:lnSpc>
              </a:pPr>
              <a:endParaRPr/>
            </a:p>
          </p:txBody>
        </p:sp>
        <p:sp>
          <p:nvSpPr>
            <p:cNvPr id="10" name="TextBox 10"/>
            <p:cNvSpPr txBox="1"/>
            <p:nvPr/>
          </p:nvSpPr>
          <p:spPr>
            <a:xfrm>
              <a:off x="0" y="2754581"/>
              <a:ext cx="19949731" cy="500978"/>
            </a:xfrm>
            <a:prstGeom prst="rect">
              <a:avLst/>
            </a:prstGeom>
          </p:spPr>
          <p:txBody>
            <a:bodyPr lIns="0" tIns="0" rIns="0" bIns="0" rtlCol="0" anchor="t">
              <a:spAutoFit/>
            </a:bodyPr>
            <a:lstStyle/>
            <a:p>
              <a:pPr marL="0" lvl="0" indent="0" algn="l">
                <a:lnSpc>
                  <a:spcPts val="3129"/>
                </a:lnSpc>
              </a:pPr>
              <a:endParaRPr/>
            </a:p>
          </p:txBody>
        </p:sp>
        <p:sp>
          <p:nvSpPr>
            <p:cNvPr id="11" name="AutoShape 11"/>
            <p:cNvSpPr/>
            <p:nvPr/>
          </p:nvSpPr>
          <p:spPr>
            <a:xfrm>
              <a:off x="0" y="12904"/>
              <a:ext cx="19949731" cy="0"/>
            </a:xfrm>
            <a:prstGeom prst="line">
              <a:avLst/>
            </a:prstGeom>
            <a:ln w="25808" cap="rnd">
              <a:solidFill>
                <a:srgbClr val="2A3647"/>
              </a:solidFill>
              <a:prstDash val="solid"/>
              <a:headEnd type="none" w="sm" len="sm"/>
              <a:tailEnd type="none" w="sm" len="sm"/>
            </a:ln>
          </p:spPr>
        </p:sp>
      </p:grpSp>
      <p:sp>
        <p:nvSpPr>
          <p:cNvPr id="12" name="TextBox 12"/>
          <p:cNvSpPr txBox="1"/>
          <p:nvPr/>
        </p:nvSpPr>
        <p:spPr>
          <a:xfrm>
            <a:off x="9043142" y="225107"/>
            <a:ext cx="6299327" cy="788037"/>
          </a:xfrm>
          <a:prstGeom prst="rect">
            <a:avLst/>
          </a:prstGeom>
        </p:spPr>
        <p:txBody>
          <a:bodyPr lIns="0" tIns="0" rIns="0" bIns="0" rtlCol="0" anchor="t">
            <a:spAutoFit/>
          </a:bodyPr>
          <a:lstStyle/>
          <a:p>
            <a:pPr algn="ctr">
              <a:lnSpc>
                <a:spcPts val="6439"/>
              </a:lnSpc>
              <a:spcBef>
                <a:spcPct val="0"/>
              </a:spcBef>
            </a:pPr>
            <a:r>
              <a:rPr lang="en-US" sz="4599">
                <a:solidFill>
                  <a:srgbClr val="08111A"/>
                </a:solidFill>
                <a:latin typeface="Raleway"/>
                <a:ea typeface="Raleway"/>
                <a:cs typeface="Raleway"/>
                <a:sym typeface="Raleway"/>
              </a:rPr>
              <a:t>Crescimento Projetado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3" name="Freeform 3"/>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028700" y="767042"/>
            <a:ext cx="16230600" cy="1295400"/>
          </a:xfrm>
          <a:prstGeom prst="rect">
            <a:avLst/>
          </a:prstGeom>
        </p:spPr>
        <p:txBody>
          <a:bodyPr lIns="0" tIns="0" rIns="0" bIns="0" rtlCol="0" anchor="t">
            <a:spAutoFit/>
          </a:bodyPr>
          <a:lstStyle/>
          <a:p>
            <a:pPr marL="0" lvl="0" indent="0" algn="l">
              <a:lnSpc>
                <a:spcPts val="9900"/>
              </a:lnSpc>
            </a:pPr>
            <a:r>
              <a:rPr lang="en-US" sz="9000">
                <a:solidFill>
                  <a:srgbClr val="08111A"/>
                </a:solidFill>
                <a:latin typeface="Raleway"/>
                <a:ea typeface="Raleway"/>
                <a:cs typeface="Raleway"/>
                <a:sym typeface="Raleway"/>
              </a:rPr>
              <a:t>As Principais Perseguições</a:t>
            </a:r>
          </a:p>
        </p:txBody>
      </p:sp>
      <p:sp>
        <p:nvSpPr>
          <p:cNvPr id="5" name="TextBox 5"/>
          <p:cNvSpPr txBox="1"/>
          <p:nvPr/>
        </p:nvSpPr>
        <p:spPr>
          <a:xfrm>
            <a:off x="894354" y="2244090"/>
            <a:ext cx="16774011" cy="7756525"/>
          </a:xfrm>
          <a:prstGeom prst="rect">
            <a:avLst/>
          </a:prstGeom>
        </p:spPr>
        <p:txBody>
          <a:bodyPr lIns="0" tIns="0" rIns="0" bIns="0" rtlCol="0" anchor="t">
            <a:spAutoFit/>
          </a:bodyPr>
          <a:lstStyle/>
          <a:p>
            <a:pPr marL="604518" lvl="1" indent="-302259" algn="l">
              <a:lnSpc>
                <a:spcPts val="3639"/>
              </a:lnSpc>
              <a:buFont typeface="Arial"/>
              <a:buChar char="•"/>
            </a:pPr>
            <a:r>
              <a:rPr lang="en-US" sz="2799" b="1">
                <a:solidFill>
                  <a:srgbClr val="08111A"/>
                </a:solidFill>
                <a:latin typeface="Raleway Bold"/>
                <a:ea typeface="Raleway Bold"/>
                <a:cs typeface="Raleway Bold"/>
                <a:sym typeface="Raleway Bold"/>
              </a:rPr>
              <a:t>Perseguição de Nero (64-68 d.C.): </a:t>
            </a:r>
            <a:r>
              <a:rPr lang="en-US" sz="2799">
                <a:solidFill>
                  <a:srgbClr val="08111A"/>
                </a:solidFill>
                <a:latin typeface="Raleway"/>
                <a:ea typeface="Raleway"/>
                <a:cs typeface="Raleway"/>
                <a:sym typeface="Raleway"/>
              </a:rPr>
              <a:t>Nero perseguiu os cristãos após o Grande Incêndio de Roma, culpando-os.</a:t>
            </a:r>
          </a:p>
          <a:p>
            <a:pPr marL="0" lvl="0" indent="0" algn="l">
              <a:lnSpc>
                <a:spcPts val="3639"/>
              </a:lnSpc>
            </a:pPr>
            <a:endParaRPr lang="en-US" sz="2799">
              <a:solidFill>
                <a:srgbClr val="08111A"/>
              </a:solidFill>
              <a:latin typeface="Raleway"/>
              <a:ea typeface="Raleway"/>
              <a:cs typeface="Raleway"/>
              <a:sym typeface="Raleway"/>
            </a:endParaRPr>
          </a:p>
          <a:p>
            <a:pPr marL="604518" lvl="1" indent="-302259" algn="l">
              <a:lnSpc>
                <a:spcPts val="3639"/>
              </a:lnSpc>
              <a:buFont typeface="Arial"/>
              <a:buChar char="•"/>
            </a:pPr>
            <a:r>
              <a:rPr lang="en-US" sz="2799" b="1">
                <a:solidFill>
                  <a:srgbClr val="08111A"/>
                </a:solidFill>
                <a:latin typeface="Raleway Bold"/>
                <a:ea typeface="Raleway Bold"/>
                <a:cs typeface="Raleway Bold"/>
                <a:sym typeface="Raleway Bold"/>
              </a:rPr>
              <a:t>Perseguições de Domiciano (final do século I): </a:t>
            </a:r>
            <a:r>
              <a:rPr lang="en-US" sz="2799">
                <a:solidFill>
                  <a:srgbClr val="08111A"/>
                </a:solidFill>
                <a:latin typeface="Raleway"/>
                <a:ea typeface="Raleway"/>
                <a:cs typeface="Raleway"/>
                <a:sym typeface="Raleway"/>
              </a:rPr>
              <a:t>Domiciano exigiu adoração do Estado e perseguiu os cristãos que recusaram.</a:t>
            </a:r>
          </a:p>
          <a:p>
            <a:pPr marL="0" lvl="0" indent="0" algn="l">
              <a:lnSpc>
                <a:spcPts val="3639"/>
              </a:lnSpc>
            </a:pPr>
            <a:endParaRPr lang="en-US" sz="2799">
              <a:solidFill>
                <a:srgbClr val="08111A"/>
              </a:solidFill>
              <a:latin typeface="Raleway"/>
              <a:ea typeface="Raleway"/>
              <a:cs typeface="Raleway"/>
              <a:sym typeface="Raleway"/>
            </a:endParaRPr>
          </a:p>
          <a:p>
            <a:pPr marL="604518" lvl="1" indent="-302259" algn="l">
              <a:lnSpc>
                <a:spcPts val="3639"/>
              </a:lnSpc>
              <a:buFont typeface="Arial"/>
              <a:buChar char="•"/>
            </a:pPr>
            <a:r>
              <a:rPr lang="en-US" sz="2799" b="1">
                <a:solidFill>
                  <a:srgbClr val="08111A"/>
                </a:solidFill>
                <a:latin typeface="Raleway Bold"/>
                <a:ea typeface="Raleway Bold"/>
                <a:cs typeface="Raleway Bold"/>
                <a:sym typeface="Raleway Bold"/>
              </a:rPr>
              <a:t>Perseguições de Trajano (início do século II):</a:t>
            </a:r>
            <a:r>
              <a:rPr lang="en-US" sz="2799">
                <a:solidFill>
                  <a:srgbClr val="08111A"/>
                </a:solidFill>
                <a:latin typeface="Raleway"/>
                <a:ea typeface="Raleway"/>
                <a:cs typeface="Raleway"/>
                <a:sym typeface="Raleway"/>
              </a:rPr>
              <a:t> Trajano permitiu perseguições quando denunciados, mas não os buscou ativamente.</a:t>
            </a:r>
          </a:p>
          <a:p>
            <a:pPr marL="0" lvl="0" indent="0" algn="l">
              <a:lnSpc>
                <a:spcPts val="3639"/>
              </a:lnSpc>
            </a:pPr>
            <a:endParaRPr lang="en-US" sz="2799">
              <a:solidFill>
                <a:srgbClr val="08111A"/>
              </a:solidFill>
              <a:latin typeface="Raleway"/>
              <a:ea typeface="Raleway"/>
              <a:cs typeface="Raleway"/>
              <a:sym typeface="Raleway"/>
            </a:endParaRPr>
          </a:p>
          <a:p>
            <a:pPr marL="604518" lvl="1" indent="-302259" algn="l">
              <a:lnSpc>
                <a:spcPts val="3639"/>
              </a:lnSpc>
              <a:buFont typeface="Arial"/>
              <a:buChar char="•"/>
            </a:pPr>
            <a:r>
              <a:rPr lang="en-US" sz="2799" b="1">
                <a:solidFill>
                  <a:srgbClr val="08111A"/>
                </a:solidFill>
                <a:latin typeface="Raleway Bold"/>
                <a:ea typeface="Raleway Bold"/>
                <a:cs typeface="Raleway Bold"/>
                <a:sym typeface="Raleway Bold"/>
              </a:rPr>
              <a:t>Perseguição de Marco Aurélio (161-180 d.C.):</a:t>
            </a:r>
            <a:r>
              <a:rPr lang="en-US" sz="2799">
                <a:solidFill>
                  <a:srgbClr val="08111A"/>
                </a:solidFill>
                <a:latin typeface="Raleway"/>
                <a:ea typeface="Raleway"/>
                <a:cs typeface="Raleway"/>
                <a:sym typeface="Raleway"/>
              </a:rPr>
              <a:t> Cristãos foram perseguidos devido a crenças equivocadas sobre calamidades.</a:t>
            </a:r>
          </a:p>
          <a:p>
            <a:pPr marL="0" lvl="0" indent="0" algn="l">
              <a:lnSpc>
                <a:spcPts val="3639"/>
              </a:lnSpc>
            </a:pPr>
            <a:endParaRPr lang="en-US" sz="2799">
              <a:solidFill>
                <a:srgbClr val="08111A"/>
              </a:solidFill>
              <a:latin typeface="Raleway"/>
              <a:ea typeface="Raleway"/>
              <a:cs typeface="Raleway"/>
              <a:sym typeface="Raleway"/>
            </a:endParaRPr>
          </a:p>
          <a:p>
            <a:pPr marL="604518" lvl="1" indent="-302259" algn="l">
              <a:lnSpc>
                <a:spcPts val="3639"/>
              </a:lnSpc>
              <a:buFont typeface="Arial"/>
              <a:buChar char="•"/>
            </a:pPr>
            <a:r>
              <a:rPr lang="en-US" sz="2799" b="1">
                <a:solidFill>
                  <a:srgbClr val="08111A"/>
                </a:solidFill>
                <a:latin typeface="Raleway Bold"/>
                <a:ea typeface="Raleway Bold"/>
                <a:cs typeface="Raleway Bold"/>
                <a:sym typeface="Raleway Bold"/>
              </a:rPr>
              <a:t>Perseguição de Décio (250-251 d.C.): </a:t>
            </a:r>
            <a:r>
              <a:rPr lang="en-US" sz="2799">
                <a:solidFill>
                  <a:srgbClr val="08111A"/>
                </a:solidFill>
                <a:latin typeface="Raleway"/>
                <a:ea typeface="Raleway"/>
                <a:cs typeface="Raleway"/>
                <a:sym typeface="Raleway"/>
              </a:rPr>
              <a:t>Décio ordenou sacrifícios aos deuses e martirizou muitos cristãos.</a:t>
            </a:r>
          </a:p>
          <a:p>
            <a:pPr marL="0" lvl="0" indent="0" algn="l">
              <a:lnSpc>
                <a:spcPts val="3639"/>
              </a:lnSpc>
            </a:pPr>
            <a:endParaRPr lang="en-US" sz="2799">
              <a:solidFill>
                <a:srgbClr val="08111A"/>
              </a:solidFill>
              <a:latin typeface="Raleway"/>
              <a:ea typeface="Raleway"/>
              <a:cs typeface="Raleway"/>
              <a:sym typeface="Raleway"/>
            </a:endParaRPr>
          </a:p>
          <a:p>
            <a:pPr marL="604518" lvl="1" indent="-302259" algn="l">
              <a:lnSpc>
                <a:spcPts val="3639"/>
              </a:lnSpc>
              <a:buFont typeface="Arial"/>
              <a:buChar char="•"/>
            </a:pPr>
            <a:r>
              <a:rPr lang="en-US" sz="2799" b="1">
                <a:solidFill>
                  <a:srgbClr val="08111A"/>
                </a:solidFill>
                <a:latin typeface="Raleway Bold"/>
                <a:ea typeface="Raleway Bold"/>
                <a:cs typeface="Raleway Bold"/>
                <a:sym typeface="Raleway Bold"/>
              </a:rPr>
              <a:t>Perseguição de Diocleciano (303-311 d.C.):</a:t>
            </a:r>
            <a:r>
              <a:rPr lang="en-US" sz="2799">
                <a:solidFill>
                  <a:srgbClr val="08111A"/>
                </a:solidFill>
                <a:latin typeface="Raleway"/>
                <a:ea typeface="Raleway"/>
                <a:cs typeface="Raleway"/>
                <a:sym typeface="Raleway"/>
              </a:rPr>
              <a:t> Diocleciano emitiu éditos brutais contra o cristianismo.</a:t>
            </a:r>
          </a:p>
          <a:p>
            <a:pPr marL="0" lvl="0" indent="0" algn="l">
              <a:lnSpc>
                <a:spcPts val="3509"/>
              </a:lnSpc>
            </a:pPr>
            <a:endParaRPr lang="en-US" sz="2799">
              <a:solidFill>
                <a:srgbClr val="08111A"/>
              </a:solidFill>
              <a:latin typeface="Raleway"/>
              <a:ea typeface="Raleway"/>
              <a:cs typeface="Raleway"/>
              <a:sym typeface="Raleway"/>
            </a:endParaRPr>
          </a:p>
        </p:txBody>
      </p:sp>
      <p:sp>
        <p:nvSpPr>
          <p:cNvPr id="6" name="TextBox 6"/>
          <p:cNvSpPr txBox="1"/>
          <p:nvPr/>
        </p:nvSpPr>
        <p:spPr>
          <a:xfrm>
            <a:off x="17485343"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3" name="Freeform 3"/>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028700" y="767042"/>
            <a:ext cx="16808800" cy="1295400"/>
          </a:xfrm>
          <a:prstGeom prst="rect">
            <a:avLst/>
          </a:prstGeom>
        </p:spPr>
        <p:txBody>
          <a:bodyPr lIns="0" tIns="0" rIns="0" bIns="0" rtlCol="0" anchor="t">
            <a:spAutoFit/>
          </a:bodyPr>
          <a:lstStyle/>
          <a:p>
            <a:pPr marL="0" lvl="0" indent="0" algn="l">
              <a:lnSpc>
                <a:spcPts val="9900"/>
              </a:lnSpc>
            </a:pPr>
            <a:r>
              <a:rPr lang="en-US" sz="9000">
                <a:solidFill>
                  <a:srgbClr val="08111A"/>
                </a:solidFill>
                <a:latin typeface="Raleway"/>
                <a:ea typeface="Raleway"/>
                <a:cs typeface="Raleway"/>
                <a:sym typeface="Raleway"/>
              </a:rPr>
              <a:t>O Fim das Perseguições</a:t>
            </a:r>
          </a:p>
        </p:txBody>
      </p:sp>
      <p:sp>
        <p:nvSpPr>
          <p:cNvPr id="5" name="TextBox 5"/>
          <p:cNvSpPr txBox="1"/>
          <p:nvPr/>
        </p:nvSpPr>
        <p:spPr>
          <a:xfrm>
            <a:off x="17485343"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5</a:t>
            </a:r>
          </a:p>
        </p:txBody>
      </p:sp>
      <p:grpSp>
        <p:nvGrpSpPr>
          <p:cNvPr id="6" name="Group 6"/>
          <p:cNvGrpSpPr/>
          <p:nvPr/>
        </p:nvGrpSpPr>
        <p:grpSpPr>
          <a:xfrm>
            <a:off x="382716" y="2462462"/>
            <a:ext cx="2696734" cy="2432348"/>
            <a:chOff x="0" y="0"/>
            <a:chExt cx="901148" cy="812800"/>
          </a:xfrm>
        </p:grpSpPr>
        <p:sp>
          <p:nvSpPr>
            <p:cNvPr id="7" name="Freeform 7"/>
            <p:cNvSpPr/>
            <p:nvPr/>
          </p:nvSpPr>
          <p:spPr>
            <a:xfrm>
              <a:off x="0" y="0"/>
              <a:ext cx="901148" cy="812800"/>
            </a:xfrm>
            <a:custGeom>
              <a:avLst/>
              <a:gdLst/>
              <a:ahLst/>
              <a:cxnLst/>
              <a:rect l="l" t="t" r="r" b="b"/>
              <a:pathLst>
                <a:path w="901148" h="812800">
                  <a:moveTo>
                    <a:pt x="450574" y="0"/>
                  </a:moveTo>
                  <a:cubicBezTo>
                    <a:pt x="201729" y="0"/>
                    <a:pt x="0" y="181951"/>
                    <a:pt x="0" y="406400"/>
                  </a:cubicBezTo>
                  <a:cubicBezTo>
                    <a:pt x="0" y="630849"/>
                    <a:pt x="201729" y="812800"/>
                    <a:pt x="450574" y="812800"/>
                  </a:cubicBezTo>
                  <a:cubicBezTo>
                    <a:pt x="699419" y="812800"/>
                    <a:pt x="901148" y="630849"/>
                    <a:pt x="901148" y="406400"/>
                  </a:cubicBezTo>
                  <a:cubicBezTo>
                    <a:pt x="901148" y="181951"/>
                    <a:pt x="699419" y="0"/>
                    <a:pt x="450574" y="0"/>
                  </a:cubicBezTo>
                  <a:close/>
                </a:path>
              </a:pathLst>
            </a:custGeom>
            <a:solidFill>
              <a:srgbClr val="AC735B"/>
            </a:solidFill>
          </p:spPr>
        </p:sp>
        <p:sp>
          <p:nvSpPr>
            <p:cNvPr id="8" name="TextBox 8"/>
            <p:cNvSpPr txBox="1"/>
            <p:nvPr/>
          </p:nvSpPr>
          <p:spPr>
            <a:xfrm>
              <a:off x="84483" y="-9525"/>
              <a:ext cx="732183" cy="746125"/>
            </a:xfrm>
            <a:prstGeom prst="rect">
              <a:avLst/>
            </a:prstGeom>
          </p:spPr>
          <p:txBody>
            <a:bodyPr lIns="50800" tIns="50800" rIns="50800" bIns="50800" rtlCol="0" anchor="ctr"/>
            <a:lstStyle/>
            <a:p>
              <a:pPr algn="ctr">
                <a:lnSpc>
                  <a:spcPts val="6019"/>
                </a:lnSpc>
              </a:pPr>
              <a:r>
                <a:rPr lang="en-US" sz="4299" b="1">
                  <a:solidFill>
                    <a:srgbClr val="FFFFFF"/>
                  </a:solidFill>
                  <a:latin typeface="Open Sans Bold"/>
                  <a:ea typeface="Open Sans Bold"/>
                  <a:cs typeface="Open Sans Bold"/>
                  <a:sym typeface="Open Sans Bold"/>
                </a:rPr>
                <a:t>250 d.C</a:t>
              </a:r>
            </a:p>
          </p:txBody>
        </p:sp>
      </p:grpSp>
      <p:grpSp>
        <p:nvGrpSpPr>
          <p:cNvPr id="9" name="Group 9"/>
          <p:cNvGrpSpPr/>
          <p:nvPr/>
        </p:nvGrpSpPr>
        <p:grpSpPr>
          <a:xfrm>
            <a:off x="382716" y="5392190"/>
            <a:ext cx="2696734" cy="2432348"/>
            <a:chOff x="0" y="0"/>
            <a:chExt cx="901148" cy="812800"/>
          </a:xfrm>
        </p:grpSpPr>
        <p:sp>
          <p:nvSpPr>
            <p:cNvPr id="10" name="Freeform 10"/>
            <p:cNvSpPr/>
            <p:nvPr/>
          </p:nvSpPr>
          <p:spPr>
            <a:xfrm>
              <a:off x="0" y="0"/>
              <a:ext cx="901148" cy="812800"/>
            </a:xfrm>
            <a:custGeom>
              <a:avLst/>
              <a:gdLst/>
              <a:ahLst/>
              <a:cxnLst/>
              <a:rect l="l" t="t" r="r" b="b"/>
              <a:pathLst>
                <a:path w="901148" h="812800">
                  <a:moveTo>
                    <a:pt x="450574" y="0"/>
                  </a:moveTo>
                  <a:cubicBezTo>
                    <a:pt x="201729" y="0"/>
                    <a:pt x="0" y="181951"/>
                    <a:pt x="0" y="406400"/>
                  </a:cubicBezTo>
                  <a:cubicBezTo>
                    <a:pt x="0" y="630849"/>
                    <a:pt x="201729" y="812800"/>
                    <a:pt x="450574" y="812800"/>
                  </a:cubicBezTo>
                  <a:cubicBezTo>
                    <a:pt x="699419" y="812800"/>
                    <a:pt x="901148" y="630849"/>
                    <a:pt x="901148" y="406400"/>
                  </a:cubicBezTo>
                  <a:cubicBezTo>
                    <a:pt x="901148" y="181951"/>
                    <a:pt x="699419" y="0"/>
                    <a:pt x="450574" y="0"/>
                  </a:cubicBezTo>
                  <a:close/>
                </a:path>
              </a:pathLst>
            </a:custGeom>
            <a:solidFill>
              <a:srgbClr val="AC735B"/>
            </a:solidFill>
          </p:spPr>
        </p:sp>
        <p:sp>
          <p:nvSpPr>
            <p:cNvPr id="11" name="TextBox 11"/>
            <p:cNvSpPr txBox="1"/>
            <p:nvPr/>
          </p:nvSpPr>
          <p:spPr>
            <a:xfrm>
              <a:off x="84483" y="-9525"/>
              <a:ext cx="732183" cy="746125"/>
            </a:xfrm>
            <a:prstGeom prst="rect">
              <a:avLst/>
            </a:prstGeom>
          </p:spPr>
          <p:txBody>
            <a:bodyPr lIns="50800" tIns="50800" rIns="50800" bIns="50800" rtlCol="0" anchor="ctr"/>
            <a:lstStyle/>
            <a:p>
              <a:pPr algn="ctr">
                <a:lnSpc>
                  <a:spcPts val="6019"/>
                </a:lnSpc>
              </a:pPr>
              <a:r>
                <a:rPr lang="en-US" sz="4299" b="1">
                  <a:solidFill>
                    <a:srgbClr val="FFFFFF"/>
                  </a:solidFill>
                  <a:latin typeface="Open Sans Bold"/>
                  <a:ea typeface="Open Sans Bold"/>
                  <a:cs typeface="Open Sans Bold"/>
                  <a:sym typeface="Open Sans Bold"/>
                </a:rPr>
                <a:t>303 d.C</a:t>
              </a:r>
            </a:p>
          </p:txBody>
        </p:sp>
      </p:grpSp>
      <p:sp>
        <p:nvSpPr>
          <p:cNvPr id="12" name="TextBox 12"/>
          <p:cNvSpPr txBox="1"/>
          <p:nvPr/>
        </p:nvSpPr>
        <p:spPr>
          <a:xfrm>
            <a:off x="3106542" y="2548155"/>
            <a:ext cx="7066122" cy="713431"/>
          </a:xfrm>
          <a:prstGeom prst="rect">
            <a:avLst/>
          </a:prstGeom>
        </p:spPr>
        <p:txBody>
          <a:bodyPr lIns="0" tIns="0" rIns="0" bIns="0" rtlCol="0" anchor="t">
            <a:spAutoFit/>
          </a:bodyPr>
          <a:lstStyle/>
          <a:p>
            <a:pPr algn="l">
              <a:lnSpc>
                <a:spcPts val="5827"/>
              </a:lnSpc>
              <a:spcBef>
                <a:spcPct val="0"/>
              </a:spcBef>
            </a:pPr>
            <a:r>
              <a:rPr lang="en-US" sz="4162" b="1">
                <a:solidFill>
                  <a:srgbClr val="000000"/>
                </a:solidFill>
                <a:latin typeface="Public Sans Bold"/>
                <a:ea typeface="Public Sans Bold"/>
                <a:cs typeface="Public Sans Bold"/>
                <a:sym typeface="Public Sans Bold"/>
              </a:rPr>
              <a:t>Décio e Valeriano</a:t>
            </a:r>
          </a:p>
        </p:txBody>
      </p:sp>
      <p:sp>
        <p:nvSpPr>
          <p:cNvPr id="13" name="TextBox 13"/>
          <p:cNvSpPr txBox="1"/>
          <p:nvPr/>
        </p:nvSpPr>
        <p:spPr>
          <a:xfrm>
            <a:off x="3200570" y="3281367"/>
            <a:ext cx="14284773" cy="1109783"/>
          </a:xfrm>
          <a:prstGeom prst="rect">
            <a:avLst/>
          </a:prstGeom>
        </p:spPr>
        <p:txBody>
          <a:bodyPr lIns="0" tIns="0" rIns="0" bIns="0" rtlCol="0" anchor="t">
            <a:spAutoFit/>
          </a:bodyPr>
          <a:lstStyle/>
          <a:p>
            <a:pPr algn="l">
              <a:lnSpc>
                <a:spcPts val="4455"/>
              </a:lnSpc>
              <a:spcBef>
                <a:spcPct val="0"/>
              </a:spcBef>
            </a:pPr>
            <a:r>
              <a:rPr lang="en-US" sz="3182">
                <a:solidFill>
                  <a:srgbClr val="000000"/>
                </a:solidFill>
                <a:latin typeface="Public Sans"/>
                <a:ea typeface="Public Sans"/>
                <a:cs typeface="Public Sans"/>
                <a:sym typeface="Public Sans"/>
              </a:rPr>
              <a:t>Duas ondas de pressão tentando forças todos os Romanos (exceto judeus) a aplacarem os deuses oferecendo sacrifícios aos deuses.</a:t>
            </a:r>
          </a:p>
        </p:txBody>
      </p:sp>
      <p:sp>
        <p:nvSpPr>
          <p:cNvPr id="14" name="TextBox 14"/>
          <p:cNvSpPr txBox="1"/>
          <p:nvPr/>
        </p:nvSpPr>
        <p:spPr>
          <a:xfrm>
            <a:off x="3106542" y="5477884"/>
            <a:ext cx="6826694" cy="713431"/>
          </a:xfrm>
          <a:prstGeom prst="rect">
            <a:avLst/>
          </a:prstGeom>
        </p:spPr>
        <p:txBody>
          <a:bodyPr lIns="0" tIns="0" rIns="0" bIns="0" rtlCol="0" anchor="t">
            <a:spAutoFit/>
          </a:bodyPr>
          <a:lstStyle/>
          <a:p>
            <a:pPr algn="l">
              <a:lnSpc>
                <a:spcPts val="5827"/>
              </a:lnSpc>
              <a:spcBef>
                <a:spcPct val="0"/>
              </a:spcBef>
            </a:pPr>
            <a:r>
              <a:rPr lang="en-US" sz="4162" b="1">
                <a:solidFill>
                  <a:srgbClr val="000000"/>
                </a:solidFill>
                <a:latin typeface="Public Sans Bold"/>
                <a:ea typeface="Public Sans Bold"/>
                <a:cs typeface="Public Sans Bold"/>
                <a:sym typeface="Public Sans Bold"/>
              </a:rPr>
              <a:t>Diocleciano e a Tetrarquia</a:t>
            </a:r>
          </a:p>
        </p:txBody>
      </p:sp>
      <p:sp>
        <p:nvSpPr>
          <p:cNvPr id="15" name="TextBox 15"/>
          <p:cNvSpPr txBox="1"/>
          <p:nvPr/>
        </p:nvSpPr>
        <p:spPr>
          <a:xfrm>
            <a:off x="3200570" y="6541689"/>
            <a:ext cx="12333702" cy="547808"/>
          </a:xfrm>
          <a:prstGeom prst="rect">
            <a:avLst/>
          </a:prstGeom>
        </p:spPr>
        <p:txBody>
          <a:bodyPr lIns="0" tIns="0" rIns="0" bIns="0" rtlCol="0" anchor="t">
            <a:spAutoFit/>
          </a:bodyPr>
          <a:lstStyle/>
          <a:p>
            <a:pPr algn="l">
              <a:lnSpc>
                <a:spcPts val="4455"/>
              </a:lnSpc>
              <a:spcBef>
                <a:spcPct val="0"/>
              </a:spcBef>
            </a:pPr>
            <a:r>
              <a:rPr lang="en-US" sz="3182">
                <a:solidFill>
                  <a:srgbClr val="000000"/>
                </a:solidFill>
                <a:latin typeface="Public Sans"/>
                <a:ea typeface="Public Sans"/>
                <a:cs typeface="Public Sans"/>
                <a:sym typeface="Public Sans"/>
              </a:rPr>
              <a:t>Período de Perseguição brutal em todo o Império</a:t>
            </a:r>
          </a:p>
        </p:txBody>
      </p:sp>
      <p:grpSp>
        <p:nvGrpSpPr>
          <p:cNvPr id="16" name="Group 16"/>
          <p:cNvGrpSpPr/>
          <p:nvPr/>
        </p:nvGrpSpPr>
        <p:grpSpPr>
          <a:xfrm>
            <a:off x="7203372" y="7734871"/>
            <a:ext cx="9829416" cy="1523429"/>
            <a:chOff x="0" y="0"/>
            <a:chExt cx="2492913" cy="386368"/>
          </a:xfrm>
        </p:grpSpPr>
        <p:sp>
          <p:nvSpPr>
            <p:cNvPr id="17" name="Freeform 17"/>
            <p:cNvSpPr/>
            <p:nvPr/>
          </p:nvSpPr>
          <p:spPr>
            <a:xfrm>
              <a:off x="0" y="0"/>
              <a:ext cx="2492913" cy="386368"/>
            </a:xfrm>
            <a:custGeom>
              <a:avLst/>
              <a:gdLst/>
              <a:ahLst/>
              <a:cxnLst/>
              <a:rect l="l" t="t" r="r" b="b"/>
              <a:pathLst>
                <a:path w="2492913" h="386368">
                  <a:moveTo>
                    <a:pt x="1246456" y="0"/>
                  </a:moveTo>
                  <a:cubicBezTo>
                    <a:pt x="558058" y="0"/>
                    <a:pt x="0" y="86492"/>
                    <a:pt x="0" y="193184"/>
                  </a:cubicBezTo>
                  <a:cubicBezTo>
                    <a:pt x="0" y="299877"/>
                    <a:pt x="558058" y="386368"/>
                    <a:pt x="1246456" y="386368"/>
                  </a:cubicBezTo>
                  <a:cubicBezTo>
                    <a:pt x="1934855" y="386368"/>
                    <a:pt x="2492913" y="299877"/>
                    <a:pt x="2492913" y="193184"/>
                  </a:cubicBezTo>
                  <a:cubicBezTo>
                    <a:pt x="2492913" y="86492"/>
                    <a:pt x="1934855" y="0"/>
                    <a:pt x="1246456" y="0"/>
                  </a:cubicBezTo>
                  <a:close/>
                </a:path>
              </a:pathLst>
            </a:custGeom>
            <a:solidFill>
              <a:srgbClr val="AC735B"/>
            </a:solidFill>
          </p:spPr>
        </p:sp>
        <p:sp>
          <p:nvSpPr>
            <p:cNvPr id="18" name="TextBox 18"/>
            <p:cNvSpPr txBox="1"/>
            <p:nvPr/>
          </p:nvSpPr>
          <p:spPr>
            <a:xfrm>
              <a:off x="233711" y="-20928"/>
              <a:ext cx="2025492" cy="371074"/>
            </a:xfrm>
            <a:prstGeom prst="rect">
              <a:avLst/>
            </a:prstGeom>
          </p:spPr>
          <p:txBody>
            <a:bodyPr lIns="50800" tIns="50800" rIns="50800" bIns="50800" rtlCol="0" anchor="ctr"/>
            <a:lstStyle/>
            <a:p>
              <a:pPr algn="ctr">
                <a:lnSpc>
                  <a:spcPts val="4059"/>
                </a:lnSpc>
              </a:pPr>
              <a:r>
                <a:rPr lang="en-US" sz="2899" b="1">
                  <a:solidFill>
                    <a:srgbClr val="FFFFFF"/>
                  </a:solidFill>
                  <a:latin typeface="Open Sans Bold"/>
                  <a:ea typeface="Open Sans Bold"/>
                  <a:cs typeface="Open Sans Bold"/>
                  <a:sym typeface="Open Sans Bold"/>
                </a:rPr>
                <a:t>260 d.C - 300 d.C (40 anos de Paz)</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3" name="Freeform 3"/>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028699" y="429260"/>
            <a:ext cx="17110275" cy="1275080"/>
          </a:xfrm>
          <a:prstGeom prst="rect">
            <a:avLst/>
          </a:prstGeom>
        </p:spPr>
        <p:txBody>
          <a:bodyPr wrap="square" lIns="0" tIns="0" rIns="0" bIns="0" rtlCol="0" anchor="t">
            <a:spAutoFit/>
          </a:bodyPr>
          <a:lstStyle/>
          <a:p>
            <a:pPr marL="0" lvl="0" indent="0" algn="l">
              <a:lnSpc>
                <a:spcPts val="9790"/>
              </a:lnSpc>
            </a:pPr>
            <a:r>
              <a:rPr lang="en-US" sz="8900" dirty="0">
                <a:solidFill>
                  <a:srgbClr val="08111A"/>
                </a:solidFill>
                <a:latin typeface="Raleway"/>
                <a:ea typeface="Raleway"/>
                <a:cs typeface="Raleway"/>
                <a:sym typeface="Raleway"/>
              </a:rPr>
              <a:t>O </a:t>
            </a:r>
            <a:r>
              <a:rPr lang="en-US" sz="8900" dirty="0" err="1">
                <a:solidFill>
                  <a:srgbClr val="08111A"/>
                </a:solidFill>
                <a:latin typeface="Raleway"/>
                <a:ea typeface="Raleway"/>
                <a:cs typeface="Raleway"/>
                <a:sym typeface="Raleway"/>
              </a:rPr>
              <a:t>resultado</a:t>
            </a:r>
            <a:r>
              <a:rPr lang="en-US" sz="8900" dirty="0">
                <a:solidFill>
                  <a:srgbClr val="08111A"/>
                </a:solidFill>
                <a:latin typeface="Raleway"/>
                <a:ea typeface="Raleway"/>
                <a:cs typeface="Raleway"/>
                <a:sym typeface="Raleway"/>
              </a:rPr>
              <a:t> da </a:t>
            </a:r>
            <a:r>
              <a:rPr lang="en-US" sz="8900" dirty="0" err="1">
                <a:solidFill>
                  <a:srgbClr val="08111A"/>
                </a:solidFill>
                <a:latin typeface="Raleway"/>
                <a:ea typeface="Raleway"/>
                <a:cs typeface="Raleway"/>
                <a:sym typeface="Raleway"/>
              </a:rPr>
              <a:t>Paciência</a:t>
            </a:r>
            <a:r>
              <a:rPr lang="en-US" sz="8900" dirty="0">
                <a:solidFill>
                  <a:srgbClr val="08111A"/>
                </a:solidFill>
                <a:latin typeface="Raleway"/>
                <a:ea typeface="Raleway"/>
                <a:cs typeface="Raleway"/>
                <a:sym typeface="Raleway"/>
              </a:rPr>
              <a:t> </a:t>
            </a:r>
            <a:r>
              <a:rPr lang="en-US" sz="8900" dirty="0" err="1">
                <a:solidFill>
                  <a:srgbClr val="08111A"/>
                </a:solidFill>
                <a:latin typeface="Raleway"/>
                <a:ea typeface="Raleway"/>
                <a:cs typeface="Raleway"/>
                <a:sym typeface="Raleway"/>
              </a:rPr>
              <a:t>Cristã</a:t>
            </a:r>
            <a:endParaRPr lang="en-US" sz="8900" dirty="0">
              <a:solidFill>
                <a:srgbClr val="08111A"/>
              </a:solidFill>
              <a:latin typeface="Raleway"/>
              <a:ea typeface="Raleway"/>
              <a:cs typeface="Raleway"/>
              <a:sym typeface="Raleway"/>
            </a:endParaRPr>
          </a:p>
        </p:txBody>
      </p:sp>
      <p:sp>
        <p:nvSpPr>
          <p:cNvPr id="5" name="TextBox 5"/>
          <p:cNvSpPr txBox="1"/>
          <p:nvPr/>
        </p:nvSpPr>
        <p:spPr>
          <a:xfrm>
            <a:off x="17485343"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6</a:t>
            </a:r>
          </a:p>
        </p:txBody>
      </p:sp>
      <p:sp>
        <p:nvSpPr>
          <p:cNvPr id="6" name="TextBox 6"/>
          <p:cNvSpPr txBox="1"/>
          <p:nvPr/>
        </p:nvSpPr>
        <p:spPr>
          <a:xfrm>
            <a:off x="894354" y="1618615"/>
            <a:ext cx="17021779" cy="8668385"/>
          </a:xfrm>
          <a:prstGeom prst="rect">
            <a:avLst/>
          </a:prstGeom>
        </p:spPr>
        <p:txBody>
          <a:bodyPr lIns="0" tIns="0" rIns="0" bIns="0" rtlCol="0" anchor="t">
            <a:spAutoFit/>
          </a:bodyPr>
          <a:lstStyle/>
          <a:p>
            <a:pPr algn="l">
              <a:lnSpc>
                <a:spcPts val="5739"/>
              </a:lnSpc>
              <a:spcBef>
                <a:spcPct val="0"/>
              </a:spcBef>
            </a:pPr>
            <a:r>
              <a:rPr lang="en-US" sz="4099" dirty="0">
                <a:solidFill>
                  <a:srgbClr val="08111A"/>
                </a:solidFill>
                <a:latin typeface="Raleway"/>
                <a:ea typeface="Raleway"/>
                <a:cs typeface="Raleway"/>
                <a:sym typeface="Raleway"/>
              </a:rPr>
              <a:t>1) Maior </a:t>
            </a:r>
            <a:r>
              <a:rPr lang="en-US" sz="4099" dirty="0" err="1">
                <a:solidFill>
                  <a:srgbClr val="08111A"/>
                </a:solidFill>
                <a:latin typeface="Raleway"/>
                <a:ea typeface="Raleway"/>
                <a:cs typeface="Raleway"/>
                <a:sym typeface="Raleway"/>
              </a:rPr>
              <a:t>sobrevivência</a:t>
            </a:r>
            <a:r>
              <a:rPr lang="en-US" sz="4099" dirty="0">
                <a:solidFill>
                  <a:srgbClr val="08111A"/>
                </a:solidFill>
                <a:latin typeface="Raleway"/>
                <a:ea typeface="Raleway"/>
                <a:cs typeface="Raleway"/>
                <a:sym typeface="Raleway"/>
              </a:rPr>
              <a:t> </a:t>
            </a:r>
            <a:r>
              <a:rPr lang="en-US" sz="4099" dirty="0" err="1">
                <a:solidFill>
                  <a:srgbClr val="08111A"/>
                </a:solidFill>
                <a:latin typeface="Raleway"/>
                <a:ea typeface="Raleway"/>
                <a:cs typeface="Raleway"/>
                <a:sym typeface="Raleway"/>
              </a:rPr>
              <a:t>nas</a:t>
            </a:r>
            <a:r>
              <a:rPr lang="en-US" sz="4099" dirty="0">
                <a:solidFill>
                  <a:srgbClr val="08111A"/>
                </a:solidFill>
                <a:latin typeface="Raleway"/>
                <a:ea typeface="Raleway"/>
                <a:cs typeface="Raleway"/>
                <a:sym typeface="Raleway"/>
              </a:rPr>
              <a:t> crises e </a:t>
            </a:r>
            <a:r>
              <a:rPr lang="en-US" sz="4099" dirty="0" err="1">
                <a:solidFill>
                  <a:srgbClr val="08111A"/>
                </a:solidFill>
                <a:latin typeface="Raleway"/>
                <a:ea typeface="Raleway"/>
                <a:cs typeface="Raleway"/>
                <a:sym typeface="Raleway"/>
              </a:rPr>
              <a:t>epidêmias</a:t>
            </a:r>
            <a:r>
              <a:rPr lang="en-US" sz="4099" dirty="0">
                <a:solidFill>
                  <a:srgbClr val="08111A"/>
                </a:solidFill>
                <a:latin typeface="Raleway"/>
                <a:ea typeface="Raleway"/>
                <a:cs typeface="Raleway"/>
                <a:sym typeface="Raleway"/>
              </a:rPr>
              <a:t>.</a:t>
            </a:r>
          </a:p>
          <a:p>
            <a:pPr algn="l">
              <a:lnSpc>
                <a:spcPts val="5739"/>
              </a:lnSpc>
              <a:spcBef>
                <a:spcPct val="0"/>
              </a:spcBef>
            </a:pPr>
            <a:endParaRPr lang="en-US" sz="4099" dirty="0">
              <a:solidFill>
                <a:srgbClr val="08111A"/>
              </a:solidFill>
              <a:latin typeface="Raleway"/>
              <a:ea typeface="Raleway"/>
              <a:cs typeface="Raleway"/>
              <a:sym typeface="Raleway"/>
            </a:endParaRPr>
          </a:p>
          <a:p>
            <a:pPr algn="l">
              <a:lnSpc>
                <a:spcPts val="5739"/>
              </a:lnSpc>
              <a:spcBef>
                <a:spcPct val="0"/>
              </a:spcBef>
            </a:pPr>
            <a:r>
              <a:rPr lang="en-US" sz="4099" dirty="0">
                <a:solidFill>
                  <a:srgbClr val="08111A"/>
                </a:solidFill>
                <a:latin typeface="Raleway"/>
                <a:ea typeface="Raleway"/>
                <a:cs typeface="Raleway"/>
                <a:sym typeface="Raleway"/>
              </a:rPr>
              <a:t>2) O </a:t>
            </a:r>
            <a:r>
              <a:rPr lang="en-US" sz="4099" dirty="0" err="1">
                <a:solidFill>
                  <a:srgbClr val="08111A"/>
                </a:solidFill>
                <a:latin typeface="Raleway"/>
                <a:ea typeface="Raleway"/>
                <a:cs typeface="Raleway"/>
                <a:sym typeface="Raleway"/>
              </a:rPr>
              <a:t>Contato</a:t>
            </a:r>
            <a:r>
              <a:rPr lang="en-US" sz="4099" dirty="0">
                <a:solidFill>
                  <a:srgbClr val="08111A"/>
                </a:solidFill>
                <a:latin typeface="Raleway"/>
                <a:ea typeface="Raleway"/>
                <a:cs typeface="Raleway"/>
                <a:sym typeface="Raleway"/>
              </a:rPr>
              <a:t> </a:t>
            </a:r>
            <a:r>
              <a:rPr lang="en-US" sz="4099" dirty="0" err="1">
                <a:solidFill>
                  <a:srgbClr val="08111A"/>
                </a:solidFill>
                <a:latin typeface="Raleway"/>
                <a:ea typeface="Raleway"/>
                <a:cs typeface="Raleway"/>
                <a:sym typeface="Raleway"/>
              </a:rPr>
              <a:t>diário</a:t>
            </a:r>
            <a:r>
              <a:rPr lang="en-US" sz="4099" dirty="0">
                <a:solidFill>
                  <a:srgbClr val="08111A"/>
                </a:solidFill>
                <a:latin typeface="Raleway"/>
                <a:ea typeface="Raleway"/>
                <a:cs typeface="Raleway"/>
                <a:sym typeface="Raleway"/>
              </a:rPr>
              <a:t> e a </a:t>
            </a:r>
            <a:r>
              <a:rPr lang="en-US" sz="4099" dirty="0" err="1">
                <a:solidFill>
                  <a:srgbClr val="08111A"/>
                </a:solidFill>
                <a:latin typeface="Raleway"/>
                <a:ea typeface="Raleway"/>
                <a:cs typeface="Raleway"/>
                <a:sym typeface="Raleway"/>
              </a:rPr>
              <a:t>diferença</a:t>
            </a:r>
            <a:r>
              <a:rPr lang="en-US" sz="4099" dirty="0">
                <a:solidFill>
                  <a:srgbClr val="08111A"/>
                </a:solidFill>
                <a:latin typeface="Raleway"/>
                <a:ea typeface="Raleway"/>
                <a:cs typeface="Raleway"/>
                <a:sym typeface="Raleway"/>
              </a:rPr>
              <a:t> </a:t>
            </a:r>
            <a:r>
              <a:rPr lang="en-US" sz="4099" dirty="0" err="1">
                <a:solidFill>
                  <a:srgbClr val="08111A"/>
                </a:solidFill>
                <a:latin typeface="Raleway"/>
                <a:ea typeface="Raleway"/>
                <a:cs typeface="Raleway"/>
                <a:sym typeface="Raleway"/>
              </a:rPr>
              <a:t>na</a:t>
            </a:r>
            <a:r>
              <a:rPr lang="en-US" sz="4099" dirty="0">
                <a:solidFill>
                  <a:srgbClr val="08111A"/>
                </a:solidFill>
                <a:latin typeface="Raleway"/>
                <a:ea typeface="Raleway"/>
                <a:cs typeface="Raleway"/>
                <a:sym typeface="Raleway"/>
              </a:rPr>
              <a:t> </a:t>
            </a:r>
            <a:r>
              <a:rPr lang="en-US" sz="4099" dirty="0" err="1">
                <a:solidFill>
                  <a:srgbClr val="08111A"/>
                </a:solidFill>
                <a:latin typeface="Raleway"/>
                <a:ea typeface="Raleway"/>
                <a:cs typeface="Raleway"/>
                <a:sym typeface="Raleway"/>
              </a:rPr>
              <a:t>vida</a:t>
            </a:r>
            <a:r>
              <a:rPr lang="en-US" sz="4099" dirty="0">
                <a:solidFill>
                  <a:srgbClr val="08111A"/>
                </a:solidFill>
                <a:latin typeface="Raleway"/>
                <a:ea typeface="Raleway"/>
                <a:cs typeface="Raleway"/>
                <a:sym typeface="Raleway"/>
              </a:rPr>
              <a:t> dos </a:t>
            </a:r>
            <a:r>
              <a:rPr lang="en-US" sz="4099" dirty="0" err="1">
                <a:solidFill>
                  <a:srgbClr val="08111A"/>
                </a:solidFill>
                <a:latin typeface="Raleway"/>
                <a:ea typeface="Raleway"/>
                <a:cs typeface="Raleway"/>
                <a:sym typeface="Raleway"/>
              </a:rPr>
              <a:t>incrédulos</a:t>
            </a:r>
            <a:r>
              <a:rPr lang="en-US" sz="4099" dirty="0">
                <a:solidFill>
                  <a:srgbClr val="08111A"/>
                </a:solidFill>
                <a:latin typeface="Raleway"/>
                <a:ea typeface="Raleway"/>
                <a:cs typeface="Raleway"/>
                <a:sym typeface="Raleway"/>
              </a:rPr>
              <a:t>.</a:t>
            </a:r>
          </a:p>
          <a:p>
            <a:pPr algn="l">
              <a:lnSpc>
                <a:spcPts val="5739"/>
              </a:lnSpc>
              <a:spcBef>
                <a:spcPct val="0"/>
              </a:spcBef>
            </a:pPr>
            <a:endParaRPr lang="en-US" sz="4099" dirty="0">
              <a:solidFill>
                <a:srgbClr val="08111A"/>
              </a:solidFill>
              <a:latin typeface="Raleway"/>
              <a:ea typeface="Raleway"/>
              <a:cs typeface="Raleway"/>
              <a:sym typeface="Raleway"/>
            </a:endParaRPr>
          </a:p>
          <a:p>
            <a:pPr algn="l">
              <a:lnSpc>
                <a:spcPts val="5739"/>
              </a:lnSpc>
              <a:spcBef>
                <a:spcPct val="0"/>
              </a:spcBef>
            </a:pPr>
            <a:r>
              <a:rPr lang="en-US" sz="4099" dirty="0">
                <a:solidFill>
                  <a:srgbClr val="08111A"/>
                </a:solidFill>
                <a:latin typeface="Raleway"/>
                <a:ea typeface="Raleway"/>
                <a:cs typeface="Raleway"/>
                <a:sym typeface="Raleway"/>
              </a:rPr>
              <a:t>3) Uma </a:t>
            </a:r>
            <a:r>
              <a:rPr lang="en-US" sz="4099" dirty="0" err="1">
                <a:solidFill>
                  <a:srgbClr val="08111A"/>
                </a:solidFill>
                <a:latin typeface="Raleway"/>
                <a:ea typeface="Raleway"/>
                <a:cs typeface="Raleway"/>
                <a:sym typeface="Raleway"/>
              </a:rPr>
              <a:t>vida</a:t>
            </a:r>
            <a:r>
              <a:rPr lang="en-US" sz="4099" dirty="0">
                <a:solidFill>
                  <a:srgbClr val="08111A"/>
                </a:solidFill>
                <a:latin typeface="Raleway"/>
                <a:ea typeface="Raleway"/>
                <a:cs typeface="Raleway"/>
                <a:sym typeface="Raleway"/>
              </a:rPr>
              <a:t> de "</a:t>
            </a:r>
            <a:r>
              <a:rPr lang="en-US" sz="4099" dirty="0" err="1">
                <a:solidFill>
                  <a:srgbClr val="08111A"/>
                </a:solidFill>
                <a:latin typeface="Raleway"/>
                <a:ea typeface="Raleway"/>
                <a:cs typeface="Raleway"/>
                <a:sym typeface="Raleway"/>
              </a:rPr>
              <a:t>paciência</a:t>
            </a:r>
            <a:r>
              <a:rPr lang="en-US" sz="4099" dirty="0">
                <a:solidFill>
                  <a:srgbClr val="08111A"/>
                </a:solidFill>
                <a:latin typeface="Raleway"/>
                <a:ea typeface="Raleway"/>
                <a:cs typeface="Raleway"/>
                <a:sym typeface="Raleway"/>
              </a:rPr>
              <a:t>" no </a:t>
            </a:r>
            <a:r>
              <a:rPr lang="en-US" sz="4099" dirty="0" err="1">
                <a:solidFill>
                  <a:srgbClr val="08111A"/>
                </a:solidFill>
                <a:latin typeface="Raleway"/>
                <a:ea typeface="Raleway"/>
                <a:cs typeface="Raleway"/>
                <a:sym typeface="Raleway"/>
              </a:rPr>
              <a:t>procedimento</a:t>
            </a:r>
            <a:r>
              <a:rPr lang="en-US" sz="4099" dirty="0">
                <a:solidFill>
                  <a:srgbClr val="08111A"/>
                </a:solidFill>
                <a:latin typeface="Raleway"/>
                <a:ea typeface="Raleway"/>
                <a:cs typeface="Raleway"/>
                <a:sym typeface="Raleway"/>
              </a:rPr>
              <a:t>.</a:t>
            </a:r>
          </a:p>
          <a:p>
            <a:pPr algn="l">
              <a:lnSpc>
                <a:spcPts val="5739"/>
              </a:lnSpc>
              <a:spcBef>
                <a:spcPct val="0"/>
              </a:spcBef>
            </a:pPr>
            <a:endParaRPr lang="en-US" sz="4099" dirty="0">
              <a:solidFill>
                <a:srgbClr val="08111A"/>
              </a:solidFill>
              <a:latin typeface="Raleway"/>
              <a:ea typeface="Raleway"/>
              <a:cs typeface="Raleway"/>
              <a:sym typeface="Raleway"/>
            </a:endParaRPr>
          </a:p>
          <a:p>
            <a:pPr algn="l">
              <a:lnSpc>
                <a:spcPts val="5739"/>
              </a:lnSpc>
              <a:spcBef>
                <a:spcPct val="0"/>
              </a:spcBef>
            </a:pPr>
            <a:r>
              <a:rPr lang="en-US" sz="4099" dirty="0">
                <a:solidFill>
                  <a:srgbClr val="08111A"/>
                </a:solidFill>
                <a:latin typeface="Raleway"/>
                <a:ea typeface="Raleway"/>
                <a:cs typeface="Raleway"/>
                <a:sym typeface="Raleway"/>
              </a:rPr>
              <a:t>4) A </a:t>
            </a:r>
            <a:r>
              <a:rPr lang="en-US" sz="4099" dirty="0" err="1">
                <a:solidFill>
                  <a:srgbClr val="08111A"/>
                </a:solidFill>
                <a:latin typeface="Raleway"/>
                <a:ea typeface="Raleway"/>
                <a:cs typeface="Raleway"/>
                <a:sym typeface="Raleway"/>
              </a:rPr>
              <a:t>valorização</a:t>
            </a:r>
            <a:r>
              <a:rPr lang="en-US" sz="4099" dirty="0">
                <a:solidFill>
                  <a:srgbClr val="08111A"/>
                </a:solidFill>
                <a:latin typeface="Raleway"/>
                <a:ea typeface="Raleway"/>
                <a:cs typeface="Raleway"/>
                <a:sym typeface="Raleway"/>
              </a:rPr>
              <a:t> da </a:t>
            </a:r>
            <a:r>
              <a:rPr lang="en-US" sz="4099" dirty="0" err="1">
                <a:solidFill>
                  <a:srgbClr val="08111A"/>
                </a:solidFill>
                <a:latin typeface="Raleway"/>
                <a:ea typeface="Raleway"/>
                <a:cs typeface="Raleway"/>
                <a:sym typeface="Raleway"/>
              </a:rPr>
              <a:t>mulher</a:t>
            </a:r>
            <a:r>
              <a:rPr lang="en-US" sz="4099" dirty="0">
                <a:solidFill>
                  <a:srgbClr val="08111A"/>
                </a:solidFill>
                <a:latin typeface="Raleway"/>
                <a:ea typeface="Raleway"/>
                <a:cs typeface="Raleway"/>
                <a:sym typeface="Raleway"/>
              </a:rPr>
              <a:t> no </a:t>
            </a:r>
            <a:r>
              <a:rPr lang="en-US" sz="4099" dirty="0" err="1">
                <a:solidFill>
                  <a:srgbClr val="08111A"/>
                </a:solidFill>
                <a:latin typeface="Raleway"/>
                <a:ea typeface="Raleway"/>
                <a:cs typeface="Raleway"/>
                <a:sym typeface="Raleway"/>
              </a:rPr>
              <a:t>cristianismo</a:t>
            </a:r>
            <a:r>
              <a:rPr lang="en-US" sz="4099" dirty="0">
                <a:solidFill>
                  <a:srgbClr val="08111A"/>
                </a:solidFill>
                <a:latin typeface="Raleway"/>
                <a:ea typeface="Raleway"/>
                <a:cs typeface="Raleway"/>
                <a:sym typeface="Raleway"/>
              </a:rPr>
              <a:t>.</a:t>
            </a:r>
          </a:p>
          <a:p>
            <a:pPr algn="l">
              <a:lnSpc>
                <a:spcPts val="5739"/>
              </a:lnSpc>
              <a:spcBef>
                <a:spcPct val="0"/>
              </a:spcBef>
            </a:pPr>
            <a:endParaRPr lang="en-US" sz="4099" dirty="0">
              <a:solidFill>
                <a:srgbClr val="08111A"/>
              </a:solidFill>
              <a:latin typeface="Raleway"/>
              <a:ea typeface="Raleway"/>
              <a:cs typeface="Raleway"/>
              <a:sym typeface="Raleway"/>
            </a:endParaRPr>
          </a:p>
          <a:p>
            <a:pPr algn="l">
              <a:lnSpc>
                <a:spcPts val="5739"/>
              </a:lnSpc>
              <a:spcBef>
                <a:spcPct val="0"/>
              </a:spcBef>
            </a:pPr>
            <a:r>
              <a:rPr lang="en-US" sz="4099" dirty="0">
                <a:solidFill>
                  <a:srgbClr val="08111A"/>
                </a:solidFill>
                <a:latin typeface="Raleway"/>
                <a:ea typeface="Raleway"/>
                <a:cs typeface="Raleway"/>
                <a:sym typeface="Raleway"/>
              </a:rPr>
              <a:t>5) Maior taxa de </a:t>
            </a:r>
            <a:r>
              <a:rPr lang="en-US" sz="4099" dirty="0" err="1">
                <a:solidFill>
                  <a:srgbClr val="08111A"/>
                </a:solidFill>
                <a:latin typeface="Raleway"/>
                <a:ea typeface="Raleway"/>
                <a:cs typeface="Raleway"/>
                <a:sym typeface="Raleway"/>
              </a:rPr>
              <a:t>fertilidade</a:t>
            </a:r>
            <a:r>
              <a:rPr lang="en-US" sz="4099" dirty="0">
                <a:solidFill>
                  <a:srgbClr val="08111A"/>
                </a:solidFill>
                <a:latin typeface="Raleway"/>
                <a:ea typeface="Raleway"/>
                <a:cs typeface="Raleway"/>
                <a:sym typeface="Raleway"/>
              </a:rPr>
              <a:t> e </a:t>
            </a:r>
            <a:r>
              <a:rPr lang="en-US" sz="4099" dirty="0" err="1">
                <a:solidFill>
                  <a:srgbClr val="08111A"/>
                </a:solidFill>
                <a:latin typeface="Raleway"/>
                <a:ea typeface="Raleway"/>
                <a:cs typeface="Raleway"/>
                <a:sym typeface="Raleway"/>
              </a:rPr>
              <a:t>valorização</a:t>
            </a:r>
            <a:r>
              <a:rPr lang="en-US" sz="4099" dirty="0">
                <a:solidFill>
                  <a:srgbClr val="08111A"/>
                </a:solidFill>
                <a:latin typeface="Raleway"/>
                <a:ea typeface="Raleway"/>
                <a:cs typeface="Raleway"/>
                <a:sym typeface="Raleway"/>
              </a:rPr>
              <a:t> do </a:t>
            </a:r>
            <a:r>
              <a:rPr lang="en-US" sz="4099" dirty="0" err="1">
                <a:solidFill>
                  <a:srgbClr val="08111A"/>
                </a:solidFill>
                <a:latin typeface="Raleway"/>
                <a:ea typeface="Raleway"/>
                <a:cs typeface="Raleway"/>
                <a:sym typeface="Raleway"/>
              </a:rPr>
              <a:t>casamento</a:t>
            </a:r>
            <a:endParaRPr lang="en-US" sz="4099" dirty="0">
              <a:solidFill>
                <a:srgbClr val="08111A"/>
              </a:solidFill>
              <a:latin typeface="Raleway"/>
              <a:ea typeface="Raleway"/>
              <a:cs typeface="Raleway"/>
              <a:sym typeface="Raleway"/>
            </a:endParaRPr>
          </a:p>
          <a:p>
            <a:pPr algn="l">
              <a:lnSpc>
                <a:spcPts val="5739"/>
              </a:lnSpc>
              <a:spcBef>
                <a:spcPct val="0"/>
              </a:spcBef>
            </a:pPr>
            <a:endParaRPr lang="en-US" sz="4099" dirty="0">
              <a:solidFill>
                <a:srgbClr val="08111A"/>
              </a:solidFill>
              <a:latin typeface="Raleway"/>
              <a:ea typeface="Raleway"/>
              <a:cs typeface="Raleway"/>
              <a:sym typeface="Raleway"/>
            </a:endParaRPr>
          </a:p>
          <a:p>
            <a:pPr algn="l">
              <a:lnSpc>
                <a:spcPts val="5739"/>
              </a:lnSpc>
              <a:spcBef>
                <a:spcPct val="0"/>
              </a:spcBef>
            </a:pPr>
            <a:r>
              <a:rPr lang="en-US" sz="4099" dirty="0">
                <a:solidFill>
                  <a:srgbClr val="08111A"/>
                </a:solidFill>
                <a:latin typeface="Raleway"/>
                <a:ea typeface="Raleway"/>
                <a:cs typeface="Raleway"/>
                <a:sym typeface="Raleway"/>
              </a:rPr>
              <a:t>6) </a:t>
            </a:r>
            <a:r>
              <a:rPr lang="en-US" sz="4099" dirty="0" err="1">
                <a:solidFill>
                  <a:srgbClr val="08111A"/>
                </a:solidFill>
                <a:latin typeface="Raleway"/>
                <a:ea typeface="Raleway"/>
                <a:cs typeface="Raleway"/>
                <a:sym typeface="Raleway"/>
              </a:rPr>
              <a:t>Valorização</a:t>
            </a:r>
            <a:r>
              <a:rPr lang="en-US" sz="4099" dirty="0">
                <a:solidFill>
                  <a:srgbClr val="08111A"/>
                </a:solidFill>
                <a:latin typeface="Raleway"/>
                <a:ea typeface="Raleway"/>
                <a:cs typeface="Raleway"/>
                <a:sym typeface="Raleway"/>
              </a:rPr>
              <a:t> da Vida - </a:t>
            </a:r>
            <a:r>
              <a:rPr lang="en-US" sz="4099" dirty="0" err="1">
                <a:solidFill>
                  <a:srgbClr val="08111A"/>
                </a:solidFill>
                <a:latin typeface="Raleway"/>
                <a:ea typeface="Raleway"/>
                <a:cs typeface="Raleway"/>
                <a:sym typeface="Raleway"/>
              </a:rPr>
              <a:t>Proibição</a:t>
            </a:r>
            <a:r>
              <a:rPr lang="en-US" sz="4099" dirty="0">
                <a:solidFill>
                  <a:srgbClr val="08111A"/>
                </a:solidFill>
                <a:latin typeface="Raleway"/>
                <a:ea typeface="Raleway"/>
                <a:cs typeface="Raleway"/>
                <a:sym typeface="Raleway"/>
              </a:rPr>
              <a:t> do </a:t>
            </a:r>
            <a:r>
              <a:rPr lang="en-US" sz="4099" dirty="0" err="1">
                <a:solidFill>
                  <a:srgbClr val="08111A"/>
                </a:solidFill>
                <a:latin typeface="Raleway"/>
                <a:ea typeface="Raleway"/>
                <a:cs typeface="Raleway"/>
                <a:sym typeface="Raleway"/>
              </a:rPr>
              <a:t>aborto</a:t>
            </a:r>
            <a:r>
              <a:rPr lang="en-US" sz="4099" dirty="0">
                <a:solidFill>
                  <a:srgbClr val="08111A"/>
                </a:solidFill>
                <a:latin typeface="Raleway"/>
                <a:ea typeface="Raleway"/>
                <a:cs typeface="Raleway"/>
                <a:sym typeface="Raleway"/>
              </a:rPr>
              <a:t> e do </a:t>
            </a:r>
            <a:r>
              <a:rPr lang="en-US" sz="4099" dirty="0" err="1">
                <a:solidFill>
                  <a:srgbClr val="08111A"/>
                </a:solidFill>
                <a:latin typeface="Raleway"/>
                <a:ea typeface="Raleway"/>
                <a:cs typeface="Raleway"/>
                <a:sym typeface="Raleway"/>
              </a:rPr>
              <a:t>infanticidio</a:t>
            </a:r>
            <a:r>
              <a:rPr lang="en-US" sz="4099" dirty="0">
                <a:solidFill>
                  <a:srgbClr val="08111A"/>
                </a:solidFill>
                <a:latin typeface="Raleway"/>
                <a:ea typeface="Raleway"/>
                <a:cs typeface="Raleway"/>
                <a:sym typeface="Raleway"/>
              </a:rPr>
              <a:t>.</a:t>
            </a:r>
          </a:p>
          <a:p>
            <a:pPr algn="l">
              <a:lnSpc>
                <a:spcPts val="5739"/>
              </a:lnSpc>
              <a:spcBef>
                <a:spcPct val="0"/>
              </a:spcBef>
            </a:pPr>
            <a:endParaRPr lang="en-US" sz="4099" dirty="0">
              <a:solidFill>
                <a:srgbClr val="08111A"/>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AutoShape 2"/>
          <p:cNvSpPr/>
          <p:nvPr/>
        </p:nvSpPr>
        <p:spPr>
          <a:xfrm>
            <a:off x="1431704" y="9610725"/>
            <a:ext cx="15624461" cy="0"/>
          </a:xfrm>
          <a:prstGeom prst="line">
            <a:avLst/>
          </a:prstGeom>
          <a:ln w="19050" cap="flat">
            <a:solidFill>
              <a:srgbClr val="2A3647"/>
            </a:solidFill>
            <a:prstDash val="solid"/>
            <a:headEnd type="none" w="sm" len="sm"/>
            <a:tailEnd type="none" w="sm" len="sm"/>
          </a:ln>
        </p:spPr>
      </p:sp>
      <p:sp>
        <p:nvSpPr>
          <p:cNvPr id="3" name="Freeform 3"/>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TextBox 4"/>
          <p:cNvSpPr txBox="1"/>
          <p:nvPr/>
        </p:nvSpPr>
        <p:spPr>
          <a:xfrm>
            <a:off x="1028700" y="429260"/>
            <a:ext cx="16230600" cy="1275080"/>
          </a:xfrm>
          <a:prstGeom prst="rect">
            <a:avLst/>
          </a:prstGeom>
        </p:spPr>
        <p:txBody>
          <a:bodyPr lIns="0" tIns="0" rIns="0" bIns="0" rtlCol="0" anchor="t">
            <a:spAutoFit/>
          </a:bodyPr>
          <a:lstStyle/>
          <a:p>
            <a:pPr marL="0" lvl="0" indent="0" algn="l">
              <a:lnSpc>
                <a:spcPts val="9790"/>
              </a:lnSpc>
            </a:pPr>
            <a:r>
              <a:rPr lang="en-US" sz="8900">
                <a:solidFill>
                  <a:srgbClr val="08111A"/>
                </a:solidFill>
                <a:latin typeface="Raleway"/>
                <a:ea typeface="Raleway"/>
                <a:cs typeface="Raleway"/>
                <a:sym typeface="Raleway"/>
              </a:rPr>
              <a:t>O resultado da Paciência Cristã</a:t>
            </a:r>
          </a:p>
        </p:txBody>
      </p:sp>
      <p:sp>
        <p:nvSpPr>
          <p:cNvPr id="5" name="TextBox 5"/>
          <p:cNvSpPr txBox="1"/>
          <p:nvPr/>
        </p:nvSpPr>
        <p:spPr>
          <a:xfrm>
            <a:off x="17485343" y="9412274"/>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7</a:t>
            </a:r>
          </a:p>
        </p:txBody>
      </p:sp>
      <p:sp>
        <p:nvSpPr>
          <p:cNvPr id="6" name="TextBox 6"/>
          <p:cNvSpPr txBox="1"/>
          <p:nvPr/>
        </p:nvSpPr>
        <p:spPr>
          <a:xfrm>
            <a:off x="894354" y="1618615"/>
            <a:ext cx="17021779" cy="8668385"/>
          </a:xfrm>
          <a:prstGeom prst="rect">
            <a:avLst/>
          </a:prstGeom>
        </p:spPr>
        <p:txBody>
          <a:bodyPr lIns="0" tIns="0" rIns="0" bIns="0" rtlCol="0" anchor="t">
            <a:spAutoFit/>
          </a:bodyPr>
          <a:lstStyle/>
          <a:p>
            <a:pPr algn="l">
              <a:lnSpc>
                <a:spcPts val="5739"/>
              </a:lnSpc>
              <a:spcBef>
                <a:spcPct val="0"/>
              </a:spcBef>
            </a:pPr>
            <a:r>
              <a:rPr lang="en-US" sz="4099">
                <a:solidFill>
                  <a:srgbClr val="08111A"/>
                </a:solidFill>
                <a:latin typeface="Raleway"/>
                <a:ea typeface="Raleway"/>
                <a:cs typeface="Raleway"/>
                <a:sym typeface="Raleway"/>
              </a:rPr>
              <a:t>1) Maior sobrevivência nas crises e epidêmias.</a:t>
            </a:r>
          </a:p>
          <a:p>
            <a:pPr algn="l">
              <a:lnSpc>
                <a:spcPts val="5739"/>
              </a:lnSpc>
              <a:spcBef>
                <a:spcPct val="0"/>
              </a:spcBef>
            </a:pPr>
            <a:endParaRPr lang="en-US" sz="4099">
              <a:solidFill>
                <a:srgbClr val="08111A"/>
              </a:solidFill>
              <a:latin typeface="Raleway"/>
              <a:ea typeface="Raleway"/>
              <a:cs typeface="Raleway"/>
              <a:sym typeface="Raleway"/>
            </a:endParaRPr>
          </a:p>
          <a:p>
            <a:pPr algn="l">
              <a:lnSpc>
                <a:spcPts val="5739"/>
              </a:lnSpc>
              <a:spcBef>
                <a:spcPct val="0"/>
              </a:spcBef>
            </a:pPr>
            <a:r>
              <a:rPr lang="en-US" sz="4099">
                <a:solidFill>
                  <a:srgbClr val="08111A"/>
                </a:solidFill>
                <a:latin typeface="Raleway"/>
                <a:ea typeface="Raleway"/>
                <a:cs typeface="Raleway"/>
                <a:sym typeface="Raleway"/>
              </a:rPr>
              <a:t>2) O Contato diário e a diferença na vida dos incrédulos.</a:t>
            </a:r>
          </a:p>
          <a:p>
            <a:pPr algn="l">
              <a:lnSpc>
                <a:spcPts val="5739"/>
              </a:lnSpc>
              <a:spcBef>
                <a:spcPct val="0"/>
              </a:spcBef>
            </a:pPr>
            <a:endParaRPr lang="en-US" sz="4099">
              <a:solidFill>
                <a:srgbClr val="08111A"/>
              </a:solidFill>
              <a:latin typeface="Raleway"/>
              <a:ea typeface="Raleway"/>
              <a:cs typeface="Raleway"/>
              <a:sym typeface="Raleway"/>
            </a:endParaRPr>
          </a:p>
          <a:p>
            <a:pPr algn="l">
              <a:lnSpc>
                <a:spcPts val="5739"/>
              </a:lnSpc>
              <a:spcBef>
                <a:spcPct val="0"/>
              </a:spcBef>
            </a:pPr>
            <a:r>
              <a:rPr lang="en-US" sz="4099">
                <a:solidFill>
                  <a:srgbClr val="08111A"/>
                </a:solidFill>
                <a:latin typeface="Raleway"/>
                <a:ea typeface="Raleway"/>
                <a:cs typeface="Raleway"/>
                <a:sym typeface="Raleway"/>
              </a:rPr>
              <a:t>3) Uma vida de "paciência" no procedimento.</a:t>
            </a:r>
          </a:p>
          <a:p>
            <a:pPr algn="l">
              <a:lnSpc>
                <a:spcPts val="5739"/>
              </a:lnSpc>
              <a:spcBef>
                <a:spcPct val="0"/>
              </a:spcBef>
            </a:pPr>
            <a:endParaRPr lang="en-US" sz="4099">
              <a:solidFill>
                <a:srgbClr val="08111A"/>
              </a:solidFill>
              <a:latin typeface="Raleway"/>
              <a:ea typeface="Raleway"/>
              <a:cs typeface="Raleway"/>
              <a:sym typeface="Raleway"/>
            </a:endParaRPr>
          </a:p>
          <a:p>
            <a:pPr algn="l">
              <a:lnSpc>
                <a:spcPts val="5739"/>
              </a:lnSpc>
              <a:spcBef>
                <a:spcPct val="0"/>
              </a:spcBef>
            </a:pPr>
            <a:r>
              <a:rPr lang="en-US" sz="4099">
                <a:solidFill>
                  <a:srgbClr val="08111A"/>
                </a:solidFill>
                <a:latin typeface="Raleway"/>
                <a:ea typeface="Raleway"/>
                <a:cs typeface="Raleway"/>
                <a:sym typeface="Raleway"/>
              </a:rPr>
              <a:t>4) A valorização da mulher no cristianismo.</a:t>
            </a:r>
          </a:p>
          <a:p>
            <a:pPr algn="l">
              <a:lnSpc>
                <a:spcPts val="5739"/>
              </a:lnSpc>
              <a:spcBef>
                <a:spcPct val="0"/>
              </a:spcBef>
            </a:pPr>
            <a:endParaRPr lang="en-US" sz="4099">
              <a:solidFill>
                <a:srgbClr val="08111A"/>
              </a:solidFill>
              <a:latin typeface="Raleway"/>
              <a:ea typeface="Raleway"/>
              <a:cs typeface="Raleway"/>
              <a:sym typeface="Raleway"/>
            </a:endParaRPr>
          </a:p>
          <a:p>
            <a:pPr algn="l">
              <a:lnSpc>
                <a:spcPts val="5739"/>
              </a:lnSpc>
              <a:spcBef>
                <a:spcPct val="0"/>
              </a:spcBef>
            </a:pPr>
            <a:r>
              <a:rPr lang="en-US" sz="4099">
                <a:solidFill>
                  <a:srgbClr val="08111A"/>
                </a:solidFill>
                <a:latin typeface="Raleway"/>
                <a:ea typeface="Raleway"/>
                <a:cs typeface="Raleway"/>
                <a:sym typeface="Raleway"/>
              </a:rPr>
              <a:t>5) Maior taxa de fertilidade e valorização do casamento</a:t>
            </a:r>
          </a:p>
          <a:p>
            <a:pPr algn="l">
              <a:lnSpc>
                <a:spcPts val="5739"/>
              </a:lnSpc>
              <a:spcBef>
                <a:spcPct val="0"/>
              </a:spcBef>
            </a:pPr>
            <a:endParaRPr lang="en-US" sz="4099">
              <a:solidFill>
                <a:srgbClr val="08111A"/>
              </a:solidFill>
              <a:latin typeface="Raleway"/>
              <a:ea typeface="Raleway"/>
              <a:cs typeface="Raleway"/>
              <a:sym typeface="Raleway"/>
            </a:endParaRPr>
          </a:p>
          <a:p>
            <a:pPr algn="l">
              <a:lnSpc>
                <a:spcPts val="5739"/>
              </a:lnSpc>
              <a:spcBef>
                <a:spcPct val="0"/>
              </a:spcBef>
            </a:pPr>
            <a:r>
              <a:rPr lang="en-US" sz="4099">
                <a:solidFill>
                  <a:srgbClr val="08111A"/>
                </a:solidFill>
                <a:latin typeface="Raleway"/>
                <a:ea typeface="Raleway"/>
                <a:cs typeface="Raleway"/>
                <a:sym typeface="Raleway"/>
              </a:rPr>
              <a:t>6) Valorização da Vida - Proibição do aborto e do infanticidio.</a:t>
            </a:r>
          </a:p>
          <a:p>
            <a:pPr algn="l">
              <a:lnSpc>
                <a:spcPts val="5739"/>
              </a:lnSpc>
              <a:spcBef>
                <a:spcPct val="0"/>
              </a:spcBef>
            </a:pPr>
            <a:endParaRPr lang="en-US" sz="4099">
              <a:solidFill>
                <a:srgbClr val="08111A"/>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grpSp>
        <p:nvGrpSpPr>
          <p:cNvPr id="2" name="Group 2"/>
          <p:cNvGrpSpPr/>
          <p:nvPr/>
        </p:nvGrpSpPr>
        <p:grpSpPr>
          <a:xfrm>
            <a:off x="7293039" y="636912"/>
            <a:ext cx="9763125" cy="5114966"/>
            <a:chOff x="0" y="0"/>
            <a:chExt cx="13017500" cy="6819954"/>
          </a:xfrm>
        </p:grpSpPr>
        <p:sp>
          <p:nvSpPr>
            <p:cNvPr id="3" name="TextBox 3"/>
            <p:cNvSpPr txBox="1"/>
            <p:nvPr/>
          </p:nvSpPr>
          <p:spPr>
            <a:xfrm>
              <a:off x="0" y="28575"/>
              <a:ext cx="13017500" cy="1910292"/>
            </a:xfrm>
            <a:prstGeom prst="rect">
              <a:avLst/>
            </a:prstGeom>
          </p:spPr>
          <p:txBody>
            <a:bodyPr lIns="0" tIns="0" rIns="0" bIns="0" rtlCol="0" anchor="t">
              <a:spAutoFit/>
            </a:bodyPr>
            <a:lstStyle/>
            <a:p>
              <a:pPr marL="0" lvl="0" indent="0" algn="l">
                <a:lnSpc>
                  <a:spcPts val="5500"/>
                </a:lnSpc>
              </a:pPr>
              <a:r>
                <a:rPr lang="en-US" sz="5000">
                  <a:solidFill>
                    <a:srgbClr val="08111A"/>
                  </a:solidFill>
                  <a:latin typeface="Raleway"/>
                  <a:ea typeface="Raleway"/>
                  <a:cs typeface="Raleway"/>
                  <a:sym typeface="Raleway"/>
                </a:rPr>
                <a:t>A figura complexa de  Constantino. </a:t>
              </a:r>
            </a:p>
          </p:txBody>
        </p:sp>
        <p:sp>
          <p:nvSpPr>
            <p:cNvPr id="4" name="TextBox 4"/>
            <p:cNvSpPr txBox="1"/>
            <p:nvPr/>
          </p:nvSpPr>
          <p:spPr>
            <a:xfrm>
              <a:off x="0" y="2587679"/>
              <a:ext cx="13017500" cy="4232275"/>
            </a:xfrm>
            <a:prstGeom prst="rect">
              <a:avLst/>
            </a:prstGeom>
          </p:spPr>
          <p:txBody>
            <a:bodyPr lIns="0" tIns="0" rIns="0" bIns="0" rtlCol="0" anchor="t">
              <a:spAutoFit/>
            </a:bodyPr>
            <a:lstStyle/>
            <a:p>
              <a:pPr marL="0" lvl="0" indent="0" algn="l">
                <a:lnSpc>
                  <a:spcPts val="4200"/>
                </a:lnSpc>
              </a:pPr>
              <a:r>
                <a:rPr lang="en-US" sz="3000">
                  <a:solidFill>
                    <a:srgbClr val="08111A"/>
                  </a:solidFill>
                  <a:latin typeface="Raleway"/>
                  <a:ea typeface="Raleway"/>
                  <a:cs typeface="Raleway"/>
                  <a:sym typeface="Raleway"/>
                </a:rPr>
                <a:t>Para o Estudante: É difícil ter certeza sobre Constantino porque as fontes históricas são contraditórias: seus admiradores o viam como um santo; seus inimigos, como um tirano cínico. Nossa tarefa é entender Constantino como um político romano que se deparou com a fé cristã.</a:t>
              </a:r>
            </a:p>
          </p:txBody>
        </p:sp>
        <p:sp>
          <p:nvSpPr>
            <p:cNvPr id="5" name="AutoShape 5"/>
            <p:cNvSpPr/>
            <p:nvPr/>
          </p:nvSpPr>
          <p:spPr>
            <a:xfrm>
              <a:off x="0" y="2296638"/>
              <a:ext cx="13017500" cy="0"/>
            </a:xfrm>
            <a:prstGeom prst="line">
              <a:avLst/>
            </a:prstGeom>
            <a:ln w="25400" cap="rnd">
              <a:solidFill>
                <a:srgbClr val="2A3647"/>
              </a:solidFill>
              <a:prstDash val="solid"/>
              <a:headEnd type="none" w="sm" len="sm"/>
              <a:tailEnd type="none" w="sm" len="sm"/>
            </a:ln>
          </p:spPr>
        </p:sp>
      </p:grpSp>
      <p:sp>
        <p:nvSpPr>
          <p:cNvPr id="6" name="AutoShape 6"/>
          <p:cNvSpPr/>
          <p:nvPr/>
        </p:nvSpPr>
        <p:spPr>
          <a:xfrm>
            <a:off x="1431704" y="9610725"/>
            <a:ext cx="15624461" cy="0"/>
          </a:xfrm>
          <a:prstGeom prst="line">
            <a:avLst/>
          </a:prstGeom>
          <a:ln w="19050" cap="flat">
            <a:solidFill>
              <a:srgbClr val="2A3647"/>
            </a:solidFill>
            <a:prstDash val="solid"/>
            <a:headEnd type="none" w="sm" len="sm"/>
            <a:tailEnd type="none" w="sm" len="sm"/>
          </a:ln>
        </p:spPr>
      </p:sp>
      <p:grpSp>
        <p:nvGrpSpPr>
          <p:cNvPr id="7" name="Group 7"/>
          <p:cNvGrpSpPr/>
          <p:nvPr/>
        </p:nvGrpSpPr>
        <p:grpSpPr>
          <a:xfrm>
            <a:off x="666750" y="666750"/>
            <a:ext cx="5753100" cy="8080381"/>
            <a:chOff x="0" y="0"/>
            <a:chExt cx="891306" cy="1251862"/>
          </a:xfrm>
        </p:grpSpPr>
        <p:sp>
          <p:nvSpPr>
            <p:cNvPr id="8" name="Freeform 8"/>
            <p:cNvSpPr/>
            <p:nvPr/>
          </p:nvSpPr>
          <p:spPr>
            <a:xfrm>
              <a:off x="0" y="0"/>
              <a:ext cx="891306" cy="1251862"/>
            </a:xfrm>
            <a:custGeom>
              <a:avLst/>
              <a:gdLst/>
              <a:ahLst/>
              <a:cxnLst/>
              <a:rect l="l" t="t" r="r" b="b"/>
              <a:pathLst>
                <a:path w="891306" h="1251862">
                  <a:moveTo>
                    <a:pt x="0" y="0"/>
                  </a:moveTo>
                  <a:lnTo>
                    <a:pt x="891306" y="0"/>
                  </a:lnTo>
                  <a:lnTo>
                    <a:pt x="891306" y="1251862"/>
                  </a:lnTo>
                  <a:lnTo>
                    <a:pt x="0" y="1251862"/>
                  </a:lnTo>
                  <a:close/>
                </a:path>
              </a:pathLst>
            </a:custGeom>
            <a:blipFill>
              <a:blip r:embed="rId3"/>
              <a:stretch>
                <a:fillRect l="-62061" t="31" r="-59705" b="-5228"/>
              </a:stretch>
            </a:blipFill>
            <a:ln w="19050" cap="sq">
              <a:solidFill>
                <a:srgbClr val="FFFFFF"/>
              </a:solidFill>
              <a:prstDash val="solid"/>
              <a:miter/>
            </a:ln>
          </p:spPr>
        </p:sp>
      </p:grpSp>
      <p:sp>
        <p:nvSpPr>
          <p:cNvPr id="9" name="TextBox 9"/>
          <p:cNvSpPr txBox="1"/>
          <p:nvPr/>
        </p:nvSpPr>
        <p:spPr>
          <a:xfrm>
            <a:off x="17485613" y="9402749"/>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8</a:t>
            </a:r>
          </a:p>
        </p:txBody>
      </p:sp>
      <p:sp>
        <p:nvSpPr>
          <p:cNvPr id="10" name="Freeform 10"/>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1" name="Group 11"/>
          <p:cNvGrpSpPr>
            <a:grpSpLocks noChangeAspect="1"/>
          </p:cNvGrpSpPr>
          <p:nvPr/>
        </p:nvGrpSpPr>
        <p:grpSpPr>
          <a:xfrm>
            <a:off x="150129" y="1494655"/>
            <a:ext cx="6786341" cy="6786314"/>
            <a:chOff x="0" y="0"/>
            <a:chExt cx="6350000" cy="6349975"/>
          </a:xfrm>
        </p:grpSpPr>
        <p:sp>
          <p:nvSpPr>
            <p:cNvPr id="12" name="Freeform 1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5471" r="-25471"/>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ED4"/>
        </a:solidFill>
        <a:effectLst/>
      </p:bgPr>
    </p:bg>
    <p:spTree>
      <p:nvGrpSpPr>
        <p:cNvPr id="1" name=""/>
        <p:cNvGrpSpPr/>
        <p:nvPr/>
      </p:nvGrpSpPr>
      <p:grpSpPr>
        <a:xfrm>
          <a:off x="0" y="0"/>
          <a:ext cx="0" cy="0"/>
          <a:chOff x="0" y="0"/>
          <a:chExt cx="0" cy="0"/>
        </a:xfrm>
      </p:grpSpPr>
      <p:sp>
        <p:nvSpPr>
          <p:cNvPr id="2" name="TextBox 2"/>
          <p:cNvSpPr txBox="1"/>
          <p:nvPr/>
        </p:nvSpPr>
        <p:spPr>
          <a:xfrm>
            <a:off x="7496175" y="-85746"/>
            <a:ext cx="9763125" cy="523875"/>
          </a:xfrm>
          <a:prstGeom prst="rect">
            <a:avLst/>
          </a:prstGeom>
        </p:spPr>
        <p:txBody>
          <a:bodyPr lIns="0" tIns="0" rIns="0" bIns="0" rtlCol="0" anchor="t">
            <a:spAutoFit/>
          </a:bodyPr>
          <a:lstStyle/>
          <a:p>
            <a:pPr marL="0" lvl="0" indent="0" algn="l">
              <a:lnSpc>
                <a:spcPts val="4200"/>
              </a:lnSpc>
            </a:pPr>
            <a:endParaRPr/>
          </a:p>
        </p:txBody>
      </p:sp>
      <p:sp>
        <p:nvSpPr>
          <p:cNvPr id="3" name="TextBox 3"/>
          <p:cNvSpPr txBox="1"/>
          <p:nvPr/>
        </p:nvSpPr>
        <p:spPr>
          <a:xfrm>
            <a:off x="6958915" y="695325"/>
            <a:ext cx="9184925" cy="1425575"/>
          </a:xfrm>
          <a:prstGeom prst="rect">
            <a:avLst/>
          </a:prstGeom>
        </p:spPr>
        <p:txBody>
          <a:bodyPr lIns="0" tIns="0" rIns="0" bIns="0" rtlCol="0" anchor="t">
            <a:spAutoFit/>
          </a:bodyPr>
          <a:lstStyle/>
          <a:p>
            <a:pPr marL="0" lvl="0" indent="0" algn="l">
              <a:lnSpc>
                <a:spcPts val="5500"/>
              </a:lnSpc>
            </a:pPr>
            <a:r>
              <a:rPr lang="en-US" sz="5000">
                <a:solidFill>
                  <a:srgbClr val="08111A"/>
                </a:solidFill>
                <a:latin typeface="Raleway"/>
                <a:ea typeface="Raleway"/>
                <a:cs typeface="Raleway"/>
                <a:sym typeface="Raleway"/>
              </a:rPr>
              <a:t>A Política Religiosa de Constantino</a:t>
            </a:r>
          </a:p>
        </p:txBody>
      </p:sp>
      <p:sp>
        <p:nvSpPr>
          <p:cNvPr id="4" name="TextBox 4"/>
          <p:cNvSpPr txBox="1"/>
          <p:nvPr/>
        </p:nvSpPr>
        <p:spPr>
          <a:xfrm>
            <a:off x="6958915" y="2779759"/>
            <a:ext cx="10967709" cy="655956"/>
          </a:xfrm>
          <a:prstGeom prst="rect">
            <a:avLst/>
          </a:prstGeom>
        </p:spPr>
        <p:txBody>
          <a:bodyPr lIns="0" tIns="0" rIns="0" bIns="0" rtlCol="0" anchor="t">
            <a:spAutoFit/>
          </a:bodyPr>
          <a:lstStyle/>
          <a:p>
            <a:pPr marL="0" lvl="0" indent="0" algn="l">
              <a:lnSpc>
                <a:spcPts val="5319"/>
              </a:lnSpc>
            </a:pPr>
            <a:r>
              <a:rPr lang="en-US" sz="3799">
                <a:solidFill>
                  <a:srgbClr val="08111A"/>
                </a:solidFill>
                <a:latin typeface="Raleway"/>
                <a:ea typeface="Raleway"/>
                <a:cs typeface="Raleway"/>
                <a:sym typeface="Raleway"/>
              </a:rPr>
              <a:t>Do “Mistério” para o “Método”</a:t>
            </a:r>
          </a:p>
        </p:txBody>
      </p:sp>
      <p:sp>
        <p:nvSpPr>
          <p:cNvPr id="5" name="TextBox 5"/>
          <p:cNvSpPr txBox="1"/>
          <p:nvPr/>
        </p:nvSpPr>
        <p:spPr>
          <a:xfrm>
            <a:off x="6958915" y="3627802"/>
            <a:ext cx="11329085" cy="6440805"/>
          </a:xfrm>
          <a:prstGeom prst="rect">
            <a:avLst/>
          </a:prstGeom>
        </p:spPr>
        <p:txBody>
          <a:bodyPr lIns="0" tIns="0" rIns="0" bIns="0" rtlCol="0" anchor="t">
            <a:spAutoFit/>
          </a:bodyPr>
          <a:lstStyle/>
          <a:p>
            <a:pPr algn="l">
              <a:lnSpc>
                <a:spcPts val="4059"/>
              </a:lnSpc>
            </a:pPr>
            <a:r>
              <a:rPr lang="en-US" sz="2899">
                <a:solidFill>
                  <a:srgbClr val="08111A"/>
                </a:solidFill>
                <a:latin typeface="Raleway"/>
                <a:ea typeface="Raleway"/>
                <a:cs typeface="Raleway"/>
                <a:sym typeface="Raleway"/>
              </a:rPr>
              <a:t>1) A Perspectiva do Administrador Romano:</a:t>
            </a:r>
          </a:p>
          <a:p>
            <a:pPr algn="l">
              <a:lnSpc>
                <a:spcPts val="4059"/>
              </a:lnSpc>
            </a:pPr>
            <a:endParaRPr lang="en-US" sz="2899">
              <a:solidFill>
                <a:srgbClr val="08111A"/>
              </a:solidFill>
              <a:latin typeface="Raleway"/>
              <a:ea typeface="Raleway"/>
              <a:cs typeface="Raleway"/>
              <a:sym typeface="Raleway"/>
            </a:endParaRPr>
          </a:p>
          <a:p>
            <a:pPr marL="626107" lvl="1" indent="-313054" algn="l">
              <a:lnSpc>
                <a:spcPts val="4059"/>
              </a:lnSpc>
              <a:buFont typeface="Arial"/>
              <a:buChar char="•"/>
            </a:pPr>
            <a:r>
              <a:rPr lang="en-US" sz="2899">
                <a:solidFill>
                  <a:srgbClr val="08111A"/>
                </a:solidFill>
                <a:latin typeface="Raleway"/>
                <a:ea typeface="Raleway"/>
                <a:cs typeface="Raleway"/>
                <a:sym typeface="Raleway"/>
              </a:rPr>
              <a:t>"Constantino não cuidou da política religiosa como um crente batizado na tradição cristã. Ele lidou com ela como um Romano tradicional com afinidades cristãs."</a:t>
            </a:r>
          </a:p>
          <a:p>
            <a:pPr algn="l">
              <a:lnSpc>
                <a:spcPts val="4059"/>
              </a:lnSpc>
            </a:pPr>
            <a:endParaRPr lang="en-US" sz="2899">
              <a:solidFill>
                <a:srgbClr val="08111A"/>
              </a:solidFill>
              <a:latin typeface="Raleway"/>
              <a:ea typeface="Raleway"/>
              <a:cs typeface="Raleway"/>
              <a:sym typeface="Raleway"/>
            </a:endParaRPr>
          </a:p>
          <a:p>
            <a:pPr algn="l">
              <a:lnSpc>
                <a:spcPts val="4059"/>
              </a:lnSpc>
            </a:pPr>
            <a:r>
              <a:rPr lang="en-US" sz="2899">
                <a:solidFill>
                  <a:srgbClr val="08111A"/>
                </a:solidFill>
                <a:latin typeface="Raleway"/>
                <a:ea typeface="Raleway"/>
                <a:cs typeface="Raleway"/>
                <a:sym typeface="Raleway"/>
              </a:rPr>
              <a:t>2) O Estado como Instrumento Missionário (Dois Flancos)</a:t>
            </a:r>
          </a:p>
          <a:p>
            <a:pPr algn="l">
              <a:lnSpc>
                <a:spcPts val="4059"/>
              </a:lnSpc>
            </a:pPr>
            <a:endParaRPr lang="en-US" sz="2899">
              <a:solidFill>
                <a:srgbClr val="08111A"/>
              </a:solidFill>
              <a:latin typeface="Raleway"/>
              <a:ea typeface="Raleway"/>
              <a:cs typeface="Raleway"/>
              <a:sym typeface="Raleway"/>
            </a:endParaRPr>
          </a:p>
          <a:p>
            <a:pPr algn="l">
              <a:lnSpc>
                <a:spcPts val="4059"/>
              </a:lnSpc>
            </a:pPr>
            <a:r>
              <a:rPr lang="en-US" sz="2899">
                <a:solidFill>
                  <a:srgbClr val="08111A"/>
                </a:solidFill>
                <a:latin typeface="Raleway"/>
                <a:ea typeface="Raleway"/>
                <a:cs typeface="Raleway"/>
                <a:sym typeface="Raleway"/>
              </a:rPr>
              <a:t>3) A Transição: Do "Mistério" para o "Método"</a:t>
            </a:r>
          </a:p>
          <a:p>
            <a:pPr marL="626107" lvl="1" indent="-313054" algn="l">
              <a:lnSpc>
                <a:spcPts val="4059"/>
              </a:lnSpc>
              <a:buFont typeface="Arial"/>
              <a:buChar char="•"/>
            </a:pPr>
            <a:r>
              <a:rPr lang="en-US" sz="2899">
                <a:solidFill>
                  <a:srgbClr val="08111A"/>
                </a:solidFill>
                <a:latin typeface="Raleway"/>
                <a:ea typeface="Raleway"/>
                <a:cs typeface="Raleway"/>
                <a:sym typeface="Raleway"/>
              </a:rPr>
              <a:t>O Crescimento da Igreja Primitiva (O Mistério)</a:t>
            </a:r>
          </a:p>
          <a:p>
            <a:pPr marL="626107" lvl="1" indent="-313054" algn="l">
              <a:lnSpc>
                <a:spcPts val="4059"/>
              </a:lnSpc>
              <a:buFont typeface="Arial"/>
              <a:buChar char="•"/>
            </a:pPr>
            <a:r>
              <a:rPr lang="en-US" sz="2899">
                <a:solidFill>
                  <a:srgbClr val="08111A"/>
                </a:solidFill>
                <a:latin typeface="Raleway"/>
                <a:ea typeface="Raleway"/>
                <a:cs typeface="Raleway"/>
                <a:sym typeface="Raleway"/>
              </a:rPr>
              <a:t>A Interferência do Estado (O Método)</a:t>
            </a:r>
          </a:p>
          <a:p>
            <a:pPr marL="0" lvl="0" indent="0" algn="l">
              <a:lnSpc>
                <a:spcPts val="3080"/>
              </a:lnSpc>
            </a:pPr>
            <a:endParaRPr lang="en-US" sz="2899">
              <a:solidFill>
                <a:srgbClr val="08111A"/>
              </a:solidFill>
              <a:latin typeface="Raleway"/>
              <a:ea typeface="Raleway"/>
              <a:cs typeface="Raleway"/>
              <a:sym typeface="Raleway"/>
            </a:endParaRPr>
          </a:p>
          <a:p>
            <a:pPr marL="0" lvl="0" indent="0" algn="l">
              <a:lnSpc>
                <a:spcPts val="3080"/>
              </a:lnSpc>
            </a:pPr>
            <a:endParaRPr lang="en-US" sz="2899">
              <a:solidFill>
                <a:srgbClr val="08111A"/>
              </a:solidFill>
              <a:latin typeface="Raleway"/>
              <a:ea typeface="Raleway"/>
              <a:cs typeface="Raleway"/>
              <a:sym typeface="Raleway"/>
            </a:endParaRPr>
          </a:p>
        </p:txBody>
      </p:sp>
      <p:sp>
        <p:nvSpPr>
          <p:cNvPr id="6" name="AutoShape 6"/>
          <p:cNvSpPr/>
          <p:nvPr/>
        </p:nvSpPr>
        <p:spPr>
          <a:xfrm>
            <a:off x="7496175" y="2598784"/>
            <a:ext cx="9763125" cy="0"/>
          </a:xfrm>
          <a:prstGeom prst="line">
            <a:avLst/>
          </a:prstGeom>
          <a:ln w="19050" cap="rnd">
            <a:solidFill>
              <a:srgbClr val="2A3647"/>
            </a:solidFill>
            <a:prstDash val="solid"/>
            <a:headEnd type="none" w="sm" len="sm"/>
            <a:tailEnd type="none" w="sm" len="sm"/>
          </a:ln>
        </p:spPr>
      </p:sp>
      <p:sp>
        <p:nvSpPr>
          <p:cNvPr id="7" name="AutoShape 7"/>
          <p:cNvSpPr/>
          <p:nvPr/>
        </p:nvSpPr>
        <p:spPr>
          <a:xfrm>
            <a:off x="1431704" y="9610725"/>
            <a:ext cx="15624461" cy="0"/>
          </a:xfrm>
          <a:prstGeom prst="line">
            <a:avLst/>
          </a:prstGeom>
          <a:ln w="19050" cap="flat">
            <a:solidFill>
              <a:srgbClr val="2A3647"/>
            </a:solidFill>
            <a:prstDash val="solid"/>
            <a:headEnd type="none" w="sm" len="sm"/>
            <a:tailEnd type="none" w="sm" len="sm"/>
          </a:ln>
        </p:spPr>
      </p:sp>
      <p:grpSp>
        <p:nvGrpSpPr>
          <p:cNvPr id="8" name="Group 8"/>
          <p:cNvGrpSpPr/>
          <p:nvPr/>
        </p:nvGrpSpPr>
        <p:grpSpPr>
          <a:xfrm>
            <a:off x="666750" y="666750"/>
            <a:ext cx="5753100" cy="8080381"/>
            <a:chOff x="0" y="0"/>
            <a:chExt cx="891306" cy="1251862"/>
          </a:xfrm>
        </p:grpSpPr>
        <p:sp>
          <p:nvSpPr>
            <p:cNvPr id="9" name="Freeform 9"/>
            <p:cNvSpPr/>
            <p:nvPr/>
          </p:nvSpPr>
          <p:spPr>
            <a:xfrm>
              <a:off x="0" y="0"/>
              <a:ext cx="891306" cy="1251862"/>
            </a:xfrm>
            <a:custGeom>
              <a:avLst/>
              <a:gdLst/>
              <a:ahLst/>
              <a:cxnLst/>
              <a:rect l="l" t="t" r="r" b="b"/>
              <a:pathLst>
                <a:path w="891306" h="1251862">
                  <a:moveTo>
                    <a:pt x="0" y="0"/>
                  </a:moveTo>
                  <a:lnTo>
                    <a:pt x="891306" y="0"/>
                  </a:lnTo>
                  <a:lnTo>
                    <a:pt x="891306" y="1251862"/>
                  </a:lnTo>
                  <a:lnTo>
                    <a:pt x="0" y="1251862"/>
                  </a:lnTo>
                  <a:close/>
                </a:path>
              </a:pathLst>
            </a:custGeom>
            <a:blipFill>
              <a:blip r:embed="rId3"/>
              <a:stretch>
                <a:fillRect l="-62061" t="31" r="-59705" b="-5228"/>
              </a:stretch>
            </a:blipFill>
            <a:ln w="19050" cap="sq">
              <a:solidFill>
                <a:srgbClr val="FFFFFF"/>
              </a:solidFill>
              <a:prstDash val="solid"/>
              <a:miter/>
            </a:ln>
          </p:spPr>
        </p:sp>
      </p:grpSp>
      <p:sp>
        <p:nvSpPr>
          <p:cNvPr id="10" name="TextBox 10"/>
          <p:cNvSpPr txBox="1"/>
          <p:nvPr/>
        </p:nvSpPr>
        <p:spPr>
          <a:xfrm>
            <a:off x="17485613" y="9402749"/>
            <a:ext cx="152400" cy="209550"/>
          </a:xfrm>
          <a:prstGeom prst="rect">
            <a:avLst/>
          </a:prstGeom>
        </p:spPr>
        <p:txBody>
          <a:bodyPr wrap="none" lIns="0" tIns="0" rIns="0" bIns="0" rtlCol="0" anchor="t">
            <a:spAutoFit/>
          </a:bodyPr>
          <a:lstStyle/>
          <a:p>
            <a:pPr marL="0" lvl="0" indent="0" algn="r">
              <a:lnSpc>
                <a:spcPts val="2800"/>
              </a:lnSpc>
              <a:spcBef>
                <a:spcPct val="0"/>
              </a:spcBef>
            </a:pPr>
            <a:r>
              <a:rPr lang="en-US" sz="2000">
                <a:solidFill>
                  <a:srgbClr val="08111A"/>
                </a:solidFill>
                <a:latin typeface="Raleway"/>
                <a:ea typeface="Raleway"/>
                <a:cs typeface="Raleway"/>
                <a:sym typeface="Raleway"/>
              </a:rPr>
              <a:t>9</a:t>
            </a:r>
          </a:p>
        </p:txBody>
      </p:sp>
      <p:sp>
        <p:nvSpPr>
          <p:cNvPr id="11" name="Freeform 11"/>
          <p:cNvSpPr/>
          <p:nvPr/>
        </p:nvSpPr>
        <p:spPr>
          <a:xfrm>
            <a:off x="671512" y="9387884"/>
            <a:ext cx="445682" cy="445682"/>
          </a:xfrm>
          <a:custGeom>
            <a:avLst/>
            <a:gdLst/>
            <a:ahLst/>
            <a:cxnLst/>
            <a:rect l="l" t="t" r="r" b="b"/>
            <a:pathLst>
              <a:path w="445682" h="445682">
                <a:moveTo>
                  <a:pt x="0" y="0"/>
                </a:moveTo>
                <a:lnTo>
                  <a:pt x="445683" y="0"/>
                </a:lnTo>
                <a:lnTo>
                  <a:pt x="445683" y="445682"/>
                </a:lnTo>
                <a:lnTo>
                  <a:pt x="0" y="4456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6079</Words>
  <Application>Microsoft Office PowerPoint</Application>
  <PresentationFormat>Personalizar</PresentationFormat>
  <Paragraphs>499</Paragraphs>
  <Slides>22</Slides>
  <Notes>20</Notes>
  <HiddenSlides>0</HiddenSlides>
  <MMClips>0</MMClips>
  <ScaleCrop>false</ScaleCrop>
  <HeadingPairs>
    <vt:vector size="6" baseType="variant">
      <vt:variant>
        <vt:lpstr>Fontes usadas</vt:lpstr>
      </vt:variant>
      <vt:variant>
        <vt:i4>10</vt:i4>
      </vt:variant>
      <vt:variant>
        <vt:lpstr>Tema</vt:lpstr>
      </vt:variant>
      <vt:variant>
        <vt:i4>1</vt:i4>
      </vt:variant>
      <vt:variant>
        <vt:lpstr>Títulos de slides</vt:lpstr>
      </vt:variant>
      <vt:variant>
        <vt:i4>22</vt:i4>
      </vt:variant>
    </vt:vector>
  </HeadingPairs>
  <TitlesOfParts>
    <vt:vector size="33" baseType="lpstr">
      <vt:lpstr>Raleway Bold</vt:lpstr>
      <vt:lpstr>Arial</vt:lpstr>
      <vt:lpstr>Public Sans Bold</vt:lpstr>
      <vt:lpstr>Calibri</vt:lpstr>
      <vt:lpstr>Open Sans Bold</vt:lpstr>
      <vt:lpstr>Open Sans</vt:lpstr>
      <vt:lpstr>Public Sans</vt:lpstr>
      <vt:lpstr>Raleway</vt:lpstr>
      <vt:lpstr>Quattrocento Bold</vt:lpstr>
      <vt:lpstr>Jorick</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- 1700 Anos do Concílio</dc:title>
  <dc:description>Apresentação - 1700 Anos do Concílio</dc:description>
  <cp:lastModifiedBy>Lucas Garcia</cp:lastModifiedBy>
  <cp:revision>1</cp:revision>
  <dcterms:created xsi:type="dcterms:W3CDTF">2006-08-16T00:00:00Z</dcterms:created>
  <dcterms:modified xsi:type="dcterms:W3CDTF">2025-10-26T11:38:21Z</dcterms:modified>
  <dc:identifier>DAG2iTafOXM</dc:identifier>
</cp:coreProperties>
</file>