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1" r:id="rId2"/>
    <p:sldId id="307" r:id="rId3"/>
    <p:sldId id="292" r:id="rId4"/>
    <p:sldId id="308" r:id="rId5"/>
    <p:sldId id="293" r:id="rId6"/>
    <p:sldId id="294" r:id="rId7"/>
    <p:sldId id="296" r:id="rId8"/>
    <p:sldId id="295" r:id="rId9"/>
    <p:sldId id="297" r:id="rId10"/>
    <p:sldId id="298" r:id="rId11"/>
    <p:sldId id="299" r:id="rId12"/>
    <p:sldId id="30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274" r:id="rId21"/>
    <p:sldId id="276" r:id="rId22"/>
    <p:sldId id="277" r:id="rId23"/>
    <p:sldId id="275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0" r:id="rId36"/>
    <p:sldId id="310" r:id="rId37"/>
    <p:sldId id="311" r:id="rId38"/>
    <p:sldId id="312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3463" autoAdjust="0"/>
  </p:normalViewPr>
  <p:slideViewPr>
    <p:cSldViewPr snapToGrid="0">
      <p:cViewPr varScale="1">
        <p:scale>
          <a:sx n="49" d="100"/>
          <a:sy n="49" d="100"/>
        </p:scale>
        <p:origin x="64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0C0FC1-6B0B-419C-8039-FAB97620CC3E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4748C-9E64-4B7F-A484-6AECDDD0275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133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INTRODUÇÃO AO TEMA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ataque à autoridade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inversão de autoridade em casa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filhos precisam de liberdade para se expressar sem regras.”	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“Pais devem ser amigos, não figuras de autoridade.”	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“Dizer ‘não’ frustra a criança e prejudica a autoestima.”	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“O amor verdadeiro nunca disciplina.”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778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Jz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21.25- isso acontece em uma sociedade sem autoridade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os desejos governam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o caos reina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casa, escola, sociedade (Califórnia)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8550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20.12- Deus dá autoridade para os pais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“para que tenhas vida longa sobre a terra”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- duas consequências lógicas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	- proteção aos filhos (filhos entregues a si mesmos morrem cedo)</a:t>
            </a:r>
          </a:p>
          <a:p>
            <a:r>
              <a:rPr lang="pt-BR" dirty="0">
                <a:effectLst/>
              </a:rPr>
              <a:t>			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sociedade com famílias desestruturadas são destruídas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0301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Adão e Eva-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4.8- Caim mata Abel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394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Noé-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- ficou bêbado e se expôs ao filho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9239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Abraão-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12.30;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26.7- Abraão ensinou o filho à mentir e à expor a esposa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7537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Ló-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19.36- Ló expôs sua família à Sodoma- perdeu a esposa e foi manipulado para incesto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1507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Isaque e Rebeca, Jacó e Esaú-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preferência por filhos, conflito de irmãos, falta de cuidado com filhos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77727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Eli-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1Sm 2.12- não repreendia seus filhos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57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Davi-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1Rs 1.6-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fez nada quando Judá violentou sua meia irmã Tamar, permitiu que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Absalão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tratasse com violência, depois não o restaurou e teve que matá-lo em uma tentativa de golpe. Não repreendeu Adonias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4553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PROBLEMA DE NÃO EXERCER AUTORIDADE COMO PAI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não reflete o caráter de Deus- Ele é nosso modelo de autoridade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desobedece a Deus- Ele é quem nos deu papel de autoridade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não ama o filho- entregamos os filhos aos desejos e ao diabo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não demonstra amor ao próximo- contribui para a destruição da sociedade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5635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IMAGEM 1- obediência é diferente de amor?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de fato às vezes queremos filhos robôs... para nosso comodismo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implicações erradas- desobediência é um pedido por amor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buscar a obediência do filho não é amá-lo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Hb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– Deus disciplina a quem ama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eb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12:6  pois o Senhor disciplina a quem ama, e castiga todo aquele a quem aceita como filho".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IMAGEM 2- filhos não crescem pelo sofrimento?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de fato, por egoísmo, humilhamos e machucamos nossos filhos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implicações erradas- não podemos fazer nossos filhos sofrerem por errarem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12:11  Nenhuma disciplina parece ser motivo de alegria no momento, mas sim de tristeza. Mais tarde, porém, produz fruto de justiça e paz para aqueles que por ela foram exercitados.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IMAGEM 3- disciplina dá segurança aos filhos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de fato, por egoísmos e omissão, afastamos nossos filhos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implicações erradas- todo tipo de disciplina que gere sofrimento emocional é prejudicial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toda autoridade é autoritarismo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agir com autoridade bíblica, com correção amorosa, transmitirá segurança aos filhos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947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EVANGELHO RESTAURA A AUTORIDADE DOS PAIS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Mal 4:6  Ele fará com que os corações dos pais se voltem para seus filhos, e os corações dos filhos para seus pais; do contrário eu virei e castigarei a terra com maldição. "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em Cristo, o coração dos pais se voltam para os filhos- amor e cuidado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 o coração dos filhos se voltam para os pais- obediência e honra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por isso reflita no evangelho para ser um bom pai</a:t>
            </a:r>
          </a:p>
          <a:p>
            <a:pPr marL="171450" indent="-171450">
              <a:buFontTx/>
              <a:buChar char="-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pregue o evangelho para seu filho se tornar um bom filho</a:t>
            </a:r>
          </a:p>
          <a:p>
            <a:pPr marL="628650" lvl="1" indent="-171450">
              <a:buFontTx/>
              <a:buChar char="-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mostre que a dificuldade que ele tem de se submeter à sua autoridade</a:t>
            </a:r>
          </a:p>
          <a:p>
            <a:pPr marL="628650" lvl="1" indent="-171450">
              <a:buFontTx/>
              <a:buChar char="-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revela a insubmissão à autoridade de Deus</a:t>
            </a:r>
          </a:p>
          <a:p>
            <a:pPr marL="628650" lvl="1" indent="-171450">
              <a:buFontTx/>
              <a:buChar char="-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isso Jesus morreu</a:t>
            </a:r>
          </a:p>
          <a:p>
            <a:pPr marL="628650" lvl="1" indent="-171450">
              <a:buFontTx/>
              <a:buChar char="-"/>
            </a:pP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Tx/>
              <a:buChar char="-"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PAIS E FILHOS NÃO VIVEREM A AUTORIDADE BÍBLICA, A TERRA SERÁ AMALDIÇOADA- o que vivemos hoje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60830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POSITIVO- QUANDO A AUTORIDADE É EXERCIDA BIBLICAMENTE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reflete o caráter de Deus- glória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obediência a Deus- honra e adoração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ama o filho- o conduzindo pelo melhor caminho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ama o próximo- contribui para uma sociedade melhor (família, vizinhança, escola, igreja, futuros chefes agradecem)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54797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BR" dirty="0"/>
              <a:t>gráfico- autoridade direta sobre o filho (manda e obedece)</a:t>
            </a:r>
          </a:p>
          <a:p>
            <a:pPr marL="171450" indent="-171450">
              <a:buFontTx/>
              <a:buChar char="-"/>
            </a:pPr>
            <a:endParaRPr lang="pt-BR" dirty="0"/>
          </a:p>
          <a:p>
            <a:pPr marL="171450" indent="-171450">
              <a:buFontTx/>
              <a:buChar char="-"/>
            </a:pPr>
            <a:r>
              <a:rPr lang="pt-BR" dirty="0"/>
              <a:t>influência- segue o conselho- não por medo de castigo- alcançou o coração</a:t>
            </a:r>
          </a:p>
          <a:p>
            <a:pPr marL="171450" indent="-171450">
              <a:buFontTx/>
              <a:buChar char="-"/>
            </a:pPr>
            <a:r>
              <a:rPr lang="pt-BR" dirty="0"/>
              <a:t>a autoridade direta deve diminuir conforme o filho cresce e aumentar a influência </a:t>
            </a:r>
          </a:p>
          <a:p>
            <a:pPr marL="171450" indent="-171450">
              <a:buFontTx/>
              <a:buChar char="-"/>
            </a:pPr>
            <a:endParaRPr lang="pt-B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“Você é o pastor do coração do seu filho. A autoridade é o cajado que Deus lhe deu para guiá-lo ao Senhor.” (Tripp)</a:t>
            </a:r>
            <a:endParaRPr lang="pt-B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“Nos primeiros anos, você fala com autoridade; nos anos seguintes, você fala com influência.” —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 Tripp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endParaRPr lang="pt-BR" dirty="0"/>
          </a:p>
          <a:p>
            <a:pPr marL="171450" indent="-171450">
              <a:buFontTx/>
              <a:buChar char="-"/>
            </a:pPr>
            <a:r>
              <a:rPr lang="pt-BR" dirty="0"/>
              <a:t>tenta explicar pro seu filho de 1 ano os benefícios físicos e emocionais de um banho... não adianta</a:t>
            </a:r>
          </a:p>
          <a:p>
            <a:pPr marL="171450" indent="-171450">
              <a:buFontTx/>
              <a:buChar char="-"/>
            </a:pPr>
            <a:r>
              <a:rPr lang="pt-BR" dirty="0"/>
              <a:t>mas se você não mandar ele tomar banho, queira ou não, ele jamais vai aprender isso, e será um adolescente fedorento</a:t>
            </a:r>
          </a:p>
          <a:p>
            <a:pPr marL="171450" indent="-171450">
              <a:buFontTx/>
              <a:buChar char="-"/>
            </a:pPr>
            <a:endParaRPr lang="pt-BR" dirty="0"/>
          </a:p>
          <a:p>
            <a:pPr marL="171450" indent="-171450">
              <a:buFontTx/>
              <a:buChar char="-"/>
            </a:pPr>
            <a:r>
              <a:rPr lang="pt-BR" dirty="0"/>
              <a:t>a cultura do mundo tenta fazer o contrário- menos autoridade para alcançar maior influência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86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BR" dirty="0"/>
              <a:t>pense a quem você submete voluntariamente?</a:t>
            </a:r>
          </a:p>
          <a:p>
            <a:pPr marL="171450" indent="-171450">
              <a:buFontTx/>
              <a:buChar char="-"/>
            </a:pPr>
            <a:r>
              <a:rPr lang="pt-BR" dirty="0"/>
              <a:t>como ele conseguiu essa autoridade sobre </a:t>
            </a:r>
            <a:r>
              <a:rPr lang="pt-BR" dirty="0" err="1"/>
              <a:t>vc</a:t>
            </a:r>
            <a:r>
              <a:rPr lang="pt-BR" dirty="0"/>
              <a:t>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34083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ENTENDER QUE SE TRATA DE DEUS E DE SEUS FILHOS, E NÃO DE VOCÊ- RM 13.1?; MC 10.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não exercer autoridade para satisfazer suas vontades (sentado no sofá pedindo um lanche)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não exercer disciplina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pq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seus desejos não foram satisfeitos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não exercer autoridade com medo dos que os outros vão falar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- nunca corrige o filho... quando faz birra na frente dos outros, dá uma de pai bravo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	- temor a Deus, não dos homens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em adoração a Deus- para Ele, do jeito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dEle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em serviço aos filhos- servir, não ser servido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o pecado do seu filho é primeiro contra Deus e não contra você</a:t>
            </a:r>
          </a:p>
          <a:p>
            <a:r>
              <a:rPr lang="pt-BR" dirty="0">
                <a:effectLst/>
              </a:rPr>
              <a:t>	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somos embaixadores de Cristo na vida dos nossos filhos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7201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DEPENDER DA GRAÇA DE DEUS PARA FAZER O QUE ELE PEDE- SL127.1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orar por sabedoria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buscar a instrução da Palavra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ensinar a Palavra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reconhecer seu pecado e limitação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para Deus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para os filhos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1725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ESTABELECER REGRAS CLARAS, CONSISTENTES E BÍBLICAS-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6.4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muitas vezes não é desobediência, é confusão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expresse expectativas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mostre de onde vem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83059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INVISTA EM INSTRUÇÃO, NÃO SÓ EM CORREÇÃO-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discipulado, ensino, mentoreamento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como corrigir se não ensinou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29946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EXERCER AUTORIDADE AMOROSA- HB 12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não seja só ordens, broncas, nãos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seja carinhoso, invista tempo, mostre importância, atenção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57059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SEJA MODELO-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mostre na prática o que espera dos filhos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atitudes- domínio próprio, servir aos outros, bondade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relacionamento com Deus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relacionamento com a esposa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relacionamento com outros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como lida com conflitos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como trabalha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o que fala da igreja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como lida com o próprio pecado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0282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INTRODUÇÃO À CLASSE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Criação de filhos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foco em 0-9 anos- com princípios e aplicações para todas idades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necessidade- família sofrendo nessa área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não estamos fazendo o básico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plano: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19/10- Quem manda em casa (Ricardo)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26/10- Educando meninos, criando homens (Mark Ellis)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02/11-  “Criando filhos emocionalmente fortes em uma sociedade emocionalmente fraca" (Ricardo)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09/11-  (Sem EBD- Aniversário PIBA- Bazar Missionário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23/11-  Influência das Telas (David Pai)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30/11-  (Sem EBD- Reunião de Membros)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07/12- Disciplina- Como e quando aplicar? (David Pai)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14/12- David Jr - Educando meninas, criando mulheres (David Jr.)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3975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DISCIPLINE COM O OBJETIVO DE RESTAURAR-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muito o que falar... uma aula só sobre isso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10217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MIRE O CORAÇÃO, NÃO O COMPORTAMENTO- PV 23.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 seu filho for convertido a Cristo, o comportamento muda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1999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CRIE FALSAS EXPECTATIVAS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você vai pecar no processo... seu filho vai pecar-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Rm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não crie expectativas irreais sobre você e nem sobre seu filho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enquanto vivo, sempre haverá esperança na graça de Deus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por isso...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83362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PERSEVERE... NÃO DESISTA-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o ministério de pai vai até o fim da sua vida ou da vida do seu filho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6077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6488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49E89-8081-EC5B-17CF-85E818013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F118B01-5874-DAA4-9F34-C8356F2769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0F12452-B226-89EA-8250-5418903FB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MANDA EM CASA?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ONDE VEM O CONCEITO DE AUTORIDADE?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36D6EB-776B-9F25-D463-7ED0CAEB53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0995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1.27-28- Deus tem autoridade sobre o homem e à mulher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Deus deu autoridade ao homem e à mulher sobre toda criação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1276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2.16-17- Deus, como autoridade, exige obediência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 estabelece uma punição para a desobediência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5093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2.18- Deus estabelece o homem como autoridade do lar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6134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3.1- Satanás inverte a hierarquia e desafia a autoridade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animal, influencia a mulher, para levar o homem, para se rebelarem contra Deus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Deus disse isso mesmo? Ele não é bom. Não vai dar nada.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ideologia de hoje: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quem disse que devemos seguir autoridade?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autoridade é manipulação e obstáculo para experimentar a alegria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não há consequências em desobedecer autoridades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o mundo, dirigido por Satanás, vai sempre inverter o que Deus criou- inclusive a autoridade no lar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4841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3.6- quando não há autoridade... o desejo se torna autoridade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- em casa, se não há autoridade, os filhos estarão entregues aos seus desejos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4748C-9E64-4B7F-A484-6AECDDD0275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104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DCC541-02E6-CB51-506D-8D1FDC8A1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4E4BE12-6872-62A9-3BD2-D2BD31B15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49197B3-0B5F-300B-B0F0-257E681D7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B0A8-387C-4212-B045-EF62F0E9E539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EFFEF4-3A5C-D6EB-53FB-0D73B202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D7B15F5-89FE-DB23-DB59-1301E823E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DF48-76E9-4D20-A325-A087C67F06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059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FD23AA-4224-DA35-732A-8B8358F94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152D87E-3388-FEAC-96A7-72B9833B6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896BF8-33DD-D5A1-C9E5-EB3EA4A8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B0A8-387C-4212-B045-EF62F0E9E539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2D5D7E-129F-5908-1B02-5C78A1BC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1FD24C-92CA-3A26-EF4F-80F88CB0D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DF48-76E9-4D20-A325-A087C67F06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628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BA53946-10A4-5F19-B4A3-C26D7B96E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B251180-9474-01EE-62A6-7B563CC87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3D9910-08EC-286D-A868-DDEACF7F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B0A8-387C-4212-B045-EF62F0E9E539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AAB62B-26BE-EDBD-40DE-436AC718B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5DEF10-6A16-F437-0E77-90BD02A5F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DF48-76E9-4D20-A325-A087C67F06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947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AB7EE3-0D9E-7E58-C481-DEF1CB86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12F4350-A044-D1B3-5C5B-60D89599B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A81397-4704-CE8E-C0B1-720F2D3CF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B0A8-387C-4212-B045-EF62F0E9E539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736226-2FB5-0F19-3A67-E325CC5C5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3DC29B-5F1C-6112-46D2-F664DEC4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DF48-76E9-4D20-A325-A087C67F06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9744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27E135-C847-2061-367F-4DB468F7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C2B392-9D8B-C874-2B50-778DC6C7D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6BA8CD-AF28-F856-82C4-C5AFE8A01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B0A8-387C-4212-B045-EF62F0E9E539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4FEFF0-91C8-9393-FE3E-1EF41A5FE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E2B12C-7B45-AACA-9770-D4D406387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DF48-76E9-4D20-A325-A087C67F06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580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82902E-AAE3-BC4D-7890-EF59BFB9F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4CFF2F-5F74-B054-EAA0-AADC82E1A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193A470-6A50-6EA3-F6A2-31DEB4A3B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BD195C-3419-A7B4-D0EB-74B86DE2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B0A8-387C-4212-B045-EF62F0E9E539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52D3CD9-5A91-F379-3FF2-E388830AA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F7F8652-E40A-02CD-EF26-90F909CF5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DF48-76E9-4D20-A325-A087C67F06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6365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96F2BF-DCFA-CC90-D3BA-A599613F6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E23B58-6A23-3840-6231-FAC1896B0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73B1EB2-99DB-48BA-1D2C-29DF373D7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332C1DB-2E7C-4C0E-8D1F-C3C4DC6629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8D27086-8A4C-2DF1-598A-7FD1BD7D7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016E77F-E7E7-E6A2-D2A8-25202D5BA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B0A8-387C-4212-B045-EF62F0E9E539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2108BC9-10E8-D362-A107-EF6589A65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6213293-A61A-DECE-725D-EA2612C4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DF48-76E9-4D20-A325-A087C67F06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7615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F46F2-5C9C-558D-D44C-150D31F22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73D640C-B1E5-8648-33F7-2518EC36A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B0A8-387C-4212-B045-EF62F0E9E539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C996703-6A2E-8473-210B-7B2A57C3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9ED34A4-9427-536D-0654-6273EF0C9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DF48-76E9-4D20-A325-A087C67F06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425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DC21B93-7B50-B68E-9D45-0C98202B7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B0A8-387C-4212-B045-EF62F0E9E539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E7DC4CB-D444-0232-6D24-3A7569991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488107A-4EF8-90EF-310C-B4F28AC7F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DF48-76E9-4D20-A325-A087C67F06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4993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09D696-CFA4-63A8-9554-F4B20C1D9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84F158-F805-A918-57A1-7C37BE97E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0EFBD3-ECEE-291E-A2EC-FD2113E8E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9F91663-AA68-6810-3A03-29876AE3F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B0A8-387C-4212-B045-EF62F0E9E539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2E2087-AD64-3801-9CF4-E1E70247F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C233114-7D30-EF2E-A997-1446E004C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DF48-76E9-4D20-A325-A087C67F06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246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58663F-9BD7-BD7D-6716-DD75118F3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3B2240C-ABD4-F221-849E-F77535B9F6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9A21501-19FC-F04E-DF49-BB419E72BE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2DA407D-FD8E-06BA-3E72-94CE3697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B0A8-387C-4212-B045-EF62F0E9E539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4C8D419-8095-4332-F10B-329E3A87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D335087-0382-1478-888C-C797BC2C4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DDF48-76E9-4D20-A325-A087C67F06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996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19F35F4-FD28-4A83-7B22-431ED5FD1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15C8E2A-DFEA-5D7F-50ED-6CFE270BF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8DCAB6-9CB0-2A4D-BB79-F7CFD8BBBA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EAB0A8-387C-4212-B045-EF62F0E9E539}" type="datetimeFigureOut">
              <a:rPr lang="pt-BR" smtClean="0"/>
              <a:t>19/10/2025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337739-A5D5-89C6-CEF0-FB77C226D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EBB1C0-06A4-DDC6-4CC5-2890CAA2A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5DDF48-76E9-4D20-A325-A087C67F06D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102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água, mesa, praia, segurando&#10;&#10;O conteúdo gerado por IA pode estar incorreto.">
            <a:extLst>
              <a:ext uri="{FF2B5EF4-FFF2-40B4-BE49-F238E27FC236}">
                <a16:creationId xmlns:a16="http://schemas.microsoft.com/office/drawing/2014/main" id="{11173B64-D97B-3B51-E50F-2CE1C9E60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31383E7-EFBC-E0BD-26F0-B00B05DC86C5}"/>
              </a:ext>
            </a:extLst>
          </p:cNvPr>
          <p:cNvSpPr/>
          <p:nvPr/>
        </p:nvSpPr>
        <p:spPr>
          <a:xfrm>
            <a:off x="764875" y="52848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QUEM MANDA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EM CASA?</a:t>
            </a:r>
            <a:endParaRPr lang="en-US" sz="6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C56D9F9-E45A-4B35-A2A7-AA12F4F04720}"/>
              </a:ext>
            </a:extLst>
          </p:cNvPr>
          <p:cNvSpPr/>
          <p:nvPr/>
        </p:nvSpPr>
        <p:spPr>
          <a:xfrm>
            <a:off x="764875" y="3429000"/>
            <a:ext cx="35589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EBD- criação de filhos</a:t>
            </a:r>
          </a:p>
        </p:txBody>
      </p:sp>
    </p:spTree>
    <p:extLst>
      <p:ext uri="{BB962C8B-B14F-4D97-AF65-F5344CB8AC3E}">
        <p14:creationId xmlns:p14="http://schemas.microsoft.com/office/powerpoint/2010/main" val="138572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18C5C933-E89D-EEB5-4720-52AE5CC2B340}"/>
              </a:ext>
            </a:extLst>
          </p:cNvPr>
          <p:cNvSpPr txBox="1"/>
          <p:nvPr/>
        </p:nvSpPr>
        <p:spPr>
          <a:xfrm>
            <a:off x="5102525" y="2151727"/>
            <a:ext cx="60988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200" dirty="0"/>
              <a:t>Naquela época </a:t>
            </a:r>
          </a:p>
          <a:p>
            <a:pPr algn="r"/>
            <a:r>
              <a:rPr lang="pt-BR" sz="3200" dirty="0"/>
              <a:t>não havia rei em Israel; </a:t>
            </a:r>
          </a:p>
          <a:p>
            <a:pPr algn="r"/>
            <a:r>
              <a:rPr lang="pt-BR" sz="3200" dirty="0"/>
              <a:t>cada um fazia </a:t>
            </a:r>
          </a:p>
          <a:p>
            <a:pPr algn="r"/>
            <a:r>
              <a:rPr lang="pt-BR" sz="3200" dirty="0"/>
              <a:t>o que lhe parecia certo. </a:t>
            </a:r>
          </a:p>
          <a:p>
            <a:pPr algn="r"/>
            <a:r>
              <a:rPr lang="pt-BR" sz="3200" dirty="0"/>
              <a:t>(</a:t>
            </a:r>
            <a:r>
              <a:rPr lang="pt-BR" sz="3200" dirty="0" err="1"/>
              <a:t>Jz</a:t>
            </a:r>
            <a:r>
              <a:rPr lang="pt-BR" sz="3200" dirty="0"/>
              <a:t> 21:25)</a:t>
            </a:r>
          </a:p>
        </p:txBody>
      </p:sp>
      <p:pic>
        <p:nvPicPr>
          <p:cNvPr id="3" name="Imagem 2" descr="Sapo em cima de prato&#10;&#10;O conteúdo gerado por IA pode estar incorreto.">
            <a:extLst>
              <a:ext uri="{FF2B5EF4-FFF2-40B4-BE49-F238E27FC236}">
                <a16:creationId xmlns:a16="http://schemas.microsoft.com/office/drawing/2014/main" id="{DB6E4459-83A2-F1BC-E61A-BDBCA4788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"/>
          <a:stretch>
            <a:fillRect/>
          </a:stretch>
        </p:blipFill>
        <p:spPr>
          <a:xfrm>
            <a:off x="732675" y="1697476"/>
            <a:ext cx="5363325" cy="34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92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4C91D72-6F69-B18E-B4B7-710F01461A1D}"/>
              </a:ext>
            </a:extLst>
          </p:cNvPr>
          <p:cNvSpPr txBox="1"/>
          <p:nvPr/>
        </p:nvSpPr>
        <p:spPr>
          <a:xfrm>
            <a:off x="1203384" y="2397948"/>
            <a:ext cx="768182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"Honra teu pai e tua mãe, </a:t>
            </a:r>
          </a:p>
          <a:p>
            <a:r>
              <a:rPr lang="pt-BR" sz="3200" dirty="0"/>
              <a:t>a fim de que tenhas vida longa </a:t>
            </a:r>
          </a:p>
          <a:p>
            <a:r>
              <a:rPr lang="pt-BR" sz="3200" dirty="0"/>
              <a:t>na terra que o Senhor </a:t>
            </a:r>
          </a:p>
          <a:p>
            <a:r>
              <a:rPr lang="pt-BR" sz="3200" dirty="0"/>
              <a:t>teu Deus te dá. (</a:t>
            </a:r>
            <a:r>
              <a:rPr lang="pt-BR" sz="3200" dirty="0" err="1"/>
              <a:t>Ex</a:t>
            </a:r>
            <a:r>
              <a:rPr lang="pt-BR" sz="3200" dirty="0"/>
              <a:t> 20:12)</a:t>
            </a:r>
          </a:p>
        </p:txBody>
      </p:sp>
      <p:pic>
        <p:nvPicPr>
          <p:cNvPr id="7" name="Imagem 6" descr="Desenho de um homem&#10;&#10;O conteúdo gerado por IA pode estar incorreto.">
            <a:extLst>
              <a:ext uri="{FF2B5EF4-FFF2-40B4-BE49-F238E27FC236}">
                <a16:creationId xmlns:a16="http://schemas.microsoft.com/office/drawing/2014/main" id="{2572E81B-E78E-7C2A-2AA5-C8130B208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73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BD46BA7-84FE-46B8-EB09-4C24561A9F03}"/>
              </a:ext>
            </a:extLst>
          </p:cNvPr>
          <p:cNvSpPr txBox="1"/>
          <p:nvPr/>
        </p:nvSpPr>
        <p:spPr>
          <a:xfrm>
            <a:off x="676071" y="2136338"/>
            <a:ext cx="609924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dirty="0">
                <a:latin typeface="+mj-lt"/>
              </a:rPr>
              <a:t>QUANDO PAIS NÃO EXERCEM AUTORIDADE </a:t>
            </a:r>
          </a:p>
        </p:txBody>
      </p:sp>
      <p:pic>
        <p:nvPicPr>
          <p:cNvPr id="7" name="Imagem 6" descr="Sapo em cima de prato&#10;&#10;O conteúdo gerado por IA pode estar incorreto.">
            <a:extLst>
              <a:ext uri="{FF2B5EF4-FFF2-40B4-BE49-F238E27FC236}">
                <a16:creationId xmlns:a16="http://schemas.microsoft.com/office/drawing/2014/main" id="{BB637F83-F5E0-0974-BFA5-F62556F20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"/>
          <a:stretch>
            <a:fillRect/>
          </a:stretch>
        </p:blipFill>
        <p:spPr>
          <a:xfrm>
            <a:off x="6775313" y="1794752"/>
            <a:ext cx="5062015" cy="326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02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7F6E343-11F6-24E0-068D-5C3B8AD059E8}"/>
              </a:ext>
            </a:extLst>
          </p:cNvPr>
          <p:cNvSpPr txBox="1"/>
          <p:nvPr/>
        </p:nvSpPr>
        <p:spPr>
          <a:xfrm>
            <a:off x="5257800" y="1905506"/>
            <a:ext cx="609887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200" dirty="0"/>
              <a:t>Disse, porém, </a:t>
            </a:r>
          </a:p>
          <a:p>
            <a:pPr algn="r"/>
            <a:r>
              <a:rPr lang="pt-BR" sz="3200" dirty="0"/>
              <a:t>Caim a seu irmão Abel: "Vamos para o campo". Quando estavam lá, </a:t>
            </a:r>
          </a:p>
          <a:p>
            <a:pPr algn="r"/>
            <a:r>
              <a:rPr lang="pt-BR" sz="3200" dirty="0"/>
              <a:t>Caim atacou seu irmão Abel e o matou. (</a:t>
            </a:r>
            <a:r>
              <a:rPr lang="pt-BR" sz="3200" dirty="0" err="1"/>
              <a:t>Gn</a:t>
            </a:r>
            <a:r>
              <a:rPr lang="pt-BR" sz="3200" dirty="0"/>
              <a:t> 4:8)</a:t>
            </a:r>
          </a:p>
        </p:txBody>
      </p:sp>
      <p:pic>
        <p:nvPicPr>
          <p:cNvPr id="7" name="Imagem 6" descr="Fogos de artifício no céu escuro&#10;&#10;O conteúdo gerado por IA pode estar incorreto.">
            <a:extLst>
              <a:ext uri="{FF2B5EF4-FFF2-40B4-BE49-F238E27FC236}">
                <a16:creationId xmlns:a16="http://schemas.microsoft.com/office/drawing/2014/main" id="{FA95A9AB-480A-32F6-0BE0-A953BFBAF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76" y="1548441"/>
            <a:ext cx="6686430" cy="376111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A9CEB3C-663B-6BE1-B107-179F3AE7AB0A}"/>
              </a:ext>
            </a:extLst>
          </p:cNvPr>
          <p:cNvSpPr/>
          <p:nvPr/>
        </p:nvSpPr>
        <p:spPr>
          <a:xfrm>
            <a:off x="8897346" y="625111"/>
            <a:ext cx="2459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ADÃO</a:t>
            </a:r>
          </a:p>
        </p:txBody>
      </p:sp>
    </p:spTree>
    <p:extLst>
      <p:ext uri="{BB962C8B-B14F-4D97-AF65-F5344CB8AC3E}">
        <p14:creationId xmlns:p14="http://schemas.microsoft.com/office/powerpoint/2010/main" val="4067505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8475D06-06C7-6D44-DB9D-833900C432BA}"/>
              </a:ext>
            </a:extLst>
          </p:cNvPr>
          <p:cNvSpPr txBox="1"/>
          <p:nvPr/>
        </p:nvSpPr>
        <p:spPr>
          <a:xfrm>
            <a:off x="1099867" y="1413063"/>
            <a:ext cx="652588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Bebeu do vinho, </a:t>
            </a:r>
          </a:p>
          <a:p>
            <a:r>
              <a:rPr lang="pt-BR" sz="3200" dirty="0"/>
              <a:t>embriagou-se e </a:t>
            </a:r>
          </a:p>
          <a:p>
            <a:r>
              <a:rPr lang="pt-BR" sz="3200" dirty="0"/>
              <a:t>ficou nu dentro da sua tenda. </a:t>
            </a:r>
          </a:p>
          <a:p>
            <a:r>
              <a:rPr lang="pt-BR" sz="3200" dirty="0" err="1"/>
              <a:t>Cam</a:t>
            </a:r>
            <a:r>
              <a:rPr lang="pt-BR" sz="3200" dirty="0"/>
              <a:t>, pai de Canaã, </a:t>
            </a:r>
          </a:p>
          <a:p>
            <a:r>
              <a:rPr lang="pt-BR" sz="3200" dirty="0"/>
              <a:t>viu a nudez do pai </a:t>
            </a:r>
          </a:p>
          <a:p>
            <a:r>
              <a:rPr lang="pt-BR" sz="3200" dirty="0"/>
              <a:t>e foi contar aos dois irmãos que estavam do lado de fora. (</a:t>
            </a:r>
            <a:r>
              <a:rPr lang="pt-BR" sz="3200" dirty="0" err="1"/>
              <a:t>Gn</a:t>
            </a:r>
            <a:r>
              <a:rPr lang="pt-BR" sz="3200" dirty="0"/>
              <a:t> 9.21-22)</a:t>
            </a:r>
          </a:p>
        </p:txBody>
      </p:sp>
      <p:pic>
        <p:nvPicPr>
          <p:cNvPr id="7" name="Imagem 6" descr="Vaso de vidro transparente com líquido dentro&#10;&#10;O conteúdo gerado por IA pode estar incorreto.">
            <a:extLst>
              <a:ext uri="{FF2B5EF4-FFF2-40B4-BE49-F238E27FC236}">
                <a16:creationId xmlns:a16="http://schemas.microsoft.com/office/drawing/2014/main" id="{333741A2-0128-7070-0C93-BAC9D710E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09" y="2826126"/>
            <a:ext cx="7167774" cy="403187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8720D68-E002-B396-2E49-2B2FD48E2ACA}"/>
              </a:ext>
            </a:extLst>
          </p:cNvPr>
          <p:cNvSpPr/>
          <p:nvPr/>
        </p:nvSpPr>
        <p:spPr>
          <a:xfrm>
            <a:off x="1099867" y="489733"/>
            <a:ext cx="1794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NOÉ</a:t>
            </a:r>
          </a:p>
        </p:txBody>
      </p:sp>
    </p:spTree>
    <p:extLst>
      <p:ext uri="{BB962C8B-B14F-4D97-AF65-F5344CB8AC3E}">
        <p14:creationId xmlns:p14="http://schemas.microsoft.com/office/powerpoint/2010/main" val="3522772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1DA5279-CB51-F3D4-25A8-5382046E1F87}"/>
              </a:ext>
            </a:extLst>
          </p:cNvPr>
          <p:cNvSpPr txBox="1"/>
          <p:nvPr/>
        </p:nvSpPr>
        <p:spPr>
          <a:xfrm>
            <a:off x="2605177" y="980822"/>
            <a:ext cx="888951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200" dirty="0"/>
              <a:t>Diga que é minha irmã, para que me tratem bem por amor a você e minha vida seja poupada por sua causa". (</a:t>
            </a:r>
            <a:r>
              <a:rPr lang="pt-BR" sz="3200" dirty="0" err="1"/>
              <a:t>Gn</a:t>
            </a:r>
            <a:r>
              <a:rPr lang="pt-BR" sz="3200" dirty="0"/>
              <a:t> 12:13)</a:t>
            </a:r>
          </a:p>
          <a:p>
            <a:pPr algn="r"/>
            <a:endParaRPr lang="pt-BR" sz="3200" dirty="0"/>
          </a:p>
          <a:p>
            <a:pPr algn="r"/>
            <a:r>
              <a:rPr lang="pt-BR" sz="3200" dirty="0"/>
              <a:t>Quando os homens do lugar lhe perguntaram sobre a sua mulher, ele disse: "Ela é minha irmã". Teve medo de dizer que era sua mulher, pois pensou: "Os homens deste lugar podem matar-me por causa de Rebeca, por ser ela tão bonita". (</a:t>
            </a:r>
            <a:r>
              <a:rPr lang="pt-BR" sz="3200" dirty="0" err="1"/>
              <a:t>Gn</a:t>
            </a:r>
            <a:r>
              <a:rPr lang="pt-BR" sz="3200" dirty="0"/>
              <a:t> 26.7)</a:t>
            </a:r>
          </a:p>
        </p:txBody>
      </p:sp>
      <p:pic>
        <p:nvPicPr>
          <p:cNvPr id="7" name="Imagem 6" descr="Mão de pessoa&#10;&#10;O conteúdo gerado por IA pode estar incorreto.">
            <a:extLst>
              <a:ext uri="{FF2B5EF4-FFF2-40B4-BE49-F238E27FC236}">
                <a16:creationId xmlns:a16="http://schemas.microsoft.com/office/drawing/2014/main" id="{62457D81-C68A-5DE7-1726-0210FB27B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524"/>
            <a:ext cx="9216844" cy="518447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3E223C-654E-759F-0CCD-E226F528C1EA}"/>
              </a:ext>
            </a:extLst>
          </p:cNvPr>
          <p:cNvSpPr/>
          <p:nvPr/>
        </p:nvSpPr>
        <p:spPr>
          <a:xfrm>
            <a:off x="7998226" y="151180"/>
            <a:ext cx="34964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ABRAÃO</a:t>
            </a:r>
          </a:p>
        </p:txBody>
      </p:sp>
    </p:spTree>
    <p:extLst>
      <p:ext uri="{BB962C8B-B14F-4D97-AF65-F5344CB8AC3E}">
        <p14:creationId xmlns:p14="http://schemas.microsoft.com/office/powerpoint/2010/main" val="715296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4988B3A-DD26-87B0-4AC2-045800FCA811}"/>
              </a:ext>
            </a:extLst>
          </p:cNvPr>
          <p:cNvSpPr txBox="1"/>
          <p:nvPr/>
        </p:nvSpPr>
        <p:spPr>
          <a:xfrm>
            <a:off x="1306903" y="2644170"/>
            <a:ext cx="66121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Assim, as duas filhas de Ló engravidaram do próprio pai. (</a:t>
            </a:r>
            <a:r>
              <a:rPr lang="pt-BR" sz="3200" dirty="0" err="1"/>
              <a:t>Gn</a:t>
            </a:r>
            <a:r>
              <a:rPr lang="pt-BR" sz="3200" dirty="0"/>
              <a:t> 19:36)</a:t>
            </a:r>
          </a:p>
        </p:txBody>
      </p:sp>
      <p:pic>
        <p:nvPicPr>
          <p:cNvPr id="6" name="Imagem 5" descr="Vaso de vidro transparente com líquido dentro&#10;&#10;O conteúdo gerado por IA pode estar incorreto.">
            <a:extLst>
              <a:ext uri="{FF2B5EF4-FFF2-40B4-BE49-F238E27FC236}">
                <a16:creationId xmlns:a16="http://schemas.microsoft.com/office/drawing/2014/main" id="{DA5AB3A6-2381-AC9E-2E86-F5EBAABB5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109" y="2826126"/>
            <a:ext cx="7167774" cy="403187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C8CA6CB-1136-07ED-AE59-2E1D06606B87}"/>
              </a:ext>
            </a:extLst>
          </p:cNvPr>
          <p:cNvSpPr/>
          <p:nvPr/>
        </p:nvSpPr>
        <p:spPr>
          <a:xfrm>
            <a:off x="1306903" y="1496387"/>
            <a:ext cx="11993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LÓ</a:t>
            </a:r>
          </a:p>
        </p:txBody>
      </p:sp>
    </p:spTree>
    <p:extLst>
      <p:ext uri="{BB962C8B-B14F-4D97-AF65-F5344CB8AC3E}">
        <p14:creationId xmlns:p14="http://schemas.microsoft.com/office/powerpoint/2010/main" val="1230128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EF00B48-6F51-2FA9-D38A-D6A113324997}"/>
              </a:ext>
            </a:extLst>
          </p:cNvPr>
          <p:cNvSpPr txBox="1"/>
          <p:nvPr/>
        </p:nvSpPr>
        <p:spPr>
          <a:xfrm>
            <a:off x="2881222" y="851610"/>
            <a:ext cx="868248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200" dirty="0"/>
              <a:t>Isaque preferia Esaú, </a:t>
            </a:r>
          </a:p>
          <a:p>
            <a:pPr algn="r"/>
            <a:r>
              <a:rPr lang="pt-BR" sz="3200" dirty="0"/>
              <a:t>porque gostava de comer de suas caças; Rebeca preferia Jacó. </a:t>
            </a:r>
          </a:p>
          <a:p>
            <a:pPr algn="r"/>
            <a:r>
              <a:rPr lang="pt-BR" sz="3200" dirty="0"/>
              <a:t>(</a:t>
            </a:r>
            <a:r>
              <a:rPr lang="pt-BR" sz="3200" dirty="0" err="1"/>
              <a:t>Gn</a:t>
            </a:r>
            <a:r>
              <a:rPr lang="pt-BR" sz="3200" dirty="0"/>
              <a:t> 25:28)</a:t>
            </a:r>
          </a:p>
          <a:p>
            <a:pPr algn="r"/>
            <a:endParaRPr lang="pt-BR" sz="3200" dirty="0"/>
          </a:p>
          <a:p>
            <a:pPr algn="r"/>
            <a:r>
              <a:rPr lang="pt-BR" sz="3200" dirty="0"/>
              <a:t>Ora, Israel gostava mais de José </a:t>
            </a:r>
          </a:p>
          <a:p>
            <a:pPr algn="r"/>
            <a:r>
              <a:rPr lang="pt-BR" sz="3200" dirty="0"/>
              <a:t>do que de qualquer outro filho, </a:t>
            </a:r>
          </a:p>
          <a:p>
            <a:pPr algn="r"/>
            <a:r>
              <a:rPr lang="pt-BR" sz="3200" dirty="0"/>
              <a:t>porque lhe havia nascido </a:t>
            </a:r>
          </a:p>
          <a:p>
            <a:pPr algn="r"/>
            <a:r>
              <a:rPr lang="pt-BR" sz="3200" dirty="0"/>
              <a:t>em sua velhice; </a:t>
            </a:r>
          </a:p>
          <a:p>
            <a:pPr algn="r"/>
            <a:r>
              <a:rPr lang="pt-BR" sz="3200" dirty="0"/>
              <a:t>por isso mandou fazer para ele </a:t>
            </a:r>
          </a:p>
          <a:p>
            <a:pPr algn="r"/>
            <a:r>
              <a:rPr lang="pt-BR" sz="3200" dirty="0"/>
              <a:t>uma túnica longa. (</a:t>
            </a:r>
            <a:r>
              <a:rPr lang="pt-BR" sz="3200" dirty="0" err="1"/>
              <a:t>Gn</a:t>
            </a:r>
            <a:r>
              <a:rPr lang="pt-BR" sz="3200" dirty="0"/>
              <a:t> 37:3)</a:t>
            </a:r>
          </a:p>
        </p:txBody>
      </p:sp>
      <p:pic>
        <p:nvPicPr>
          <p:cNvPr id="7" name="Imagem 6" descr="Homem olhando para o lado&#10;&#10;O conteúdo gerado por IA pode estar incorreto.">
            <a:extLst>
              <a:ext uri="{FF2B5EF4-FFF2-40B4-BE49-F238E27FC236}">
                <a16:creationId xmlns:a16="http://schemas.microsoft.com/office/drawing/2014/main" id="{AA24D0F1-6696-669A-9991-C2ED000AC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9790" y="2684972"/>
            <a:ext cx="7418717" cy="417302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3074A11-33E5-2709-7150-376EDE844DDC}"/>
              </a:ext>
            </a:extLst>
          </p:cNvPr>
          <p:cNvSpPr/>
          <p:nvPr/>
        </p:nvSpPr>
        <p:spPr>
          <a:xfrm>
            <a:off x="468664" y="354420"/>
            <a:ext cx="5397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ISAQUE/JACÓ</a:t>
            </a:r>
          </a:p>
        </p:txBody>
      </p:sp>
    </p:spTree>
    <p:extLst>
      <p:ext uri="{BB962C8B-B14F-4D97-AF65-F5344CB8AC3E}">
        <p14:creationId xmlns:p14="http://schemas.microsoft.com/office/powerpoint/2010/main" val="3385307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2054C05-49BA-2990-BFA6-DD432F86A4BB}"/>
              </a:ext>
            </a:extLst>
          </p:cNvPr>
          <p:cNvSpPr txBox="1"/>
          <p:nvPr/>
        </p:nvSpPr>
        <p:spPr>
          <a:xfrm>
            <a:off x="910086" y="1659285"/>
            <a:ext cx="780259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Pois eu lhe disse que julgaria </a:t>
            </a:r>
          </a:p>
          <a:p>
            <a:r>
              <a:rPr lang="pt-BR" sz="3200" dirty="0"/>
              <a:t>sua família para sempre, </a:t>
            </a:r>
          </a:p>
          <a:p>
            <a:r>
              <a:rPr lang="pt-BR" sz="3200" dirty="0"/>
              <a:t>por causa do pecado dos seus filhos, do qual ele tinha consciência; </a:t>
            </a:r>
          </a:p>
          <a:p>
            <a:r>
              <a:rPr lang="pt-BR" sz="3200" dirty="0"/>
              <a:t>seus filhos se fizeram desprezíveis, </a:t>
            </a:r>
          </a:p>
          <a:p>
            <a:r>
              <a:rPr lang="pt-BR" sz="3200" dirty="0"/>
              <a:t>e ele não os repreendeu. </a:t>
            </a:r>
          </a:p>
          <a:p>
            <a:r>
              <a:rPr lang="pt-BR" sz="3200" dirty="0"/>
              <a:t>(1Sm 3:13) </a:t>
            </a:r>
          </a:p>
        </p:txBody>
      </p:sp>
      <p:pic>
        <p:nvPicPr>
          <p:cNvPr id="7" name="Imagem 6" descr="Homem com os braços para cima&#10;&#10;O conteúdo gerado por IA pode estar incorreto.">
            <a:extLst>
              <a:ext uri="{FF2B5EF4-FFF2-40B4-BE49-F238E27FC236}">
                <a16:creationId xmlns:a16="http://schemas.microsoft.com/office/drawing/2014/main" id="{A435A0CF-33EB-99C0-A050-A42E58F3F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05" y="2024290"/>
            <a:ext cx="8593263" cy="483371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2672F04-86EA-7478-4F6D-524C3A9B52A9}"/>
              </a:ext>
            </a:extLst>
          </p:cNvPr>
          <p:cNvSpPr/>
          <p:nvPr/>
        </p:nvSpPr>
        <p:spPr>
          <a:xfrm>
            <a:off x="910086" y="387433"/>
            <a:ext cx="13211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ELI</a:t>
            </a:r>
          </a:p>
        </p:txBody>
      </p:sp>
    </p:spTree>
    <p:extLst>
      <p:ext uri="{BB962C8B-B14F-4D97-AF65-F5344CB8AC3E}">
        <p14:creationId xmlns:p14="http://schemas.microsoft.com/office/powerpoint/2010/main" val="1170416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A8C29DE-05D0-AE45-971E-884178FA67E5}"/>
              </a:ext>
            </a:extLst>
          </p:cNvPr>
          <p:cNvSpPr txBox="1"/>
          <p:nvPr/>
        </p:nvSpPr>
        <p:spPr>
          <a:xfrm>
            <a:off x="4106174" y="1659285"/>
            <a:ext cx="738852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200" dirty="0"/>
              <a:t>Seu pai nunca o havia contrariado; nunca lhe perguntava: </a:t>
            </a:r>
          </a:p>
          <a:p>
            <a:pPr algn="r"/>
            <a:r>
              <a:rPr lang="pt-BR" sz="3200" dirty="0"/>
              <a:t>"Por que você age assim? " Adonias também </a:t>
            </a:r>
          </a:p>
          <a:p>
            <a:pPr algn="r"/>
            <a:r>
              <a:rPr lang="pt-BR" sz="3200" dirty="0"/>
              <a:t>tinha boa aparência </a:t>
            </a:r>
          </a:p>
          <a:p>
            <a:pPr algn="r"/>
            <a:r>
              <a:rPr lang="pt-BR" sz="3200" dirty="0"/>
              <a:t>e havia nascido depois de </a:t>
            </a:r>
            <a:r>
              <a:rPr lang="pt-BR" sz="3200" dirty="0" err="1"/>
              <a:t>Absalão</a:t>
            </a:r>
            <a:r>
              <a:rPr lang="pt-BR" sz="3200" dirty="0"/>
              <a:t>. (1Rs 1:6)</a:t>
            </a:r>
          </a:p>
        </p:txBody>
      </p:sp>
      <p:pic>
        <p:nvPicPr>
          <p:cNvPr id="7" name="Imagem 6" descr="Menino de uniforme e chapéu&#10;&#10;O conteúdo gerado por IA pode estar incorreto.">
            <a:extLst>
              <a:ext uri="{FF2B5EF4-FFF2-40B4-BE49-F238E27FC236}">
                <a16:creationId xmlns:a16="http://schemas.microsoft.com/office/drawing/2014/main" id="{1715AAFC-8953-0299-80DF-BF3E5A3EB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3A38A50-CC10-F698-403C-A85F06FC71D9}"/>
              </a:ext>
            </a:extLst>
          </p:cNvPr>
          <p:cNvSpPr/>
          <p:nvPr/>
        </p:nvSpPr>
        <p:spPr>
          <a:xfrm>
            <a:off x="9392838" y="367978"/>
            <a:ext cx="2101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DAVI</a:t>
            </a:r>
          </a:p>
        </p:txBody>
      </p:sp>
    </p:spTree>
    <p:extLst>
      <p:ext uri="{BB962C8B-B14F-4D97-AF65-F5344CB8AC3E}">
        <p14:creationId xmlns:p14="http://schemas.microsoft.com/office/powerpoint/2010/main" val="2093720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6789E88D-92BA-C5BB-9DED-7566759C3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697" y="435009"/>
            <a:ext cx="3424136" cy="4275911"/>
          </a:xfrm>
          <a:prstGeom prst="rect">
            <a:avLst/>
          </a:prstGeom>
        </p:spPr>
      </p:pic>
      <p:pic>
        <p:nvPicPr>
          <p:cNvPr id="5" name="Imagem 4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6EDEA68A-5D77-A6D2-0653-8326307E0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753" y="435009"/>
            <a:ext cx="3424136" cy="4275911"/>
          </a:xfrm>
          <a:prstGeom prst="rect">
            <a:avLst/>
          </a:prstGeom>
        </p:spPr>
      </p:pic>
      <p:pic>
        <p:nvPicPr>
          <p:cNvPr id="7" name="Imagem 6" descr="Uma imagem contendo Mapa&#10;&#10;O conteúdo gerado por IA pode estar incorreto.">
            <a:extLst>
              <a:ext uri="{FF2B5EF4-FFF2-40B4-BE49-F238E27FC236}">
                <a16:creationId xmlns:a16="http://schemas.microsoft.com/office/drawing/2014/main" id="{4384D30C-5976-C878-36FA-AACFDFE6A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9" y="435010"/>
            <a:ext cx="3424136" cy="427591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DB83893-F431-DB69-12E0-EDD18B450357}"/>
              </a:ext>
            </a:extLst>
          </p:cNvPr>
          <p:cNvSpPr txBox="1"/>
          <p:nvPr/>
        </p:nvSpPr>
        <p:spPr>
          <a:xfrm>
            <a:off x="518809" y="5056231"/>
            <a:ext cx="3424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sz="1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...pois o Senhor disciplina a quem ama, e castiga todo aquele a quem aceita como filho".</a:t>
            </a:r>
            <a:r>
              <a:rPr lang="pt-BR" dirty="0">
                <a:ea typeface="Aptos" panose="020B0004020202020204" pitchFamily="34" charset="0"/>
                <a:cs typeface="Aptos" panose="020B0004020202020204" pitchFamily="34" charset="0"/>
              </a:rPr>
              <a:t> (</a:t>
            </a:r>
            <a:r>
              <a:rPr lang="pt-BR" dirty="0" err="1">
                <a:ea typeface="Aptos" panose="020B0004020202020204" pitchFamily="34" charset="0"/>
                <a:cs typeface="Aptos" panose="020B0004020202020204" pitchFamily="34" charset="0"/>
              </a:rPr>
              <a:t>Hb</a:t>
            </a:r>
            <a:r>
              <a:rPr lang="pt-BR" dirty="0">
                <a:ea typeface="Aptos" panose="020B0004020202020204" pitchFamily="34" charset="0"/>
                <a:cs typeface="Aptos" panose="020B0004020202020204" pitchFamily="34" charset="0"/>
              </a:rPr>
              <a:t> 12:6)</a:t>
            </a:r>
            <a:endParaRPr lang="pt-BR" sz="18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6388963-06F4-B69F-08EA-024A006FC958}"/>
              </a:ext>
            </a:extLst>
          </p:cNvPr>
          <p:cNvSpPr txBox="1"/>
          <p:nvPr/>
        </p:nvSpPr>
        <p:spPr>
          <a:xfrm>
            <a:off x="4455268" y="5056230"/>
            <a:ext cx="34241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sz="1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Nenhuma disciplina parece ser motivo de alegria no momento, mas sim de tristeza. Mais tarde, porém, produz fruto de justiça e paz... (</a:t>
            </a:r>
            <a:r>
              <a:rPr lang="pt-BR" sz="1800" dirty="0" err="1">
                <a:effectLst/>
                <a:ea typeface="Aptos" panose="020B0004020202020204" pitchFamily="34" charset="0"/>
                <a:cs typeface="Aptos" panose="020B0004020202020204" pitchFamily="34" charset="0"/>
              </a:rPr>
              <a:t>Hb</a:t>
            </a:r>
            <a:r>
              <a:rPr lang="pt-BR" sz="1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12.11)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884CFDB-146C-1D3E-962E-412A2E08A04B}"/>
              </a:ext>
            </a:extLst>
          </p:cNvPr>
          <p:cNvSpPr txBox="1"/>
          <p:nvPr/>
        </p:nvSpPr>
        <p:spPr>
          <a:xfrm>
            <a:off x="8404697" y="5056230"/>
            <a:ext cx="34241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... pois o Senhor disciplina a quem ama, assim como o pai faz ao filho de quem deseja o bem. (</a:t>
            </a:r>
            <a:r>
              <a:rPr lang="pt-BR" dirty="0" err="1"/>
              <a:t>Pv</a:t>
            </a:r>
            <a:r>
              <a:rPr lang="pt-BR" dirty="0"/>
              <a:t> 3:12)</a:t>
            </a:r>
          </a:p>
        </p:txBody>
      </p:sp>
    </p:spTree>
    <p:extLst>
      <p:ext uri="{BB962C8B-B14F-4D97-AF65-F5344CB8AC3E}">
        <p14:creationId xmlns:p14="http://schemas.microsoft.com/office/powerpoint/2010/main" val="338029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B9101F5-0654-F6D0-DF03-E1BDC59BC166}"/>
              </a:ext>
            </a:extLst>
          </p:cNvPr>
          <p:cNvSpPr/>
          <p:nvPr/>
        </p:nvSpPr>
        <p:spPr>
          <a:xfrm>
            <a:off x="370696" y="1326470"/>
            <a:ext cx="114506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AUTORIDADE NEGLIGENCIADA</a:t>
            </a:r>
            <a:endParaRPr lang="pt-BR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6" name="Imagem 5" descr="Sapo em cima de prato&#10;&#10;O conteúdo gerado por IA pode estar incorreto.">
            <a:extLst>
              <a:ext uri="{FF2B5EF4-FFF2-40B4-BE49-F238E27FC236}">
                <a16:creationId xmlns:a16="http://schemas.microsoft.com/office/drawing/2014/main" id="{F5328065-9D12-1522-8211-419351A32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7" b="3922"/>
          <a:stretch>
            <a:fillRect/>
          </a:stretch>
        </p:blipFill>
        <p:spPr>
          <a:xfrm>
            <a:off x="6955088" y="1939969"/>
            <a:ext cx="5236912" cy="351720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66AC013-40DD-C700-47D5-B5CABCA94790}"/>
              </a:ext>
            </a:extLst>
          </p:cNvPr>
          <p:cNvSpPr txBox="1"/>
          <p:nvPr/>
        </p:nvSpPr>
        <p:spPr>
          <a:xfrm>
            <a:off x="402086" y="2667522"/>
            <a:ext cx="1106337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32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não reflete o caráter de Deus</a:t>
            </a:r>
          </a:p>
          <a:p>
            <a:pPr marL="285750" indent="-285750">
              <a:buFontTx/>
              <a:buChar char="-"/>
            </a:pPr>
            <a:r>
              <a:rPr lang="pt-BR" sz="32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desobedece ao Senhor</a:t>
            </a:r>
          </a:p>
          <a:p>
            <a:pPr marL="285750" indent="-285750">
              <a:buFontTx/>
              <a:buChar char="-"/>
            </a:pPr>
            <a:r>
              <a:rPr lang="pt-BR" sz="32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não demonstra amor aos filhos</a:t>
            </a:r>
          </a:p>
          <a:p>
            <a:pPr marL="285750" indent="-285750">
              <a:buFontTx/>
              <a:buChar char="-"/>
            </a:pPr>
            <a:r>
              <a:rPr lang="pt-BR" sz="32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não demonstra amor ao próximo</a:t>
            </a:r>
          </a:p>
        </p:txBody>
      </p:sp>
    </p:spTree>
    <p:extLst>
      <p:ext uri="{BB962C8B-B14F-4D97-AF65-F5344CB8AC3E}">
        <p14:creationId xmlns:p14="http://schemas.microsoft.com/office/powerpoint/2010/main" val="745224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EF447-140D-5E63-1D3D-D5C8AEE1A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ao ar livre, água, praia, de madeira&#10;&#10;O conteúdo gerado por IA pode estar incorreto.">
            <a:extLst>
              <a:ext uri="{FF2B5EF4-FFF2-40B4-BE49-F238E27FC236}">
                <a16:creationId xmlns:a16="http://schemas.microsoft.com/office/drawing/2014/main" id="{319A9E90-E023-F651-656F-4AADF3569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E63D447-B301-B63D-8BBE-0FFBDFD01792}"/>
              </a:ext>
            </a:extLst>
          </p:cNvPr>
          <p:cNvSpPr/>
          <p:nvPr/>
        </p:nvSpPr>
        <p:spPr>
          <a:xfrm>
            <a:off x="402086" y="344905"/>
            <a:ext cx="1145060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CRISTO RESTAURA </a:t>
            </a:r>
          </a:p>
          <a:p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 AUTORIDADE NO LAR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D4DD16E-7547-D329-8AC1-2AA7F93F0B41}"/>
              </a:ext>
            </a:extLst>
          </p:cNvPr>
          <p:cNvSpPr txBox="1"/>
          <p:nvPr/>
        </p:nvSpPr>
        <p:spPr>
          <a:xfrm>
            <a:off x="564312" y="2493457"/>
            <a:ext cx="1106337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Aptos" panose="020B0004020202020204" pitchFamily="34" charset="0"/>
              </a:rPr>
              <a:t>Ele fará com que os corações </a:t>
            </a:r>
          </a:p>
          <a:p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Aptos" panose="020B0004020202020204" pitchFamily="34" charset="0"/>
              </a:rPr>
              <a:t>dos pais se voltem para seus filhos, </a:t>
            </a:r>
          </a:p>
          <a:p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Aptos" panose="020B0004020202020204" pitchFamily="34" charset="0"/>
              </a:rPr>
              <a:t>e os corações dos filhos </a:t>
            </a:r>
          </a:p>
          <a:p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Aptos" panose="020B0004020202020204" pitchFamily="34" charset="0"/>
              </a:rPr>
              <a:t>para seus pais; </a:t>
            </a:r>
          </a:p>
          <a:p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Aptos" panose="020B0004020202020204" pitchFamily="34" charset="0"/>
              </a:rPr>
              <a:t>do contrário eu virei </a:t>
            </a:r>
          </a:p>
          <a:p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Aptos" panose="020B0004020202020204" pitchFamily="34" charset="0"/>
              </a:rPr>
              <a:t>e castigarei a terra com maldição. “ </a:t>
            </a:r>
          </a:p>
          <a:p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ptos" panose="020B0004020202020204" pitchFamily="34" charset="0"/>
                <a:cs typeface="Aptos" panose="020B0004020202020204" pitchFamily="34" charset="0"/>
              </a:rPr>
              <a:t>(Ml 4.6)</a:t>
            </a:r>
          </a:p>
        </p:txBody>
      </p:sp>
    </p:spTree>
    <p:extLst>
      <p:ext uri="{BB962C8B-B14F-4D97-AF65-F5344CB8AC3E}">
        <p14:creationId xmlns:p14="http://schemas.microsoft.com/office/powerpoint/2010/main" val="1271273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FE322-15C1-407C-D561-29B4F8EFA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pessoa, no interior, segurando, jovem&#10;&#10;O conteúdo gerado por IA pode estar incorreto.">
            <a:extLst>
              <a:ext uri="{FF2B5EF4-FFF2-40B4-BE49-F238E27FC236}">
                <a16:creationId xmlns:a16="http://schemas.microsoft.com/office/drawing/2014/main" id="{E997B297-54F2-7D25-5A1D-6E35061CB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87CC9B5-A88A-B714-5D30-7D1CD9F40F98}"/>
              </a:ext>
            </a:extLst>
          </p:cNvPr>
          <p:cNvSpPr/>
          <p:nvPr/>
        </p:nvSpPr>
        <p:spPr>
          <a:xfrm>
            <a:off x="370696" y="733701"/>
            <a:ext cx="114506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AUTORIDADE BÍBLICA EXERCIDA</a:t>
            </a:r>
            <a:endParaRPr lang="pt-BR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0A485BB-BF04-B418-08BF-46F10138B565}"/>
              </a:ext>
            </a:extLst>
          </p:cNvPr>
          <p:cNvSpPr txBox="1"/>
          <p:nvPr/>
        </p:nvSpPr>
        <p:spPr>
          <a:xfrm>
            <a:off x="370696" y="1908765"/>
            <a:ext cx="1106337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32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reflete o caráter de Deus</a:t>
            </a:r>
          </a:p>
          <a:p>
            <a:pPr marL="285750" indent="-285750">
              <a:buFontTx/>
              <a:buChar char="-"/>
            </a:pPr>
            <a:r>
              <a:rPr lang="pt-BR" sz="32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obedece ao Senhor</a:t>
            </a:r>
          </a:p>
          <a:p>
            <a:pPr marL="285750" indent="-285750">
              <a:buFontTx/>
              <a:buChar char="-"/>
            </a:pPr>
            <a:r>
              <a:rPr lang="pt-BR" sz="32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demonstra amor aos filhos</a:t>
            </a:r>
          </a:p>
          <a:p>
            <a:pPr marL="285750" indent="-285750">
              <a:buFontTx/>
              <a:buChar char="-"/>
            </a:pPr>
            <a:r>
              <a:rPr lang="pt-BR" sz="32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demonstra amor ao próximo</a:t>
            </a:r>
          </a:p>
        </p:txBody>
      </p:sp>
    </p:spTree>
    <p:extLst>
      <p:ext uri="{BB962C8B-B14F-4D97-AF65-F5344CB8AC3E}">
        <p14:creationId xmlns:p14="http://schemas.microsoft.com/office/powerpoint/2010/main" val="3480523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385B668D-FDBB-12B2-EE8C-573D9D9F49F3}"/>
              </a:ext>
            </a:extLst>
          </p:cNvPr>
          <p:cNvCxnSpPr/>
          <p:nvPr/>
        </p:nvCxnSpPr>
        <p:spPr>
          <a:xfrm>
            <a:off x="1293966" y="655608"/>
            <a:ext cx="0" cy="500332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20DF0ED0-82B3-9B66-701F-AD9740E9879F}"/>
              </a:ext>
            </a:extLst>
          </p:cNvPr>
          <p:cNvCxnSpPr>
            <a:cxnSpLocks/>
          </p:cNvCxnSpPr>
          <p:nvPr/>
        </p:nvCxnSpPr>
        <p:spPr>
          <a:xfrm flipH="1">
            <a:off x="1293966" y="5690557"/>
            <a:ext cx="9523557" cy="0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2B93558D-A637-A0F0-C297-05B30B53D274}"/>
              </a:ext>
            </a:extLst>
          </p:cNvPr>
          <p:cNvSpPr/>
          <p:nvPr/>
        </p:nvSpPr>
        <p:spPr>
          <a:xfrm>
            <a:off x="508992" y="1264442"/>
            <a:ext cx="442750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</a:t>
            </a:r>
          </a:p>
          <a:p>
            <a:pPr algn="ctr"/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U</a:t>
            </a:r>
          </a:p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</a:t>
            </a:r>
          </a:p>
          <a:p>
            <a:pPr algn="ctr"/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O</a:t>
            </a:r>
          </a:p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R</a:t>
            </a:r>
          </a:p>
          <a:p>
            <a:pPr algn="ctr"/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I</a:t>
            </a:r>
          </a:p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</a:t>
            </a:r>
          </a:p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</a:t>
            </a:r>
          </a:p>
          <a:p>
            <a:pPr algn="ctr"/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</a:t>
            </a:r>
          </a:p>
          <a:p>
            <a:pPr algn="ctr"/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E</a:t>
            </a:r>
            <a:endParaRPr lang="pt-BR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4963BC05-912B-7BEE-B494-188F6753AD86}"/>
              </a:ext>
            </a:extLst>
          </p:cNvPr>
          <p:cNvSpPr/>
          <p:nvPr/>
        </p:nvSpPr>
        <p:spPr>
          <a:xfrm>
            <a:off x="1293966" y="6202392"/>
            <a:ext cx="22076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INFLUÊNCIA</a:t>
            </a:r>
            <a:endParaRPr lang="pt-BR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4D32CB6-EBD7-5AB7-7BFE-70C3E770082F}"/>
              </a:ext>
            </a:extLst>
          </p:cNvPr>
          <p:cNvSpPr/>
          <p:nvPr/>
        </p:nvSpPr>
        <p:spPr>
          <a:xfrm>
            <a:off x="946154" y="5561928"/>
            <a:ext cx="4283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3F60F98-3067-D08B-FEB6-2BFE3897A50D}"/>
              </a:ext>
            </a:extLst>
          </p:cNvPr>
          <p:cNvSpPr/>
          <p:nvPr/>
        </p:nvSpPr>
        <p:spPr>
          <a:xfrm>
            <a:off x="10465824" y="5722187"/>
            <a:ext cx="15600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18 anos</a:t>
            </a:r>
            <a:endParaRPr lang="pt-BR" sz="28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86FF1EF9-3C1B-9ADD-5593-D79A30CE772E}"/>
              </a:ext>
            </a:extLst>
          </p:cNvPr>
          <p:cNvCxnSpPr/>
          <p:nvPr/>
        </p:nvCxnSpPr>
        <p:spPr>
          <a:xfrm>
            <a:off x="1518249" y="655608"/>
            <a:ext cx="9299274" cy="490632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FD231155-9181-B639-34AB-356BD2F46745}"/>
              </a:ext>
            </a:extLst>
          </p:cNvPr>
          <p:cNvCxnSpPr>
            <a:cxnSpLocks/>
          </p:cNvCxnSpPr>
          <p:nvPr/>
        </p:nvCxnSpPr>
        <p:spPr>
          <a:xfrm flipV="1">
            <a:off x="1374477" y="983411"/>
            <a:ext cx="9091347" cy="4610146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10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Rosto de homem visto de perto&#10;&#10;O conteúdo gerado por IA pode estar incorreto.">
            <a:extLst>
              <a:ext uri="{FF2B5EF4-FFF2-40B4-BE49-F238E27FC236}">
                <a16:creationId xmlns:a16="http://schemas.microsoft.com/office/drawing/2014/main" id="{13A68C14-2D2F-65A2-32A9-B998DFB8F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42D1245-DE8F-ABB6-9587-69E1739C0BE3}"/>
              </a:ext>
            </a:extLst>
          </p:cNvPr>
          <p:cNvSpPr/>
          <p:nvPr/>
        </p:nvSpPr>
        <p:spPr>
          <a:xfrm>
            <a:off x="1068023" y="1674674"/>
            <a:ext cx="100559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COMO OBTER E PRATICAR</a:t>
            </a:r>
          </a:p>
          <a:p>
            <a:pPr algn="ctr"/>
            <a:r>
              <a:rPr lang="pt-B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A AUTORIDADE?</a:t>
            </a:r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5983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A5DF77C-1C84-6F34-0611-74C6A5F1BE1C}"/>
              </a:ext>
            </a:extLst>
          </p:cNvPr>
          <p:cNvSpPr txBox="1"/>
          <p:nvPr/>
        </p:nvSpPr>
        <p:spPr>
          <a:xfrm>
            <a:off x="500164" y="445321"/>
            <a:ext cx="11191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6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1- ENTENDER QUE SE TRATA DE DEUS </a:t>
            </a:r>
          </a:p>
          <a:p>
            <a:pPr>
              <a:buNone/>
            </a:pPr>
            <a:r>
              <a:rPr lang="pt-BR" sz="36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E DE SEUS FILHOS</a:t>
            </a:r>
            <a:endParaRPr lang="pt-BR" sz="36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0BAEA7C-6A0A-0A6E-C4FE-7A7ECA21D4FC}"/>
              </a:ext>
            </a:extLst>
          </p:cNvPr>
          <p:cNvSpPr txBox="1"/>
          <p:nvPr/>
        </p:nvSpPr>
        <p:spPr>
          <a:xfrm>
            <a:off x="500163" y="1999435"/>
            <a:ext cx="111916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... pois não há autoridade que não venha de Deus; as autoridades que existem foram por ele estabelecidas. </a:t>
            </a:r>
          </a:p>
          <a:p>
            <a:r>
              <a:rPr lang="pt-BR" sz="2800" dirty="0"/>
              <a:t>(</a:t>
            </a:r>
            <a:r>
              <a:rPr lang="pt-BR" sz="2800" dirty="0" err="1"/>
              <a:t>Rm</a:t>
            </a:r>
            <a:r>
              <a:rPr lang="pt-BR" sz="2800" dirty="0"/>
              <a:t> 13.1)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47171AF-42EC-EF0F-7E53-7891E03AB8B4}"/>
              </a:ext>
            </a:extLst>
          </p:cNvPr>
          <p:cNvSpPr txBox="1"/>
          <p:nvPr/>
        </p:nvSpPr>
        <p:spPr>
          <a:xfrm>
            <a:off x="500163" y="3578980"/>
            <a:ext cx="1119167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"Vocês sabem que aqueles que são considerados governantes das nações as dominam, e as pessoas importantes exercem poder sobre elas. </a:t>
            </a:r>
          </a:p>
          <a:p>
            <a:r>
              <a:rPr lang="pt-BR" sz="2800" dirty="0"/>
              <a:t>Não será assim entre vocês. Pelo contrário, quem quiser tornar-se importante entre vocês deverá ser servo; e quem quiser ser o primeiro deverá ser escravo de todos. </a:t>
            </a:r>
          </a:p>
          <a:p>
            <a:r>
              <a:rPr lang="pt-BR" sz="2800" dirty="0"/>
              <a:t>(Mc 10.42-45)</a:t>
            </a:r>
          </a:p>
        </p:txBody>
      </p:sp>
    </p:spTree>
    <p:extLst>
      <p:ext uri="{BB962C8B-B14F-4D97-AF65-F5344CB8AC3E}">
        <p14:creationId xmlns:p14="http://schemas.microsoft.com/office/powerpoint/2010/main" val="3805019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64C48-6754-B6DE-D1B1-A17FE9BD2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5DEFF8C-21B6-F088-91AA-60EB7E6DF0D3}"/>
              </a:ext>
            </a:extLst>
          </p:cNvPr>
          <p:cNvSpPr txBox="1"/>
          <p:nvPr/>
        </p:nvSpPr>
        <p:spPr>
          <a:xfrm>
            <a:off x="500164" y="542596"/>
            <a:ext cx="11191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6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2-	DEPENDER DA GRAÇA DE DEUS </a:t>
            </a:r>
          </a:p>
          <a:p>
            <a:pPr>
              <a:buNone/>
            </a:pPr>
            <a:r>
              <a:rPr lang="pt-BR" sz="36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PARA FAZER O QUE ELE PEDE</a:t>
            </a:r>
            <a:endParaRPr lang="pt-BR" sz="36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CEC6E23-2B97-3932-049C-32800103028A}"/>
              </a:ext>
            </a:extLst>
          </p:cNvPr>
          <p:cNvSpPr txBox="1"/>
          <p:nvPr/>
        </p:nvSpPr>
        <p:spPr>
          <a:xfrm>
            <a:off x="500164" y="2437420"/>
            <a:ext cx="1119167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/>
              <a:t>Se não for o Senhor o construtor da casa, </a:t>
            </a:r>
          </a:p>
          <a:p>
            <a:r>
              <a:rPr lang="pt-BR" sz="2800" dirty="0"/>
              <a:t>será inútil trabalhar na construção. </a:t>
            </a:r>
          </a:p>
          <a:p>
            <a:r>
              <a:rPr lang="pt-BR" sz="2800" dirty="0"/>
              <a:t>Se não é o Senhor que vigia a cidade, </a:t>
            </a:r>
          </a:p>
          <a:p>
            <a:r>
              <a:rPr lang="pt-BR" sz="2800" dirty="0"/>
              <a:t>será inútil a sentinela montar guarda. </a:t>
            </a:r>
          </a:p>
          <a:p>
            <a:r>
              <a:rPr lang="pt-BR" sz="2800" dirty="0"/>
              <a:t>Será inútil levantar cedo e dormir tarde, </a:t>
            </a:r>
          </a:p>
          <a:p>
            <a:r>
              <a:rPr lang="pt-BR" sz="2800" dirty="0"/>
              <a:t>trabalhando arduamente por alimento. </a:t>
            </a:r>
          </a:p>
          <a:p>
            <a:r>
              <a:rPr lang="pt-BR" sz="2800" dirty="0"/>
              <a:t>O Senhor concede o sono àqueles a quem ama. </a:t>
            </a:r>
          </a:p>
          <a:p>
            <a:r>
              <a:rPr lang="pt-BR" sz="2800" dirty="0"/>
              <a:t>(</a:t>
            </a:r>
            <a:r>
              <a:rPr lang="pt-BR" sz="2800" dirty="0" err="1"/>
              <a:t>Sl</a:t>
            </a:r>
            <a:r>
              <a:rPr lang="pt-BR" sz="2800" dirty="0"/>
              <a:t> 127.1-2)</a:t>
            </a:r>
          </a:p>
        </p:txBody>
      </p:sp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415DFC5B-2F63-529B-D423-87C8BC1C4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3"/>
          <a:stretch>
            <a:fillRect/>
          </a:stretch>
        </p:blipFill>
        <p:spPr>
          <a:xfrm>
            <a:off x="6271098" y="1872731"/>
            <a:ext cx="6096000" cy="324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701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BF11F-0277-66E4-D041-9B594381D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1800619-2533-55F3-24FB-67992D42E9A5}"/>
              </a:ext>
            </a:extLst>
          </p:cNvPr>
          <p:cNvSpPr txBox="1"/>
          <p:nvPr/>
        </p:nvSpPr>
        <p:spPr>
          <a:xfrm>
            <a:off x="500164" y="542596"/>
            <a:ext cx="11191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6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3-	ESTABELECER REGRAS CLARAS, CONSISTENTES E BÍBLICAS </a:t>
            </a:r>
            <a:endParaRPr lang="pt-BR" sz="36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E025AA6-FB3F-0655-618A-93970FE02332}"/>
              </a:ext>
            </a:extLst>
          </p:cNvPr>
          <p:cNvSpPr txBox="1"/>
          <p:nvPr/>
        </p:nvSpPr>
        <p:spPr>
          <a:xfrm>
            <a:off x="500165" y="2651428"/>
            <a:ext cx="1119167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Pais, não irritem seus filhos; </a:t>
            </a:r>
          </a:p>
          <a:p>
            <a:r>
              <a:rPr lang="pt-BR" sz="3200" dirty="0"/>
              <a:t>antes criem-nos segundo a instrução </a:t>
            </a:r>
          </a:p>
          <a:p>
            <a:r>
              <a:rPr lang="pt-BR" sz="3200" dirty="0"/>
              <a:t>e o conselho do Senhor. </a:t>
            </a:r>
          </a:p>
          <a:p>
            <a:r>
              <a:rPr lang="pt-BR" sz="3200" dirty="0"/>
              <a:t>(</a:t>
            </a:r>
            <a:r>
              <a:rPr lang="pt-BR" sz="3200" dirty="0" err="1"/>
              <a:t>Ef</a:t>
            </a:r>
            <a:r>
              <a:rPr lang="pt-BR" sz="3200" dirty="0"/>
              <a:t> 6.4)</a:t>
            </a:r>
          </a:p>
        </p:txBody>
      </p:sp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15448DC6-4BD6-B7D2-68A0-1CF66DEF2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412" y="1980794"/>
            <a:ext cx="8670587" cy="48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89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D2CBE-E0DF-760F-B346-F3BDD9964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1B432827-BDF7-29B9-2614-740849BCE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306" y="3190672"/>
            <a:ext cx="6519694" cy="366732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1186511-0A7D-AF6C-2806-1017CA4E1190}"/>
              </a:ext>
            </a:extLst>
          </p:cNvPr>
          <p:cNvSpPr txBox="1"/>
          <p:nvPr/>
        </p:nvSpPr>
        <p:spPr>
          <a:xfrm>
            <a:off x="500164" y="542596"/>
            <a:ext cx="11191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6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4-	INVISTA EM INSTRUÇÃO, </a:t>
            </a:r>
          </a:p>
          <a:p>
            <a:pPr>
              <a:buNone/>
            </a:pPr>
            <a:r>
              <a:rPr lang="pt-BR" sz="36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NÃO SÓ EM CORREÇÃO</a:t>
            </a:r>
            <a:endParaRPr lang="pt-BR" sz="36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ED19558-5DBB-F2B1-8D1B-8FF76A3EB1D4}"/>
              </a:ext>
            </a:extLst>
          </p:cNvPr>
          <p:cNvSpPr txBox="1"/>
          <p:nvPr/>
        </p:nvSpPr>
        <p:spPr>
          <a:xfrm>
            <a:off x="500164" y="2159620"/>
            <a:ext cx="111916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Ensine-as com persistência a seus filhos. </a:t>
            </a:r>
          </a:p>
          <a:p>
            <a:r>
              <a:rPr lang="pt-BR" sz="3200" dirty="0"/>
              <a:t>Converse sobre elas </a:t>
            </a:r>
          </a:p>
          <a:p>
            <a:r>
              <a:rPr lang="pt-BR" sz="3200" dirty="0"/>
              <a:t>quando estiver sentado em casa, </a:t>
            </a:r>
          </a:p>
          <a:p>
            <a:r>
              <a:rPr lang="pt-BR" sz="3200" dirty="0"/>
              <a:t>quando estiver andando pelo caminho, </a:t>
            </a:r>
          </a:p>
          <a:p>
            <a:r>
              <a:rPr lang="pt-BR" sz="3200" dirty="0"/>
              <a:t>quando se deitar </a:t>
            </a:r>
          </a:p>
          <a:p>
            <a:r>
              <a:rPr lang="pt-BR" sz="3200" dirty="0"/>
              <a:t>e quando se levantar. (</a:t>
            </a:r>
            <a:r>
              <a:rPr lang="pt-BR" sz="3200" dirty="0" err="1"/>
              <a:t>Dt</a:t>
            </a:r>
            <a:r>
              <a:rPr lang="pt-BR" sz="3200" dirty="0"/>
              <a:t> 6.7)</a:t>
            </a:r>
          </a:p>
        </p:txBody>
      </p:sp>
    </p:spTree>
    <p:extLst>
      <p:ext uri="{BB962C8B-B14F-4D97-AF65-F5344CB8AC3E}">
        <p14:creationId xmlns:p14="http://schemas.microsoft.com/office/powerpoint/2010/main" val="677129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85994-7E94-961D-DD80-4EB052992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CBD0E12-899B-2376-30FA-05C0F861E521}"/>
              </a:ext>
            </a:extLst>
          </p:cNvPr>
          <p:cNvSpPr txBox="1"/>
          <p:nvPr/>
        </p:nvSpPr>
        <p:spPr>
          <a:xfrm>
            <a:off x="500164" y="1187972"/>
            <a:ext cx="11191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6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5-	EXERCER AUTORIDADE AMOROSA</a:t>
            </a:r>
            <a:endParaRPr lang="pt-BR" sz="36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40780D-606D-D400-D578-43DE1D3A7F1C}"/>
              </a:ext>
            </a:extLst>
          </p:cNvPr>
          <p:cNvSpPr txBox="1"/>
          <p:nvPr/>
        </p:nvSpPr>
        <p:spPr>
          <a:xfrm>
            <a:off x="500165" y="2906538"/>
            <a:ext cx="1119167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Antes, seguindo a verdade em amor, </a:t>
            </a:r>
          </a:p>
          <a:p>
            <a:r>
              <a:rPr lang="pt-BR" sz="3200" dirty="0"/>
              <a:t>cresçamos em tudo </a:t>
            </a:r>
          </a:p>
          <a:p>
            <a:r>
              <a:rPr lang="pt-BR" sz="3200" dirty="0"/>
              <a:t>naquele que é a cabeça, Cristo. </a:t>
            </a:r>
          </a:p>
          <a:p>
            <a:r>
              <a:rPr lang="pt-BR" sz="3200" dirty="0"/>
              <a:t>(</a:t>
            </a:r>
            <a:r>
              <a:rPr lang="pt-BR" sz="3200" dirty="0" err="1"/>
              <a:t>Ef</a:t>
            </a:r>
            <a:r>
              <a:rPr lang="pt-BR" sz="3200" dirty="0"/>
              <a:t> 4.15)</a:t>
            </a:r>
          </a:p>
        </p:txBody>
      </p:sp>
      <p:pic>
        <p:nvPicPr>
          <p:cNvPr id="4" name="Imagem 3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91B6C8DF-2682-A74E-9A39-5AD3CD63F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350" y="1834304"/>
            <a:ext cx="7478351" cy="42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24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248008F-3B3B-1405-5F4A-8C996B574863}"/>
              </a:ext>
            </a:extLst>
          </p:cNvPr>
          <p:cNvSpPr txBox="1"/>
          <p:nvPr/>
        </p:nvSpPr>
        <p:spPr>
          <a:xfrm>
            <a:off x="427007" y="1507842"/>
            <a:ext cx="1064930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19/10-</a:t>
            </a: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Quem manda em casa </a:t>
            </a: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(Ricardo)</a:t>
            </a:r>
          </a:p>
          <a:p>
            <a:pPr>
              <a:buNone/>
            </a:pP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26/10-</a:t>
            </a: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Educando meninos, criando homens </a:t>
            </a: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(Mark Ellis)</a:t>
            </a:r>
          </a:p>
          <a:p>
            <a:pPr>
              <a:buNone/>
            </a:pP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>
              <a:buNone/>
            </a:pP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02/11-</a:t>
            </a: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 “Criando filhos emocionalmente fortes em uma sociedade emocionalmente fraca" </a:t>
            </a: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(Ricardo)</a:t>
            </a:r>
          </a:p>
          <a:p>
            <a:pPr>
              <a:buNone/>
            </a:pP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09/11-</a:t>
            </a: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 (Sem EBD- Aniversário PIBA- Bazar Missionário)</a:t>
            </a:r>
          </a:p>
          <a:p>
            <a:pPr>
              <a:buNone/>
            </a:pP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23/11-</a:t>
            </a: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 Influência das Telas </a:t>
            </a: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(David Pai)</a:t>
            </a:r>
          </a:p>
          <a:p>
            <a:pPr>
              <a:buNone/>
            </a:pP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30/11-</a:t>
            </a: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 (Sem EBD- Reunião de Membros)</a:t>
            </a:r>
          </a:p>
          <a:p>
            <a:pPr>
              <a:buNone/>
            </a:pP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>
              <a:buNone/>
            </a:pP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07/12</a:t>
            </a: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- Disciplina- Como e quando aplicar? </a:t>
            </a: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(David Pai)</a:t>
            </a:r>
          </a:p>
          <a:p>
            <a:pPr>
              <a:buNone/>
            </a:pP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14/12-</a:t>
            </a:r>
            <a:r>
              <a:rPr lang="pt-BR" sz="2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 Educando meninas, criando mulheres </a:t>
            </a:r>
            <a:r>
              <a:rPr lang="pt-BR" sz="2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(David Jr.)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86E19-908C-3DE5-A17C-83D2F4945444}"/>
              </a:ext>
            </a:extLst>
          </p:cNvPr>
          <p:cNvSpPr/>
          <p:nvPr/>
        </p:nvSpPr>
        <p:spPr>
          <a:xfrm>
            <a:off x="427007" y="378132"/>
            <a:ext cx="87463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CLASSE EDUCAÇÃO DE FILHOS</a:t>
            </a:r>
            <a:endParaRPr lang="pt-BR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5" name="Imagem 4" descr="Calendário&#10;&#10;O conteúdo gerado por IA pode estar incorreto.">
            <a:extLst>
              <a:ext uri="{FF2B5EF4-FFF2-40B4-BE49-F238E27FC236}">
                <a16:creationId xmlns:a16="http://schemas.microsoft.com/office/drawing/2014/main" id="{D4180053-8F04-E757-EE49-7AA12F253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107" y="121651"/>
            <a:ext cx="2464340" cy="138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97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B9CE3-7AEE-7747-B1A0-EA53FF9A8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6644315-B08A-56DC-5761-355535867912}"/>
              </a:ext>
            </a:extLst>
          </p:cNvPr>
          <p:cNvSpPr txBox="1"/>
          <p:nvPr/>
        </p:nvSpPr>
        <p:spPr>
          <a:xfrm>
            <a:off x="500165" y="1430523"/>
            <a:ext cx="11191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6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6-	SEJA MODELO </a:t>
            </a:r>
            <a:endParaRPr lang="pt-BR" sz="36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9A8F682-69E5-B81E-A168-85AD538A89B0}"/>
              </a:ext>
            </a:extLst>
          </p:cNvPr>
          <p:cNvSpPr txBox="1"/>
          <p:nvPr/>
        </p:nvSpPr>
        <p:spPr>
          <a:xfrm>
            <a:off x="500165" y="2495786"/>
            <a:ext cx="1119167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Mas esmurro o meu corpo </a:t>
            </a:r>
          </a:p>
          <a:p>
            <a:r>
              <a:rPr lang="pt-BR" sz="3200" dirty="0"/>
              <a:t>e faço dele meu escravo, </a:t>
            </a:r>
          </a:p>
          <a:p>
            <a:r>
              <a:rPr lang="pt-BR" sz="3200" dirty="0"/>
              <a:t>para que, </a:t>
            </a:r>
          </a:p>
          <a:p>
            <a:r>
              <a:rPr lang="pt-BR" sz="3200" dirty="0"/>
              <a:t>depois de ter pregado aos outros, </a:t>
            </a:r>
          </a:p>
          <a:p>
            <a:r>
              <a:rPr lang="pt-BR" sz="3200" dirty="0"/>
              <a:t>eu mesmo não venha a ser reprovado. </a:t>
            </a:r>
          </a:p>
          <a:p>
            <a:r>
              <a:rPr lang="pt-BR" sz="3200" dirty="0"/>
              <a:t>(1Co 9:27)</a:t>
            </a:r>
          </a:p>
        </p:txBody>
      </p:sp>
      <p:pic>
        <p:nvPicPr>
          <p:cNvPr id="4" name="Imagem 3" descr="Homem com a boca aberta&#10;&#10;O conteúdo gerado por IA pode estar incorreto.">
            <a:extLst>
              <a:ext uri="{FF2B5EF4-FFF2-40B4-BE49-F238E27FC236}">
                <a16:creationId xmlns:a16="http://schemas.microsoft.com/office/drawing/2014/main" id="{1DB4860C-D733-4CFC-AF5C-DD69C6C25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470" y="865761"/>
            <a:ext cx="4306110" cy="2422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2850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17100-5788-47E3-40AD-461B77CCE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0BB6D0A-B42F-0963-B75B-B4461EA1DDD9}"/>
              </a:ext>
            </a:extLst>
          </p:cNvPr>
          <p:cNvSpPr txBox="1"/>
          <p:nvPr/>
        </p:nvSpPr>
        <p:spPr>
          <a:xfrm>
            <a:off x="500164" y="775663"/>
            <a:ext cx="11191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6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7-	DISCIPLINE COM O OBJETIVO </a:t>
            </a:r>
          </a:p>
          <a:p>
            <a:pPr>
              <a:buNone/>
            </a:pPr>
            <a:r>
              <a:rPr lang="pt-BR" sz="36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DE RESTAURAR</a:t>
            </a:r>
            <a:endParaRPr lang="pt-BR" sz="36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4" name="Imagem 3" descr="Forma&#10;&#10;O conteúdo gerado por IA pode estar incorreto.">
            <a:extLst>
              <a:ext uri="{FF2B5EF4-FFF2-40B4-BE49-F238E27FC236}">
                <a16:creationId xmlns:a16="http://schemas.microsoft.com/office/drawing/2014/main" id="{23FB02E5-D5B3-31B8-547F-B409F23FA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75" y="24319"/>
            <a:ext cx="12192000" cy="68580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B4148C3-B77B-BEEE-A286-8B49DB31FB45}"/>
              </a:ext>
            </a:extLst>
          </p:cNvPr>
          <p:cNvSpPr txBox="1"/>
          <p:nvPr/>
        </p:nvSpPr>
        <p:spPr>
          <a:xfrm>
            <a:off x="500165" y="2542907"/>
            <a:ext cx="1119167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Nossos pais nos disciplinavam </a:t>
            </a:r>
          </a:p>
          <a:p>
            <a:r>
              <a:rPr lang="pt-BR" sz="3200" dirty="0"/>
              <a:t>por curto período, </a:t>
            </a:r>
          </a:p>
          <a:p>
            <a:r>
              <a:rPr lang="pt-BR" sz="3200" dirty="0"/>
              <a:t>segundo lhes parecia melhor; </a:t>
            </a:r>
          </a:p>
          <a:p>
            <a:r>
              <a:rPr lang="pt-BR" sz="3200" dirty="0"/>
              <a:t>mas Deus nos disciplina </a:t>
            </a:r>
          </a:p>
          <a:p>
            <a:r>
              <a:rPr lang="pt-BR" sz="3200" dirty="0"/>
              <a:t>para o nosso bem, </a:t>
            </a:r>
          </a:p>
          <a:p>
            <a:r>
              <a:rPr lang="pt-BR" sz="3200" dirty="0"/>
              <a:t>para que participemos da sua santidade. </a:t>
            </a:r>
          </a:p>
          <a:p>
            <a:r>
              <a:rPr lang="pt-BR" sz="3200" dirty="0"/>
              <a:t>(</a:t>
            </a:r>
            <a:r>
              <a:rPr lang="pt-BR" sz="3200" dirty="0" err="1"/>
              <a:t>Hb</a:t>
            </a:r>
            <a:r>
              <a:rPr lang="pt-BR" sz="3200" dirty="0"/>
              <a:t> 12:10 )</a:t>
            </a:r>
          </a:p>
        </p:txBody>
      </p:sp>
    </p:spTree>
    <p:extLst>
      <p:ext uri="{BB962C8B-B14F-4D97-AF65-F5344CB8AC3E}">
        <p14:creationId xmlns:p14="http://schemas.microsoft.com/office/powerpoint/2010/main" val="22233405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90155-7552-E4A5-5297-1453FB06D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479F6098-5637-40C9-B5B7-62EA2EBBA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02" y="0"/>
            <a:ext cx="6969328" cy="392024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3D77CE0-1BB8-518D-7662-0217FF5D9F72}"/>
              </a:ext>
            </a:extLst>
          </p:cNvPr>
          <p:cNvSpPr txBox="1"/>
          <p:nvPr/>
        </p:nvSpPr>
        <p:spPr>
          <a:xfrm>
            <a:off x="500164" y="1150258"/>
            <a:ext cx="11191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6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8-	MIRE O CORAÇÃO, </a:t>
            </a:r>
          </a:p>
          <a:p>
            <a:pPr>
              <a:buNone/>
            </a:pPr>
            <a:r>
              <a:rPr lang="pt-BR" sz="36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NÃO O COMPORTAMENTO</a:t>
            </a:r>
            <a:endParaRPr lang="pt-BR" sz="36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120E016-AC3E-F1CE-5482-C28D481B0D1D}"/>
              </a:ext>
            </a:extLst>
          </p:cNvPr>
          <p:cNvSpPr txBox="1"/>
          <p:nvPr/>
        </p:nvSpPr>
        <p:spPr>
          <a:xfrm>
            <a:off x="500164" y="2893183"/>
            <a:ext cx="111916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Acima de tudo, </a:t>
            </a:r>
          </a:p>
          <a:p>
            <a:r>
              <a:rPr lang="pt-BR" sz="3200" dirty="0"/>
              <a:t>guarde o seu coração, </a:t>
            </a:r>
          </a:p>
          <a:p>
            <a:r>
              <a:rPr lang="pt-BR" sz="3200" dirty="0"/>
              <a:t>pois dele depende toda a sua vida. (</a:t>
            </a:r>
            <a:r>
              <a:rPr lang="pt-BR" sz="3200" dirty="0" err="1"/>
              <a:t>Pv</a:t>
            </a:r>
            <a:r>
              <a:rPr lang="pt-BR" sz="3200" dirty="0"/>
              <a:t> 4:23)</a:t>
            </a:r>
          </a:p>
        </p:txBody>
      </p:sp>
    </p:spTree>
    <p:extLst>
      <p:ext uri="{BB962C8B-B14F-4D97-AF65-F5344CB8AC3E}">
        <p14:creationId xmlns:p14="http://schemas.microsoft.com/office/powerpoint/2010/main" val="3735026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1A37C-6BEF-AA99-B652-7BD848877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os braços levantados&#10;&#10;O conteúdo gerado por IA pode estar incorreto.">
            <a:extLst>
              <a:ext uri="{FF2B5EF4-FFF2-40B4-BE49-F238E27FC236}">
                <a16:creationId xmlns:a16="http://schemas.microsoft.com/office/drawing/2014/main" id="{66E41217-EC00-F7B9-CBDF-B02398735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009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ECE6969-5E59-93B2-046A-DC24BA27AA2D}"/>
              </a:ext>
            </a:extLst>
          </p:cNvPr>
          <p:cNvSpPr txBox="1"/>
          <p:nvPr/>
        </p:nvSpPr>
        <p:spPr>
          <a:xfrm>
            <a:off x="1000329" y="1083698"/>
            <a:ext cx="11191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6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9-	NÃO CRIE FALSAS EXPECTATIVAS</a:t>
            </a:r>
            <a:endParaRPr lang="pt-BR" sz="36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13DB273-8572-E4BD-9980-6BE8DE7146B7}"/>
              </a:ext>
            </a:extLst>
          </p:cNvPr>
          <p:cNvSpPr txBox="1"/>
          <p:nvPr/>
        </p:nvSpPr>
        <p:spPr>
          <a:xfrm>
            <a:off x="1000329" y="2599718"/>
            <a:ext cx="111916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Como está escrito: </a:t>
            </a:r>
          </a:p>
          <a:p>
            <a:r>
              <a:rPr lang="pt-BR" sz="3200" dirty="0"/>
              <a:t>"Não há nenhum justo, </a:t>
            </a:r>
          </a:p>
          <a:p>
            <a:r>
              <a:rPr lang="pt-BR" sz="3200" dirty="0"/>
              <a:t>nem um sequer; (</a:t>
            </a:r>
            <a:r>
              <a:rPr lang="pt-BR" sz="3200" dirty="0" err="1"/>
              <a:t>Rm</a:t>
            </a:r>
            <a:r>
              <a:rPr lang="pt-BR" sz="3200" dirty="0"/>
              <a:t> 3:10)</a:t>
            </a:r>
          </a:p>
        </p:txBody>
      </p:sp>
    </p:spTree>
    <p:extLst>
      <p:ext uri="{BB962C8B-B14F-4D97-AF65-F5344CB8AC3E}">
        <p14:creationId xmlns:p14="http://schemas.microsoft.com/office/powerpoint/2010/main" val="3753895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CFF1F-6635-5E91-F8A2-022623893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olar, mesa, pequeno, segurando&#10;&#10;O conteúdo gerado por IA pode estar incorreto.">
            <a:extLst>
              <a:ext uri="{FF2B5EF4-FFF2-40B4-BE49-F238E27FC236}">
                <a16:creationId xmlns:a16="http://schemas.microsoft.com/office/drawing/2014/main" id="{E20899BA-95E3-4878-0E44-04F84D922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E213BA6-286E-4456-0A06-EE87E6E97E58}"/>
              </a:ext>
            </a:extLst>
          </p:cNvPr>
          <p:cNvSpPr txBox="1"/>
          <p:nvPr/>
        </p:nvSpPr>
        <p:spPr>
          <a:xfrm>
            <a:off x="500164" y="542596"/>
            <a:ext cx="11191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3600" b="1" dirty="0">
                <a:solidFill>
                  <a:schemeClr val="bg1"/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10-	PERSEVERE... NÃO DESISTA </a:t>
            </a:r>
            <a:endParaRPr lang="pt-BR" sz="3600" dirty="0">
              <a:solidFill>
                <a:schemeClr val="bg1"/>
              </a:solidFill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35263F1-3D62-7A92-CD92-7764BE206AD0}"/>
              </a:ext>
            </a:extLst>
          </p:cNvPr>
          <p:cNvSpPr txBox="1"/>
          <p:nvPr/>
        </p:nvSpPr>
        <p:spPr>
          <a:xfrm>
            <a:off x="7937769" y="3221295"/>
            <a:ext cx="383188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200" dirty="0">
                <a:solidFill>
                  <a:schemeClr val="bg1"/>
                </a:solidFill>
              </a:rPr>
              <a:t>Eduque a criança no caminho em que deve andar, </a:t>
            </a:r>
          </a:p>
          <a:p>
            <a:pPr algn="r"/>
            <a:r>
              <a:rPr lang="pt-BR" sz="3200" dirty="0">
                <a:solidFill>
                  <a:schemeClr val="bg1"/>
                </a:solidFill>
              </a:rPr>
              <a:t>e até quando envelhecer não se desviará dele. </a:t>
            </a:r>
          </a:p>
          <a:p>
            <a:pPr algn="r"/>
            <a:r>
              <a:rPr lang="pt-BR" sz="3200" dirty="0">
                <a:solidFill>
                  <a:schemeClr val="bg1"/>
                </a:solidFill>
              </a:rPr>
              <a:t>(</a:t>
            </a:r>
            <a:r>
              <a:rPr lang="pt-BR" sz="3200" dirty="0" err="1">
                <a:solidFill>
                  <a:schemeClr val="bg1"/>
                </a:solidFill>
              </a:rPr>
              <a:t>Pv</a:t>
            </a:r>
            <a:r>
              <a:rPr lang="pt-BR" sz="3200" dirty="0">
                <a:solidFill>
                  <a:schemeClr val="bg1"/>
                </a:solidFill>
              </a:rPr>
              <a:t> 22.6)</a:t>
            </a:r>
          </a:p>
        </p:txBody>
      </p:sp>
    </p:spTree>
    <p:extLst>
      <p:ext uri="{BB962C8B-B14F-4D97-AF65-F5344CB8AC3E}">
        <p14:creationId xmlns:p14="http://schemas.microsoft.com/office/powerpoint/2010/main" val="231581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F050C-C060-3753-6E58-70D2B0C66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água, mesa, praia, segurando&#10;&#10;O conteúdo gerado por IA pode estar incorreto.">
            <a:extLst>
              <a:ext uri="{FF2B5EF4-FFF2-40B4-BE49-F238E27FC236}">
                <a16:creationId xmlns:a16="http://schemas.microsoft.com/office/drawing/2014/main" id="{1C3292BB-3E93-659B-A26D-1F0A0C022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7"/>
          <a:stretch>
            <a:fillRect/>
          </a:stretch>
        </p:blipFill>
        <p:spPr>
          <a:xfrm>
            <a:off x="537368" y="0"/>
            <a:ext cx="11654632" cy="6858000"/>
          </a:xfrm>
          <a:prstGeom prst="rect">
            <a:avLst/>
          </a:prstGeom>
        </p:spPr>
      </p:pic>
      <p:pic>
        <p:nvPicPr>
          <p:cNvPr id="8" name="Imagem 7" descr="Uma imagem contendo água, mesa, praia, segurando&#10;&#10;O conteúdo gerado por IA pode estar incorreto.">
            <a:extLst>
              <a:ext uri="{FF2B5EF4-FFF2-40B4-BE49-F238E27FC236}">
                <a16:creationId xmlns:a16="http://schemas.microsoft.com/office/drawing/2014/main" id="{877EB290-2BE9-B213-A9F1-58A131D09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16"/>
          <a:stretch>
            <a:fillRect/>
          </a:stretch>
        </p:blipFill>
        <p:spPr>
          <a:xfrm flipH="1">
            <a:off x="-1" y="0"/>
            <a:ext cx="72957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8600A10-A8DA-E4C1-46ED-B27FF2707B7D}"/>
              </a:ext>
            </a:extLst>
          </p:cNvPr>
          <p:cNvSpPr/>
          <p:nvPr/>
        </p:nvSpPr>
        <p:spPr>
          <a:xfrm>
            <a:off x="537368" y="3429000"/>
            <a:ext cx="35589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EBD- criação de filhos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527A0A3-3627-C7E9-45E8-3B5B346ED867}"/>
              </a:ext>
            </a:extLst>
          </p:cNvPr>
          <p:cNvSpPr txBox="1"/>
          <p:nvPr/>
        </p:nvSpPr>
        <p:spPr>
          <a:xfrm>
            <a:off x="537368" y="1613118"/>
            <a:ext cx="93628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8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A AUTORIDADE DOS PAIS É EXERCIDA </a:t>
            </a:r>
            <a:endParaRPr lang="pt-BR" sz="28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pt-BR" sz="28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EM ADORAÇÃO E OBEDIÊNCIA A DEUS;</a:t>
            </a:r>
            <a:endParaRPr lang="pt-BR" sz="28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pt-BR" sz="28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EM AMOR E SERVIÇO AOS FILHOS;</a:t>
            </a:r>
            <a:endParaRPr lang="pt-BR" sz="28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pt-BR" sz="28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EM </a:t>
            </a:r>
            <a:r>
              <a:rPr lang="pt-BR" sz="2800" b="1" dirty="0"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AMOR E TESTEMUNHO</a:t>
            </a:r>
            <a:r>
              <a:rPr lang="pt-BR" sz="28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À SOCIEDADE.</a:t>
            </a:r>
            <a:endParaRPr lang="pt-BR" sz="28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B86C871-16E0-9302-FE67-2F3DAD9A7DDF}"/>
              </a:ext>
            </a:extLst>
          </p:cNvPr>
          <p:cNvSpPr/>
          <p:nvPr/>
        </p:nvSpPr>
        <p:spPr>
          <a:xfrm>
            <a:off x="537368" y="1151453"/>
            <a:ext cx="21611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Grande Ideia</a:t>
            </a:r>
          </a:p>
        </p:txBody>
      </p:sp>
    </p:spTree>
    <p:extLst>
      <p:ext uri="{BB962C8B-B14F-4D97-AF65-F5344CB8AC3E}">
        <p14:creationId xmlns:p14="http://schemas.microsoft.com/office/powerpoint/2010/main" val="2411177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36B5D2D7-AA5B-02DD-C5EE-8F0A03764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8" y="873512"/>
            <a:ext cx="3209544" cy="480830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FD1AA4CC-7688-E5FD-71E1-964612B92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9"/>
          <a:stretch>
            <a:fillRect/>
          </a:stretch>
        </p:blipFill>
        <p:spPr>
          <a:xfrm>
            <a:off x="4487333" y="1141857"/>
            <a:ext cx="3209544" cy="427161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Imagem 6" descr="Texto&#10;&#10;O conteúdo gerado por IA pode estar incorreto.">
            <a:extLst>
              <a:ext uri="{FF2B5EF4-FFF2-40B4-BE49-F238E27FC236}">
                <a16:creationId xmlns:a16="http://schemas.microsoft.com/office/drawing/2014/main" id="{0A12F64B-0BE0-C1B9-94AA-DF167CCD2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3" r="13850"/>
          <a:stretch>
            <a:fillRect/>
          </a:stretch>
        </p:blipFill>
        <p:spPr>
          <a:xfrm>
            <a:off x="8275887" y="1050578"/>
            <a:ext cx="3209544" cy="445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08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47FEDCA-6F37-8FDB-6DB9-D02A89A2A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2515"/>
            <a:ext cx="12192000" cy="527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13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20E1E-F7B7-4B6B-9819-59F85F3C6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água, mesa, praia, segurando&#10;&#10;O conteúdo gerado por IA pode estar incorreto.">
            <a:extLst>
              <a:ext uri="{FF2B5EF4-FFF2-40B4-BE49-F238E27FC236}">
                <a16:creationId xmlns:a16="http://schemas.microsoft.com/office/drawing/2014/main" id="{CC851263-144D-2402-7A47-2072C5449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7"/>
          <a:stretch>
            <a:fillRect/>
          </a:stretch>
        </p:blipFill>
        <p:spPr>
          <a:xfrm>
            <a:off x="537368" y="0"/>
            <a:ext cx="11654632" cy="6858000"/>
          </a:xfrm>
          <a:prstGeom prst="rect">
            <a:avLst/>
          </a:prstGeom>
        </p:spPr>
      </p:pic>
      <p:pic>
        <p:nvPicPr>
          <p:cNvPr id="8" name="Imagem 7" descr="Uma imagem contendo água, mesa, praia, segurando&#10;&#10;O conteúdo gerado por IA pode estar incorreto.">
            <a:extLst>
              <a:ext uri="{FF2B5EF4-FFF2-40B4-BE49-F238E27FC236}">
                <a16:creationId xmlns:a16="http://schemas.microsoft.com/office/drawing/2014/main" id="{777C3B96-6F89-D543-3155-9F97CC470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16"/>
          <a:stretch>
            <a:fillRect/>
          </a:stretch>
        </p:blipFill>
        <p:spPr>
          <a:xfrm flipH="1">
            <a:off x="-1" y="0"/>
            <a:ext cx="729575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517EC01-02AA-6E7F-A699-570EFEB99F31}"/>
              </a:ext>
            </a:extLst>
          </p:cNvPr>
          <p:cNvSpPr/>
          <p:nvPr/>
        </p:nvSpPr>
        <p:spPr>
          <a:xfrm>
            <a:off x="537368" y="3429000"/>
            <a:ext cx="35589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EBD- criação de filhos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BFD1F69-89E7-30B8-995B-1CE6158B8ACB}"/>
              </a:ext>
            </a:extLst>
          </p:cNvPr>
          <p:cNvSpPr txBox="1"/>
          <p:nvPr/>
        </p:nvSpPr>
        <p:spPr>
          <a:xfrm>
            <a:off x="537368" y="1613118"/>
            <a:ext cx="93628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8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A AUTORIDADE DOS PAIS É EXERCIDA </a:t>
            </a:r>
            <a:endParaRPr lang="pt-BR" sz="28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pt-BR" sz="28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EM ADORAÇÃO E OBEDIÊNCIA A DEUS;</a:t>
            </a:r>
            <a:endParaRPr lang="pt-BR" sz="28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pt-BR" sz="28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EM AMOR E SERVIÇO AOS FILHOS;</a:t>
            </a:r>
            <a:endParaRPr lang="pt-BR" sz="28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buNone/>
            </a:pPr>
            <a:r>
              <a:rPr lang="pt-BR" sz="28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EM </a:t>
            </a:r>
            <a:r>
              <a:rPr lang="pt-BR" sz="2800" b="1" dirty="0"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AMOR E TESTEMUNHO</a:t>
            </a:r>
            <a:r>
              <a:rPr lang="pt-BR" sz="2800" b="1" dirty="0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 À SOCIEDADE.</a:t>
            </a:r>
            <a:endParaRPr lang="pt-BR" sz="2800" dirty="0"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DDD62E9-195F-9100-F2E0-9F502C964FEA}"/>
              </a:ext>
            </a:extLst>
          </p:cNvPr>
          <p:cNvSpPr/>
          <p:nvPr/>
        </p:nvSpPr>
        <p:spPr>
          <a:xfrm>
            <a:off x="537368" y="1151453"/>
            <a:ext cx="216116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Grande Ideia</a:t>
            </a:r>
          </a:p>
        </p:txBody>
      </p:sp>
    </p:spTree>
    <p:extLst>
      <p:ext uri="{BB962C8B-B14F-4D97-AF65-F5344CB8AC3E}">
        <p14:creationId xmlns:p14="http://schemas.microsoft.com/office/powerpoint/2010/main" val="3386117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1CBF8-E4B3-5442-406C-E2CF9BFE4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água, mesa, praia, segurando&#10;&#10;O conteúdo gerado por IA pode estar incorreto.">
            <a:extLst>
              <a:ext uri="{FF2B5EF4-FFF2-40B4-BE49-F238E27FC236}">
                <a16:creationId xmlns:a16="http://schemas.microsoft.com/office/drawing/2014/main" id="{08415CD0-AEF3-DFEE-A982-B5800437F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003210-7618-7660-62C5-3B0FDCBB380C}"/>
              </a:ext>
            </a:extLst>
          </p:cNvPr>
          <p:cNvSpPr/>
          <p:nvPr/>
        </p:nvSpPr>
        <p:spPr>
          <a:xfrm>
            <a:off x="764875" y="52848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QUEM MANDA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EM CASA?</a:t>
            </a:r>
            <a:endParaRPr lang="en-US" sz="6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B46A27D-8551-1E9A-7950-953AAAF075E7}"/>
              </a:ext>
            </a:extLst>
          </p:cNvPr>
          <p:cNvSpPr/>
          <p:nvPr/>
        </p:nvSpPr>
        <p:spPr>
          <a:xfrm>
            <a:off x="764875" y="3429000"/>
            <a:ext cx="35589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EBD- criação de filhos</a:t>
            </a:r>
          </a:p>
        </p:txBody>
      </p:sp>
    </p:spTree>
    <p:extLst>
      <p:ext uri="{BB962C8B-B14F-4D97-AF65-F5344CB8AC3E}">
        <p14:creationId xmlns:p14="http://schemas.microsoft.com/office/powerpoint/2010/main" val="2419605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BEBE9FC-C21D-5A4A-5AA0-E1165876F6F3}"/>
              </a:ext>
            </a:extLst>
          </p:cNvPr>
          <p:cNvSpPr txBox="1"/>
          <p:nvPr/>
        </p:nvSpPr>
        <p:spPr>
          <a:xfrm>
            <a:off x="651295" y="674400"/>
            <a:ext cx="785435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Criou Deus o homem à sua imagem, à imagem de Deus o criou; </a:t>
            </a:r>
          </a:p>
          <a:p>
            <a:r>
              <a:rPr lang="pt-BR" sz="3200" dirty="0"/>
              <a:t>homem e mulher os criou. </a:t>
            </a:r>
          </a:p>
          <a:p>
            <a:r>
              <a:rPr lang="pt-BR" sz="3200" dirty="0"/>
              <a:t>Deus os abençoou, e lhes disse: "Sejam férteis e multipliquem-se! Encham e subjuguem a terra! Dominem sobre os peixes do mar, sobre as aves do céu e </a:t>
            </a:r>
          </a:p>
          <a:p>
            <a:r>
              <a:rPr lang="pt-BR" sz="3200" dirty="0"/>
              <a:t>sobre todos os animais </a:t>
            </a:r>
          </a:p>
          <a:p>
            <a:r>
              <a:rPr lang="pt-BR" sz="3200" dirty="0"/>
              <a:t>que se movem pela terra". </a:t>
            </a:r>
          </a:p>
          <a:p>
            <a:r>
              <a:rPr lang="pt-BR" sz="3200" dirty="0"/>
              <a:t>(</a:t>
            </a:r>
            <a:r>
              <a:rPr lang="pt-BR" sz="3200" dirty="0" err="1"/>
              <a:t>Gn</a:t>
            </a:r>
            <a:r>
              <a:rPr lang="pt-BR" sz="3200" dirty="0"/>
              <a:t> 1.27-28)</a:t>
            </a:r>
          </a:p>
        </p:txBody>
      </p:sp>
      <p:pic>
        <p:nvPicPr>
          <p:cNvPr id="7" name="Imagem 6" descr="Fundo preto com estrelas&#10;&#10;O conteúdo gerado por IA pode estar incorreto.">
            <a:extLst>
              <a:ext uri="{FF2B5EF4-FFF2-40B4-BE49-F238E27FC236}">
                <a16:creationId xmlns:a16="http://schemas.microsoft.com/office/drawing/2014/main" id="{BA756AED-9CA3-4E0F-B1E2-30EC0A89C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217" y="2130724"/>
            <a:ext cx="4616091" cy="259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16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B01CC94-6708-3D96-6C3B-B67203BBEB36}"/>
              </a:ext>
            </a:extLst>
          </p:cNvPr>
          <p:cNvSpPr txBox="1"/>
          <p:nvPr/>
        </p:nvSpPr>
        <p:spPr>
          <a:xfrm>
            <a:off x="3658504" y="1734516"/>
            <a:ext cx="804322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200" dirty="0"/>
              <a:t>E o Senhor Deus ordenou ao homem: </a:t>
            </a:r>
          </a:p>
          <a:p>
            <a:pPr algn="r"/>
            <a:r>
              <a:rPr lang="pt-BR" sz="3200" dirty="0"/>
              <a:t>"Coma livremente </a:t>
            </a:r>
          </a:p>
          <a:p>
            <a:pPr algn="r"/>
            <a:r>
              <a:rPr lang="pt-BR" sz="3200" dirty="0"/>
              <a:t>de qualquer árvore do jardim, </a:t>
            </a:r>
          </a:p>
          <a:p>
            <a:pPr algn="r"/>
            <a:r>
              <a:rPr lang="pt-BR" sz="3200" dirty="0"/>
              <a:t>mas não coma da árvore do conhecimento do bem e do mal, </a:t>
            </a:r>
          </a:p>
          <a:p>
            <a:pPr algn="r"/>
            <a:r>
              <a:rPr lang="pt-BR" sz="3200" dirty="0"/>
              <a:t>porque no dia em que dela comer, certamente você morrerá". </a:t>
            </a:r>
          </a:p>
          <a:p>
            <a:pPr algn="r"/>
            <a:r>
              <a:rPr lang="pt-BR" sz="3200" dirty="0"/>
              <a:t>(</a:t>
            </a:r>
            <a:r>
              <a:rPr lang="pt-BR" sz="3200" dirty="0" err="1"/>
              <a:t>Gn</a:t>
            </a:r>
            <a:r>
              <a:rPr lang="pt-BR" sz="3200" dirty="0"/>
              <a:t> 2.16-17)</a:t>
            </a:r>
          </a:p>
        </p:txBody>
      </p:sp>
      <p:pic>
        <p:nvPicPr>
          <p:cNvPr id="7" name="Imagem 6" descr="Desenho de uma flor&#10;&#10;O conteúdo gerado por IA pode estar incorreto.">
            <a:extLst>
              <a:ext uri="{FF2B5EF4-FFF2-40B4-BE49-F238E27FC236}">
                <a16:creationId xmlns:a16="http://schemas.microsoft.com/office/drawing/2014/main" id="{F13066C5-3ED2-6F51-F575-CC642878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502" y="1488295"/>
            <a:ext cx="8043228" cy="452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70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617172C-D11D-55DD-E009-26EF6772D8AE}"/>
              </a:ext>
            </a:extLst>
          </p:cNvPr>
          <p:cNvSpPr txBox="1"/>
          <p:nvPr/>
        </p:nvSpPr>
        <p:spPr>
          <a:xfrm>
            <a:off x="3864634" y="2151727"/>
            <a:ext cx="780259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200" dirty="0"/>
              <a:t>Então o Senhor Deus declarou: </a:t>
            </a:r>
          </a:p>
          <a:p>
            <a:pPr algn="r"/>
            <a:r>
              <a:rPr lang="pt-BR" sz="3200" dirty="0"/>
              <a:t>"Não é bom que o homem esteja só; </a:t>
            </a:r>
          </a:p>
          <a:p>
            <a:pPr algn="r"/>
            <a:r>
              <a:rPr lang="pt-BR" sz="3200" dirty="0"/>
              <a:t>farei para ele alguém que o auxilie </a:t>
            </a:r>
          </a:p>
          <a:p>
            <a:pPr algn="r"/>
            <a:r>
              <a:rPr lang="pt-BR" sz="3200" dirty="0"/>
              <a:t>e lhe corresponda". </a:t>
            </a:r>
          </a:p>
          <a:p>
            <a:pPr algn="r"/>
            <a:r>
              <a:rPr lang="pt-BR" sz="3200" dirty="0"/>
              <a:t>(</a:t>
            </a:r>
            <a:r>
              <a:rPr lang="pt-BR" sz="3200" dirty="0" err="1"/>
              <a:t>Gn</a:t>
            </a:r>
            <a:r>
              <a:rPr lang="pt-BR" sz="3200" dirty="0"/>
              <a:t> 2.18)</a:t>
            </a:r>
          </a:p>
        </p:txBody>
      </p:sp>
      <p:pic>
        <p:nvPicPr>
          <p:cNvPr id="7" name="Imagem 6" descr="Ícone&#10;&#10;O conteúdo gerado por IA pode estar incorreto.">
            <a:extLst>
              <a:ext uri="{FF2B5EF4-FFF2-40B4-BE49-F238E27FC236}">
                <a16:creationId xmlns:a16="http://schemas.microsoft.com/office/drawing/2014/main" id="{C561D29C-094C-F502-4C7C-F5D759BB6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060" y="1462176"/>
            <a:ext cx="6993147" cy="39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71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9731B45-7484-2F98-93D7-377BE6CEF435}"/>
              </a:ext>
            </a:extLst>
          </p:cNvPr>
          <p:cNvSpPr txBox="1"/>
          <p:nvPr/>
        </p:nvSpPr>
        <p:spPr>
          <a:xfrm>
            <a:off x="720305" y="1659285"/>
            <a:ext cx="742303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Ora, a serpente era o mais astuto de todos os animais selvagens </a:t>
            </a:r>
          </a:p>
          <a:p>
            <a:r>
              <a:rPr lang="pt-BR" sz="3200" dirty="0"/>
              <a:t>que o Senhor Deus tinha feito. </a:t>
            </a:r>
          </a:p>
          <a:p>
            <a:r>
              <a:rPr lang="pt-BR" sz="3200" dirty="0"/>
              <a:t>E ela perguntou à mulher: </a:t>
            </a:r>
          </a:p>
          <a:p>
            <a:r>
              <a:rPr lang="pt-BR" sz="3200" dirty="0"/>
              <a:t>"Foi isto mesmo que Deus disse: ‘Não comam de nenhum fruto </a:t>
            </a:r>
          </a:p>
          <a:p>
            <a:r>
              <a:rPr lang="pt-BR" sz="3200" dirty="0"/>
              <a:t>das árvores do jardim’? " (</a:t>
            </a:r>
            <a:r>
              <a:rPr lang="pt-BR" sz="3200" dirty="0" err="1"/>
              <a:t>Gn</a:t>
            </a:r>
            <a:r>
              <a:rPr lang="pt-BR" sz="3200" dirty="0"/>
              <a:t> 3:1)</a:t>
            </a:r>
          </a:p>
        </p:txBody>
      </p:sp>
      <p:pic>
        <p:nvPicPr>
          <p:cNvPr id="7" name="Imagem 6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A1A5EF1C-4E61-F919-2F9F-721CA18EF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67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553C9CD-10FD-BCB5-3CFD-EA439E8826CF}"/>
              </a:ext>
            </a:extLst>
          </p:cNvPr>
          <p:cNvSpPr txBox="1"/>
          <p:nvPr/>
        </p:nvSpPr>
        <p:spPr>
          <a:xfrm>
            <a:off x="634041" y="2379222"/>
            <a:ext cx="781984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/>
              <a:t>Quando a mulher viu que a árvore parecia agradável ao paladar, </a:t>
            </a:r>
          </a:p>
          <a:p>
            <a:r>
              <a:rPr lang="pt-BR" sz="3200" dirty="0"/>
              <a:t>era atraente aos olhos e, </a:t>
            </a:r>
          </a:p>
          <a:p>
            <a:r>
              <a:rPr lang="pt-BR" sz="3200" dirty="0"/>
              <a:t>além disso, desejável </a:t>
            </a:r>
          </a:p>
          <a:p>
            <a:r>
              <a:rPr lang="pt-BR" sz="3200" dirty="0"/>
              <a:t>para dela se obter discernimento, tomou do seu fruto, </a:t>
            </a:r>
          </a:p>
          <a:p>
            <a:r>
              <a:rPr lang="pt-BR" sz="3200" dirty="0"/>
              <a:t>comeu-o e o deu a seu marido, </a:t>
            </a:r>
          </a:p>
          <a:p>
            <a:r>
              <a:rPr lang="pt-BR" sz="3200" dirty="0"/>
              <a:t>que comeu também. (</a:t>
            </a:r>
            <a:r>
              <a:rPr lang="pt-BR" sz="3200" dirty="0" err="1"/>
              <a:t>Gn</a:t>
            </a:r>
            <a:r>
              <a:rPr lang="pt-BR" sz="3200" dirty="0"/>
              <a:t> 3:6)</a:t>
            </a:r>
          </a:p>
        </p:txBody>
      </p:sp>
      <p:pic>
        <p:nvPicPr>
          <p:cNvPr id="7" name="Imagem 6" descr="Imagem digital fictícia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FC33811B-E8A1-9BD8-990B-B86A28296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630" y="-853477"/>
            <a:ext cx="15226582" cy="856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73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a 2">
      <a:majorFont>
        <a:latin typeface="Montserrat Black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1702</TotalTime>
  <Words>3048</Words>
  <Application>Microsoft Office PowerPoint</Application>
  <PresentationFormat>Widescreen</PresentationFormat>
  <Paragraphs>419</Paragraphs>
  <Slides>38</Slides>
  <Notes>34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3" baseType="lpstr">
      <vt:lpstr>Aptos</vt:lpstr>
      <vt:lpstr>Arial</vt:lpstr>
      <vt:lpstr>Montserrat</vt:lpstr>
      <vt:lpstr>Montserrat Black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Ricardo Gonçalves Libaneo</dc:creator>
  <cp:lastModifiedBy>Ricardo Gonçalves Libaneo</cp:lastModifiedBy>
  <cp:revision>7</cp:revision>
  <dcterms:created xsi:type="dcterms:W3CDTF">2025-10-17T18:54:32Z</dcterms:created>
  <dcterms:modified xsi:type="dcterms:W3CDTF">2025-10-19T10:05:15Z</dcterms:modified>
</cp:coreProperties>
</file>