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PT Serif Bold" charset="1" panose="020A0703040505020204"/>
      <p:regular r:id="rId41"/>
    </p:embeddedFont>
    <p:embeddedFont>
      <p:font typeface="PT Serif Italics" charset="1" panose="020A0603040505090204"/>
      <p:regular r:id="rId42"/>
    </p:embeddedFont>
    <p:embeddedFont>
      <p:font typeface="PT Serif Bold Italics" charset="1" panose="020A0703040505090204"/>
      <p:regular r:id="rId43"/>
    </p:embeddedFont>
    <p:embeddedFont>
      <p:font typeface="PT Serif" charset="1" panose="020A060304050502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823" y="3177540"/>
            <a:ext cx="16522354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Desafio de Relacionamentos Sólidos numa Cultura Líquida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680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4279"/>
              </a:lnSpc>
            </a:pPr>
          </a:p>
          <a:p>
            <a:pPr algn="l">
              <a:lnSpc>
                <a:spcPts val="3949"/>
              </a:lnSpc>
            </a:pPr>
            <a:r>
              <a:rPr lang="en-US" sz="359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1 - </a:t>
            </a:r>
            <a:r>
              <a:rPr lang="en-US" sz="359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gratidão deve ser nossa postura fundamental diante da igreja: </a:t>
            </a:r>
          </a:p>
          <a:p>
            <a:pPr algn="just">
              <a:lnSpc>
                <a:spcPts val="3949"/>
              </a:lnSpc>
            </a:pPr>
          </a:p>
          <a:p>
            <a:pPr algn="just">
              <a:lnSpc>
                <a:spcPts val="3949"/>
              </a:lnSpc>
            </a:pPr>
            <a:r>
              <a:rPr lang="en-US" sz="359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Uma comunidade não se sustenta com exigências, mas com gratidão. Toda reclamação deve ser substituída por ação de graças — não por negação dos problemas, mas por reconhecimento de que a comunhão é dom, não conquista.</a:t>
            </a:r>
          </a:p>
          <a:p>
            <a:pPr algn="just">
              <a:lnSpc>
                <a:spcPts val="3949"/>
              </a:lnSpc>
            </a:pPr>
          </a:p>
          <a:p>
            <a:pPr algn="just">
              <a:lnSpc>
                <a:spcPts val="3949"/>
              </a:lnSpc>
            </a:pPr>
            <a:r>
              <a:rPr lang="en-US" sz="359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2 - A murmuração é incompatível com a comunhão como dom:</a:t>
            </a:r>
          </a:p>
          <a:p>
            <a:pPr algn="just">
              <a:lnSpc>
                <a:spcPts val="3949"/>
              </a:lnSpc>
            </a:pPr>
          </a:p>
          <a:p>
            <a:pPr algn="just">
              <a:lnSpc>
                <a:spcPts val="3949"/>
              </a:lnSpc>
            </a:pPr>
            <a:r>
              <a:rPr lang="en-US" sz="359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Falar mal, criticar sem orar, reclamar sem servir — tudo isso nasce da falsa ideia de que somos donos da comunhão.</a:t>
            </a: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7679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3 - Nenhum</a:t>
            </a: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cristão deve se tornar juiz da própria comunidade: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que Deus nos dá, recebemos; o que Ele não deu, não exigimos. A comunhão não existe para satisfazer nossas expectativas, mas para formar Cristo em nós.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4 - Toda reunião simples e comum é extraordinária. </a:t>
            </a: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Nunca banalize: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culto comum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uma oração simples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cântico cantado por poucas vozes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uma conversa espiritual discreta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77540"/>
            <a:ext cx="16522354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2-Cristo é o Centro da Comunhão, não gostos, Afinidades ou Interesses.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3557" y="3954145"/>
            <a:ext cx="11095957" cy="241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Comunhão cristã significa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comunhão por meio de Jesus Cristo e em Jesus Cristo.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85850"/>
            <a:ext cx="16219912" cy="7689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Cristo é o Centro da Comunhão. Não Afinidades Humanas!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Nenhuma ideia de Bonhoeffer é mais insistente do que esta: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comunhão cristã é possível somente em Cristo, por Cristo e para Cristo.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Qualquer comunidade que não esteja fundamentada exclusivamente Nele não passa de sociabilidade natural,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de comunhão espiritual genuína.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Para Bonhoeffer, isso é mais do que um princípio doutrinário —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 a diferença entre uma comunidade realmente espiritual e uma comunidade meramente humana,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baseada em afinidades emocionais, gostos pessoais e laços naturais.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85850"/>
            <a:ext cx="16219912" cy="10537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Comunhão Espiritual x Comunhão Natural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comunhão cristã é uma realidade pneumática e não psíquica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pneumática: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espiritual, criada pelo Espírito Santo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psíquica: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natural, criada pelo coração humano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base da comunhão espiritual é a verdade;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base da comunhão natural é o desejo humano. Essa é uma das distinções mais importantes de todo o livro.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eu não tenho comunhão com alguém porque gosto dele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nem porque combinamos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nem porque temos química, amizade natural ou afinidade de personalidade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comunhão espiritual não nasce em nós,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em Cristo.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É a obra objetiva de Cristo que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une dois pecadores num mesmo Corpo e numa mesma família.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8672" y="3654108"/>
            <a:ext cx="11095957" cy="301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“Apenas 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Jes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u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rist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omos um;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apenas por meio dele estamos ligados uns aos outros.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66800"/>
            <a:ext cx="16219912" cy="875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Quanto mais Cristo está no centro, menos importância têm: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afinidades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gostos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níveis sociais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idades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experiências pessoais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preferências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 João 1:7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comunhão é fruto direto de andar na luz — isto é, andar em Cristo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João 17:21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unidade cristã é reflexo da própria unidade da Trindade.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919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1 - Aceitar o irmão porque Cristo o aceitou: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“Portanto, acolham uns aos outros, como também Cristo nos acolheu para a glória de Deus.”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Romanos 15:7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Minha aceitação do outro deve seguir o padrão de Cristo, não das minhas preferências.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2 - Não basear o amor nas afinidades: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 eu só amo quem combina comigo, isso não é comunhão cristã — é comunhão natural. Bonhoeffer diz que a comunhão baseada em desejo humano é “o amor do desejo, ao mesmo tempo ímpio e piedoso”.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8222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3 - Submeter divergências ao senhorio de Cristo.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Discordar não é pecado; porém, permitir que Cristo governe a discordância é essencial.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4 -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Lembrar que verdadeira comunhão exige cruz, não simpatia.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Relacionar-se com irmãos difíceis exige morrer para si mesmo — e isso é profundamente cristocêntrico.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7032" y="1965021"/>
            <a:ext cx="4116130" cy="6356958"/>
          </a:xfrm>
          <a:custGeom>
            <a:avLst/>
            <a:gdLst/>
            <a:ahLst/>
            <a:cxnLst/>
            <a:rect r="r" b="b" t="t" l="l"/>
            <a:pathLst>
              <a:path h="6356958" w="4116130">
                <a:moveTo>
                  <a:pt x="0" y="0"/>
                </a:moveTo>
                <a:lnTo>
                  <a:pt x="4116130" y="0"/>
                </a:lnTo>
                <a:lnTo>
                  <a:pt x="411613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02306" y="3410356"/>
            <a:ext cx="6162289" cy="3466287"/>
          </a:xfrm>
          <a:custGeom>
            <a:avLst/>
            <a:gdLst/>
            <a:ahLst/>
            <a:cxnLst/>
            <a:rect r="r" b="b" t="t" l="l"/>
            <a:pathLst>
              <a:path h="3466287" w="6162289">
                <a:moveTo>
                  <a:pt x="0" y="0"/>
                </a:moveTo>
                <a:lnTo>
                  <a:pt x="6162289" y="0"/>
                </a:lnTo>
                <a:lnTo>
                  <a:pt x="6162289" y="3466288"/>
                </a:lnTo>
                <a:lnTo>
                  <a:pt x="0" y="3466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45645" y="1965021"/>
            <a:ext cx="4235323" cy="6356958"/>
          </a:xfrm>
          <a:custGeom>
            <a:avLst/>
            <a:gdLst/>
            <a:ahLst/>
            <a:cxnLst/>
            <a:rect r="r" b="b" t="t" l="l"/>
            <a:pathLst>
              <a:path h="6356958" w="4235323">
                <a:moveTo>
                  <a:pt x="0" y="0"/>
                </a:moveTo>
                <a:lnTo>
                  <a:pt x="4235323" y="0"/>
                </a:lnTo>
                <a:lnTo>
                  <a:pt x="423532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18919" y="393600"/>
            <a:ext cx="7250162" cy="77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  <a:spcBef>
                <a:spcPct val="0"/>
              </a:spcBef>
            </a:pPr>
            <a:r>
              <a:rPr lang="en-US" b="true" sz="5499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Livros Recomendados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844290"/>
            <a:ext cx="16522354" cy="269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3-A Palavra falada pelos Irmãos é canal da Graça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3557" y="3654108"/>
            <a:ext cx="11095957" cy="301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Deus colocou essa Palavra na boca de pessoas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, para que seja passada adiante ou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anunciada entre as pessoas.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85850"/>
            <a:ext cx="16219912" cy="10603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Precisamos da Palavra de Deus na Boca do Irmão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solidão espiritual é um perigo real. Bonhoeffer afirma que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fé, quando isolada, enfraquece, distorce e se torna vulnerável.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coração humano é instável, e por isso Deus não apenas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deu a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Palavra escrita,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colocou essa Palavra na boca de outros cristãos,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ue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foss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ocl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ama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lembrada e aplicada de fora para dentro.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Bonhoeffer explica que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quando estamos desanimados, confusos ou inseguros, nossa própria fé subjetiva vacila.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necessita desse irmão sempre de novo, quando passa a ter dúvidas ou fica desanimado.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Porque ele não encontra ajuda em si mesmo,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menos que queira enganar-se quanto à verdade.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3557" y="3654108"/>
            <a:ext cx="11095957" cy="241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cristão necessita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de out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ro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cri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tã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, que lhe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fale a Palavra de Deus.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66800"/>
            <a:ext cx="16219912" cy="1069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Isso significa: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Deus quer que a fé seja vivida em comu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nidade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quer que v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oc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ê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ja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ust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voz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 ext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ernas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Deus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quer que você receba a Palavra através de relaci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namentos cristãos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Hebreus 3:13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exortação mútua é diária porque o engano do pecado também é diário.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Colossenses 3:16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Palavra deve habitar, mas ela habita por meio da instrução e do aconselhamento mútuo.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Provérbios 27:17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afiação acontece pela fricção e é isso que a comunidade faz em nós.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10165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1 - Cultive conversas espirituais, não apenas sociais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Não basta conviver. É preciso falar Cristo, compartilhar Escritura, abrir o coração, aconselhar, corrigir e ser corrigido.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2 - 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Submeta-se à exortação humilde de outros irmãos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exortação não é um ataque, mas um socorro. Um cristão que rejeita conselho está rejeitando um instrumento de Cristo para sua vida.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3 - Pratique discipulado mútuo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igreja não é uma reunião de ouvintes, mas de anunciadores uns para os outros.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1113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4 -  Permita que Cristo fale com você pela boca de alguém. Isso exige: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humildade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abertura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paciência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disposição para ouvir o que não queremos ouvir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5 - Procure intencionalmente irmãos que te confrontem com a verdade. O irmão fiel é aquele que: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te lembra do evangelho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te chama ao arrependimento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te encoraja na fraqueza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te aponta Cristo em momentos de incredulidade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77540"/>
            <a:ext cx="16522354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4 - A Comunhão se Sustenta no Perdão, na Confissão e no Serviço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3557" y="3654108"/>
            <a:ext cx="11095957" cy="241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fundamento da comunhão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é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perdão dos pe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cad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 J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su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Cri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85850"/>
            <a:ext cx="16219912" cy="1254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Confissão e perdão entre irmãos quebram o poder do pecado oculto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Aqui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Bonhoeffer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apresenta 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funda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ento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áti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comunhão cristã: ela se mantém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na humi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ldade, no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b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ran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to 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renúncia do ego. Segu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ndo 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comunhão não sobrevive onde há exigência, vaidade espiritual, orgulho e silêncio pecaminoso.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Por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iss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eu 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si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insiste em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três pilares: perdão, confissão e serviço.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Ele argumenta que, se Cristo nos recebe pela graça,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somos chamados a receber uns aos outros com a mesma graça.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verdadeiro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amor cristão não é sentimentalismo,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serviço prático, humilde e silencioso.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Perdão, confissão e serviço são formas concretas de amor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77540"/>
            <a:ext cx="16522354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1-Comunhão é um presente de Deus, não uma conquista humana!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9681" y="2153920"/>
            <a:ext cx="11095957" cy="6017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“A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comunidade de gente piedosa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nã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per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ite q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u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algu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ém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faça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parte dela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na condição de pecador.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Porque onde se permite pecado, não existe lugar para o evangelho.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 onde o evangelho não opera,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 comunhão se desintegra.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66800"/>
            <a:ext cx="16219912" cy="729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Assim, a comunhão cresce onde há: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consciência da própria pecaminosidade,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disposição</a:t>
            </a: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em confessar,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perdão real,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acolhimento dos fracos,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serviço prático ao próximo.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Isso significa: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há comunhão onde os fracos são desprezados;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há comunhão onde os fortes se julgam autossuficientes;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cada parte do Corpo é essencial para o bem de todos.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66800"/>
            <a:ext cx="16219912" cy="680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Efésios 4:32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“Sejam bondosos e compassivos uns para com os outros, perdoando-se u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ns a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out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os,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c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mbém D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us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,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em Cr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to,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p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erdo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u você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.”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Aqu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Paulo m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stra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 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ão do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perdão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é a c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uz 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Tiago 5:16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“Po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nto,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nfe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sse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seus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p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ad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uns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ao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out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os e ore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uns pel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outros, para serem curados. A oraç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ão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feita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p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 u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j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u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p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ode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muit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em seu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f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eit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os</a:t>
            </a:r>
            <a:r>
              <a:rPr lang="en-US" sz="35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.”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Confis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são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mútua é sinal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maturidade e cura 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sp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itu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l.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8165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Aplicações práticas: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1 - Pratique perdão rápido e constante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Perdoar não é negar o mal sofrido; é recusar-se a segurar a dívida do outro. </a:t>
            </a: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É liberar graça como Cristo liberou sobre você.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2 - Sirva sem esperar reconhecimento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Servir é descer, nunca subir. Lembre de Jesus Cristo como servo humilde.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3 -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Viva com vulnerabilidade suficiente para confessar fraquezas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Confissão cria verdade, verdade gera cura, e cura gera comunhão real.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89939" y="2484120"/>
            <a:ext cx="16219912" cy="602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b="true" sz="4800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 comunhão cristã é um presente da graça de Deus.</a:t>
            </a:r>
            <a:r>
              <a:rPr lang="en-US" sz="48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Não nasce de afinidades, mas da </a:t>
            </a:r>
            <a:r>
              <a:rPr lang="en-US" b="true" sz="4800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obra de Cristo que nos une</a:t>
            </a:r>
            <a:r>
              <a:rPr lang="en-US" sz="48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e nos sustenta. Cresce quando a Palavra circula entre nós, quando </a:t>
            </a:r>
            <a:r>
              <a:rPr lang="en-US" b="true" sz="4800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deixamos de lado idealizações e quando perdoamos, confessamos e servimos uns aos outros.</a:t>
            </a:r>
            <a:r>
              <a:rPr lang="en-US" sz="4800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Onde Cristo é o centro, a comunhão floresce. Por isso, </a:t>
            </a:r>
            <a:r>
              <a:rPr lang="en-US" b="true" sz="4800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recebamos uns aos outros com a mesma graça com que fomos recebidos por Deus.</a:t>
            </a:r>
          </a:p>
          <a:p>
            <a:pPr algn="ctr">
              <a:lnSpc>
                <a:spcPts val="52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00273" y="4511040"/>
            <a:ext cx="11487455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60"/>
              </a:lnSpc>
            </a:pPr>
            <a:r>
              <a:rPr lang="en-US" b="true" sz="96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Abençoe!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3557" y="1732353"/>
            <a:ext cx="11095957" cy="7217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“É pela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graça de Deus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que uma congregação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tem permissão para se reunir visivelmente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neste mundo para compartilhar a Palavra de Deus e os sacram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tos.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Nem todos os cristãos recebem essa bênção.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O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presos, os doe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ntes, os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sol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itár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ios d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ispersos, os proclamadore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do Evangelho em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ter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r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as pa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gã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s 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perm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an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c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em soz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i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nhos.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Eles sabem que a comunhão visível é uma bênção.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(Vida em Comunhão, p.18)</a:t>
            </a: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6498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Comunhão é Graça! Nunca Direito!</a:t>
            </a:r>
          </a:p>
          <a:p>
            <a:pPr algn="just">
              <a:lnSpc>
                <a:spcPts val="6049"/>
              </a:lnSpc>
            </a:pP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Bonhoeffer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afirma que a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comunhão cristã não é natural,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automática nem garantida. Ela não surge da boa vontade humana nem da habilidade relacional de um grupo.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Comunhão é um milagre,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ato de Deus que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permite que pecadores vivam juntos sob a mesma Palavra e participem da mesma graça.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existe competência humana capaz de produzir essa realidade.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 grupo de pessoas pode formar uma associação, um clube, um círculo afetivo, </a:t>
            </a: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somente Deus pode formar uma comunhão cristã.</a:t>
            </a: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5804" y="1732353"/>
            <a:ext cx="11095957" cy="6617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“Facilmente esquecemos que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a comunhão dos irmãos na fé é um dom gracioso do reino de Deus,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que pode nos ser tirado a qualquer momento.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“Aquele que até o presente momento ainda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pode viver em comunhão cristã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com outros crentes </a:t>
            </a: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deve exaltar a graça de Deus do fundo de seu coração.</a:t>
            </a:r>
            <a:r>
              <a:rPr lang="en-US" sz="4299" i="true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4729"/>
              </a:lnSpc>
            </a:pPr>
          </a:p>
          <a:p>
            <a:pPr algn="just">
              <a:lnSpc>
                <a:spcPts val="4729"/>
              </a:lnSpc>
            </a:pPr>
            <a:r>
              <a:rPr lang="en-US" b="true" sz="42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Dietrich Bonhoeffer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39744" y="-287234"/>
            <a:ext cx="7288658" cy="10618407"/>
          </a:xfrm>
          <a:custGeom>
            <a:avLst/>
            <a:gdLst/>
            <a:ahLst/>
            <a:cxnLst/>
            <a:rect r="r" b="b" t="t" l="l"/>
            <a:pathLst>
              <a:path h="10618407" w="7288658">
                <a:moveTo>
                  <a:pt x="0" y="0"/>
                </a:moveTo>
                <a:lnTo>
                  <a:pt x="7288658" y="0"/>
                </a:lnTo>
                <a:lnTo>
                  <a:pt x="7288658" y="10618407"/>
                </a:lnTo>
                <a:lnTo>
                  <a:pt x="0" y="1061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81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0397" y="679827"/>
            <a:ext cx="16219912" cy="923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postura correta, portanto,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não é exigir que a comunhão seja perfeita,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agradecer por ela existir.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Bonhoeffer lembra que muitos crentes, ao longo da história, não tiveram o privilégio da comunhão visível: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missionários isolados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cristãos presos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enfermos de longa data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perseguidos em regimes totalitários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cristãos dispersos em regiões hostis ao evangelho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Os encarcerados, os enfermos, os solitários na dispersão… todos esses estão sozinhos.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Sabem que comunhão visível é graça.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Aquilo que muitas vezes tratamos como rotina — culto, grupo pequeno, oração conjunta, conversas espirituais — </a:t>
            </a: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 algo que muitos irmãos dariam a vida para ter.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16062"/>
            <a:ext cx="16219912" cy="729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Salmo 133:1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Esse texto não descreve algo comum, mas algo “bom” e “agradável”, isto é, fruto da bondade de Deus.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Hebreus 10:24–25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autor não apenas recomenda, mas ordena que a comunhão seja preservada — porque ela não é automática.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Atos 2:42 (NAA)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palavra “dedicavam” indica esforço contínuo para preservar aquilo que Deus concedeu.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9388" y="1085850"/>
            <a:ext cx="16219912" cy="9136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comunhão como Antecipação do Reino</a:t>
            </a:r>
          </a:p>
          <a:p>
            <a:pPr algn="just">
              <a:lnSpc>
                <a:spcPts val="4279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Segundo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Bonhoeffer, a comunhão cristã é mais do que convivência: ela é um sinal escatológico, uma prévia visível do futuro de Deus.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Quando cristãos se reúnem sob a Palavra:</a:t>
            </a:r>
          </a:p>
          <a:p>
            <a:pPr algn="just">
              <a:lnSpc>
                <a:spcPts val="3850"/>
              </a:lnSpc>
            </a:pP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antecipa sobre nós a comunhão perfeita da consumação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presente se enche de eternidade</a:t>
            </a:r>
          </a:p>
          <a:p>
            <a:pPr algn="just" marL="755651" indent="-377825" lvl="1">
              <a:lnSpc>
                <a:spcPts val="3850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experimentamos, ainda que imperfeitamente, aquilo que será perfeito no último dia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Por isso ele escreve que viver a comunhão visível é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“uma antecipação graciosa das coisas do fim”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Ou seja: </a:t>
            </a:r>
            <a:r>
              <a:rPr lang="en-US" sz="3500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comunhão é um pedaço do céu colocado na terra.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</a:p>
          <a:p>
            <a:pPr algn="just">
              <a:lnSpc>
                <a:spcPts val="42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DAG41XvjX5U</dc:identifier>
  <dcterms:modified xsi:type="dcterms:W3CDTF">2011-08-01T06:04:30Z</dcterms:modified>
  <cp:revision>1</cp:revision>
  <dc:title>Comunhão</dc:title>
</cp:coreProperties>
</file>