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88" r:id="rId3"/>
    <p:sldId id="299" r:id="rId4"/>
    <p:sldId id="291" r:id="rId5"/>
    <p:sldId id="293" r:id="rId6"/>
    <p:sldId id="294" r:id="rId7"/>
    <p:sldId id="289" r:id="rId8"/>
    <p:sldId id="295" r:id="rId9"/>
    <p:sldId id="297" r:id="rId10"/>
    <p:sldId id="298" r:id="rId11"/>
    <p:sldId id="300" r:id="rId12"/>
    <p:sldId id="301" r:id="rId13"/>
    <p:sldId id="302" r:id="rId14"/>
    <p:sldId id="303" r:id="rId15"/>
    <p:sldId id="304" r:id="rId16"/>
    <p:sldId id="305" r:id="rId17"/>
    <p:sldId id="309" r:id="rId18"/>
    <p:sldId id="306" r:id="rId19"/>
    <p:sldId id="307" r:id="rId20"/>
    <p:sldId id="310" r:id="rId21"/>
    <p:sldId id="308" r:id="rId22"/>
    <p:sldId id="311" r:id="rId23"/>
    <p:sldId id="312" r:id="rId24"/>
    <p:sldId id="314" r:id="rId25"/>
    <p:sldId id="313" r:id="rId26"/>
    <p:sldId id="316" r:id="rId27"/>
    <p:sldId id="315" r:id="rId2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871"/>
    <p:restoredTop sz="90890"/>
  </p:normalViewPr>
  <p:slideViewPr>
    <p:cSldViewPr>
      <p:cViewPr>
        <p:scale>
          <a:sx n="97" d="100"/>
          <a:sy n="97" d="100"/>
        </p:scale>
        <p:origin x="296" y="14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A83627E-C5FE-5B45-B142-0C6AA9A65F4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AF0520D-26FB-9145-A05B-07BCA7A4CDD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2B56223C-E815-9F44-9B51-291413D3541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6268009A-86E8-2D4F-8234-A7F0AD6ED57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5C432641-A0BB-4341-B4A4-26CCF2A7B9D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534B723-4F4C-C048-AE16-CB44F27184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270482-ED25-3543-B16F-E6DC87B9F8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70482-ED25-3543-B16F-E6DC87B9F8B7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3646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82082-ED37-91CC-8F99-94DE9511D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4F8A8F-70B1-0E43-6F75-40EE066D92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74DF8D-6717-FF1B-B41F-EC6D7F6C55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F9CDAF-7E6E-0602-5352-5209384CDC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70482-ED25-3543-B16F-E6DC87B9F8B7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6782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B8D54-F27E-BEDD-62D4-FF533DBB5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2338D6-BBD1-DB7D-421A-A8DDE06E2C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9BC55F-E5CA-25B0-FC50-9082A2A40F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2F9666-D974-6D70-F435-36A52360A3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70482-ED25-3543-B16F-E6DC87B9F8B7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2599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7E535-3002-B443-BFC2-CA32EB363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7F0093-1678-0042-810C-0DA2D1C85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9FD39-F01F-FA43-B94C-C666C2BAB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FAFDF-0FDB-9C42-9B23-5BC781C1E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80F75-9160-2B4C-9EC1-CFD12DA48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0F2CC-F7D3-4B48-8065-6306061D68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329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C0B8-3AEB-3742-B3A4-DAA441FBB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ED46E6-8EEB-6B46-89CC-4EA8765D2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A9AD5-0A19-264F-A3F0-3924358D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4CEC9-BC8A-1A46-95BC-9D299DD5B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0E9D1-6947-DE47-9B82-AC02FB74B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D1F53-5EED-AE44-909F-8F70EEB361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186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A62DA0-A559-C747-8E57-A9A522EE47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0A06AC-D7D7-FA4B-BE03-96779D7787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4C34C-709F-7944-AE00-ED27730CB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B0052-8D0A-6B4B-8DD6-23FF793A9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F6D0D-A9BC-434C-BB1D-740238064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ED9BB-15C5-B64A-894A-8BB7036F23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4667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E8B4A-7C81-5948-AB55-74DB58562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E4B160-B691-2B42-9921-0D72298E141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54BFD70E-3D78-CD46-B497-1229A05EFE8B}"/>
              </a:ext>
            </a:extLst>
          </p:cNvPr>
          <p:cNvSpPr>
            <a:spLocks noGrp="1"/>
          </p:cNvSpPr>
          <p:nvPr>
            <p:ph type="chart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r>
              <a:rPr lang="en-US"/>
              <a:t>Click icon to add chart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CDAA2-CA95-B746-B174-A2035902C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355D8-FB44-9E4D-987C-99863161D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B477CF-6709-D44F-AED7-D1795E183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16A7C87C-DF8A-CC40-A020-6B58876578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0661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8037F-1A9C-1645-9E0D-A317FDFF7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E9F92944-734E-EA48-A2BF-CEFA46AEF52E}"/>
              </a:ext>
            </a:extLst>
          </p:cNvPr>
          <p:cNvSpPr>
            <a:spLocks noGrp="1"/>
          </p:cNvSpPr>
          <p:nvPr>
            <p:ph type="ch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r>
              <a:rPr lang="en-US"/>
              <a:t>Click icon to add chart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0F0F91-0B89-CB40-ACC6-C8E35C595D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971884-1F87-E446-A25B-83AF2E5E5C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DD33CA-872A-FB47-A02B-E0F86F37D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FD630-806F-9040-AFB2-2035C5624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62C4D591-8086-8740-8D0E-D24EDA0B68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9249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7B3D3-7D5D-9944-AB6B-C318E6F39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42FA2-1CB3-CC4B-AE45-2B08B58D7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E7FE7-C14C-0F44-B8F3-F73774AA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58494-83D3-3341-B659-E638E9799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AEA27-FD21-8048-8E6B-976E74F99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09D30-65D2-DE48-89F1-9BDFC499BC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7132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B7534-A205-174A-AB50-86891ED44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CE5FC6-0972-624C-A9E3-7C982E417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965D7-360E-F44F-8064-528F90C0A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EC7F8-B387-204E-8CE1-7C7ABA430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3BAAA-F55C-2B4D-9F9B-7976B63B8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3F99A-8A4F-5743-9C44-FD1EABF775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838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66922-228E-9241-BDD3-AC846802A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D9CDB-D87D-624E-B913-2096AAA011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91D377-DF40-4542-8C51-EEE9742C2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BFF27-15DD-5642-9AFB-00FF09A8C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56518F-A911-4B41-B359-66E3F8A13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F48C5-ED28-2943-BE79-7B27A6B31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3B608F-A324-DD49-8432-4BE864D093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088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847D-D1CD-D844-BA51-8C5AEAC3E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0AC2DD-A09C-7E4B-976E-167B890CC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BD9166-CCE1-A54C-B525-7BED7EA32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A57EA5-4B5E-8C48-8000-999CF0D55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2B9C23-565E-B64E-A21D-D40820B626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398EB1-9967-3446-BA39-187FBC3F0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5387FD-3810-784D-9FA4-2A6067C48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37C346-5024-8949-B75F-D2A20B66C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64F9C-DE8C-B54B-87F9-ED960DA102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362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BF42-9485-5747-A2D9-0C085E372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A21B50-A1ED-6A46-BC5F-5C9D9619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8E4EC-29EA-9A43-9C94-20E23D1CD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5BCD62-84D1-AE4D-80E4-59583D460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73A0D-0C51-554C-8E8C-A3DE6E41EC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53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0CF0E4-C70D-1043-A27B-580131AC6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34DA76-AE63-6649-89ED-188FEF6FE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813EBF-877C-6D4E-8697-0B1C6ABB6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5DC0B-4DAB-F744-8735-E98BB35E65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879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E3832-09DA-514B-AE12-4D505A71F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67C11-2E32-064B-B89A-F512D4112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972ACA-AEF5-244C-A37C-EEA8636F2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49706A-B103-AA4C-8E55-FCDA8E98D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CA9A6-3F97-894C-A651-FF5B3DE9A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EFE75-ABAF-7D49-B3B9-4519A22B1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4F4FA6-45B6-8A43-956B-201169866B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93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A9031-47F8-8848-90E6-89014E88C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382877-1064-D747-BEBB-F519688E86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BE1063-042B-B245-AB21-5514D0DA1C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73F1DC-67BD-DC42-8EBE-323B5E025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F3A57-086B-BF42-8373-DB37C6C86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14063-1CB3-E540-B492-BFCA41DAE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05C784-4CEE-DF4E-B931-4970C78FF2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87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2F1DE8C-5219-664F-A40F-0FE9823A8F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13094B8-E9AE-C044-B195-F3027F5E86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0E4746D-20B4-4740-975D-B77FA2BAFBD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70ACE85-8BAA-5B4B-A157-B224962A9BC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A0C0382-A0DA-464C-BB3B-9AEC8ECF010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31E517-B150-694E-A06E-3A9D394AF4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212E2FE-59AD-D147-94B6-CA16F83ECD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11201400" cy="5867400"/>
          </a:xfrm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6000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Os Resultados do</a:t>
            </a:r>
            <a:br>
              <a:rPr lang="pt-BR" sz="6000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pt-BR" sz="6000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Sínodo Niceno</a:t>
            </a:r>
            <a:endParaRPr lang="pt-BR" sz="3600" noProof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DF9EF-0085-BA7E-13B4-F5CA71C3A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3CE7E-5988-1C74-ED32-B569B8B5C8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05000"/>
            <a:ext cx="10363200" cy="4114800"/>
          </a:xfrm>
        </p:spPr>
        <p:txBody>
          <a:bodyPr/>
          <a:lstStyle/>
          <a:p>
            <a:r>
              <a:rPr lang="pt-BR" sz="3600" dirty="0"/>
              <a:t>É comum ouvir que foi neste momento que o cânon do Novo Testamento foi estabelecido, mas não houve nenhum registro dessa conversa nos arquivos do concílio, os quais que foram guardados na igreja em Constantinopla.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D49D365-1493-028B-F31D-8AC58C2A2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6" y="685800"/>
            <a:ext cx="10363200" cy="1143000"/>
          </a:xfrm>
        </p:spPr>
        <p:txBody>
          <a:bodyPr/>
          <a:lstStyle/>
          <a:p>
            <a:r>
              <a:rPr lang="pt-BR" dirty="0"/>
              <a:t>Os Pontos Importantes Sobre o Credo:</a:t>
            </a:r>
          </a:p>
        </p:txBody>
      </p:sp>
    </p:spTree>
    <p:extLst>
      <p:ext uri="{BB962C8B-B14F-4D97-AF65-F5344CB8AC3E}">
        <p14:creationId xmlns:p14="http://schemas.microsoft.com/office/powerpoint/2010/main" val="3922239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9C088-AFCF-2673-CAFC-D07F01FDC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341A3-3CEC-EA56-01F3-68AF7A1DA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857500"/>
            <a:ext cx="10363200" cy="1143000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Condenou o arianismo, que negava a divindade de Cristo, originária do sacerdote alexandrino Ário (c. 250–c. 336). O arianismo sustentava que o Filho de </a:t>
            </a:r>
            <a:r>
              <a:rPr lang="pt-BR" i="1" dirty="0">
                <a:solidFill>
                  <a:schemeClr val="tx1"/>
                </a:solidFill>
              </a:rPr>
              <a:t>Deus foi criado pelo Pai</a:t>
            </a:r>
            <a:r>
              <a:rPr lang="pt-BR" dirty="0">
                <a:solidFill>
                  <a:schemeClr val="tx1"/>
                </a:solidFill>
              </a:rPr>
              <a:t> e, portanto, </a:t>
            </a:r>
            <a:r>
              <a:rPr lang="pt-BR" i="1" dirty="0">
                <a:solidFill>
                  <a:schemeClr val="tx1"/>
                </a:solidFill>
              </a:rPr>
              <a:t>não era coeterno </a:t>
            </a:r>
            <a:r>
              <a:rPr lang="pt-BR" dirty="0">
                <a:solidFill>
                  <a:schemeClr val="tx1"/>
                </a:solidFill>
              </a:rPr>
              <a:t>com o Pai, </a:t>
            </a:r>
            <a:r>
              <a:rPr lang="pt-BR" i="1" dirty="0">
                <a:solidFill>
                  <a:schemeClr val="tx1"/>
                </a:solidFill>
              </a:rPr>
              <a:t>nem consubstancial</a:t>
            </a:r>
            <a:r>
              <a:rPr lang="pt-BR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8985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E8F0B-8D28-1303-6AD2-61C1FBECF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C8292-1BB7-6DC8-0E86-BA1050DB0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857500"/>
            <a:ext cx="10363200" cy="1143000"/>
          </a:xfrm>
        </p:spPr>
        <p:txBody>
          <a:bodyPr/>
          <a:lstStyle/>
          <a:p>
            <a:r>
              <a:rPr lang="pt-BR" sz="5400" dirty="0"/>
              <a:t>2. Resolveu a questão sobre quando celebrar a Páscoa. </a:t>
            </a:r>
          </a:p>
        </p:txBody>
      </p:sp>
    </p:spTree>
    <p:extLst>
      <p:ext uri="{BB962C8B-B14F-4D97-AF65-F5344CB8AC3E}">
        <p14:creationId xmlns:p14="http://schemas.microsoft.com/office/powerpoint/2010/main" val="3476449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DB796-D1FB-C262-2C5A-5225540DF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86678-3F12-4D5B-B600-A51294FD2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857500"/>
            <a:ext cx="10363200" cy="1143000"/>
          </a:xfrm>
        </p:spPr>
        <p:txBody>
          <a:bodyPr/>
          <a:lstStyle/>
          <a:p>
            <a:r>
              <a:rPr lang="pt-BR" sz="5400" dirty="0"/>
              <a:t>3. Resolveu a cisma de </a:t>
            </a:r>
            <a:r>
              <a:rPr lang="pt-BR" sz="5400" dirty="0" err="1"/>
              <a:t>Meletus</a:t>
            </a:r>
            <a:r>
              <a:rPr lang="pt-BR" sz="5400" dirty="0"/>
              <a:t>.</a:t>
            </a:r>
            <a:br>
              <a:rPr lang="pt-BR" sz="5400" dirty="0"/>
            </a:br>
            <a:r>
              <a:rPr lang="pt-BR" sz="5400" dirty="0"/>
              <a:t>(O mesmo problema associado com Donatismo)</a:t>
            </a:r>
          </a:p>
        </p:txBody>
      </p:sp>
    </p:spTree>
    <p:extLst>
      <p:ext uri="{BB962C8B-B14F-4D97-AF65-F5344CB8AC3E}">
        <p14:creationId xmlns:p14="http://schemas.microsoft.com/office/powerpoint/2010/main" val="1693489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1C744-BF72-3867-6FCE-5C06F63D4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ED70A-DE09-68B7-A7F9-AA03BCEEE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857500"/>
            <a:ext cx="10363200" cy="1143000"/>
          </a:xfrm>
        </p:spPr>
        <p:txBody>
          <a:bodyPr/>
          <a:lstStyle/>
          <a:p>
            <a:r>
              <a:rPr lang="pt-BR" sz="5400" dirty="0"/>
              <a:t>4. Estabeleceu 20 regras sobre as vidas e comportamentos dos “cleros”, os “</a:t>
            </a:r>
            <a:r>
              <a:rPr lang="pt-BR" sz="5400" dirty="0" err="1"/>
              <a:t>episcopoi</a:t>
            </a:r>
            <a:r>
              <a:rPr lang="pt-BR" sz="5400" dirty="0"/>
              <a:t>” (os “bispos”) e os </a:t>
            </a:r>
            <a:r>
              <a:rPr lang="pt-BR" sz="5400" dirty="0" err="1"/>
              <a:t>presbíteroi</a:t>
            </a:r>
            <a:r>
              <a:rPr lang="pt-BR" sz="5400" dirty="0"/>
              <a:t> (sacerdotes ou “padres”)</a:t>
            </a:r>
          </a:p>
        </p:txBody>
      </p:sp>
    </p:spTree>
    <p:extLst>
      <p:ext uri="{BB962C8B-B14F-4D97-AF65-F5344CB8AC3E}">
        <p14:creationId xmlns:p14="http://schemas.microsoft.com/office/powerpoint/2010/main" val="2737501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BCBAF-488B-7550-9537-421E4E092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21664-67D4-1D67-0774-1772933E7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5638800"/>
          </a:xfrm>
        </p:spPr>
        <p:txBody>
          <a:bodyPr anchor="t" anchorCtr="0"/>
          <a:lstStyle/>
          <a:p>
            <a:pPr algn="l"/>
            <a:r>
              <a:rPr lang="pt-BR" sz="5400" dirty="0"/>
              <a:t>1. Proibiu a castração dos “religiosos”. </a:t>
            </a:r>
            <a:br>
              <a:rPr lang="pt-BR" sz="5400" dirty="0"/>
            </a:br>
            <a:r>
              <a:rPr lang="pt-BR" sz="5400" dirty="0"/>
              <a:t>2.  Estabeleceu o tempo necessário para esperar o batismo. </a:t>
            </a:r>
            <a:br>
              <a:rPr lang="pt-BR" sz="5400" dirty="0"/>
            </a:br>
            <a:r>
              <a:rPr lang="pt-BR" sz="5400" dirty="0"/>
              <a:t>3. Proibiu uma mulher morar na casa dos bispos ou presbíteros. </a:t>
            </a:r>
          </a:p>
        </p:txBody>
      </p:sp>
    </p:spTree>
    <p:extLst>
      <p:ext uri="{BB962C8B-B14F-4D97-AF65-F5344CB8AC3E}">
        <p14:creationId xmlns:p14="http://schemas.microsoft.com/office/powerpoint/2010/main" val="1729197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D6E7F-7AEE-81D7-8E7F-D7E92A19B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B1939-83D6-6B9B-BC1E-986C6B0A9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5638800"/>
          </a:xfrm>
        </p:spPr>
        <p:txBody>
          <a:bodyPr anchor="t" anchorCtr="0"/>
          <a:lstStyle/>
          <a:p>
            <a:pPr algn="l"/>
            <a:r>
              <a:rPr lang="pt-BR" sz="5400" dirty="0"/>
              <a:t>4. Estabeleceu o número mínimo de bispos presentes para consagrar um novo bispo, e a necessidade da aprovação do bispo metropolitano. </a:t>
            </a:r>
            <a:br>
              <a:rPr lang="pt-BR" sz="5400" dirty="0"/>
            </a:br>
            <a:r>
              <a:rPr lang="pt-BR" sz="5400" dirty="0"/>
              <a:t>5. Era necessário dois sínodos provinciais a serem realizados anualmente.</a:t>
            </a:r>
            <a:br>
              <a:rPr lang="pt-BR" sz="5400" dirty="0"/>
            </a:br>
            <a:br>
              <a:rPr lang="pt-BR" sz="5400" dirty="0"/>
            </a:b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16719878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316A9-3754-C866-27DA-98280A4E2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078CA-17B8-AE6C-2A68-857E1AD1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5638800"/>
          </a:xfrm>
        </p:spPr>
        <p:txBody>
          <a:bodyPr anchor="t" anchorCtr="0"/>
          <a:lstStyle/>
          <a:p>
            <a:pPr algn="l"/>
            <a:r>
              <a:rPr lang="pt-BR" sz="5400" dirty="0"/>
              <a:t>6. Confirmou a supremacia das igrejas em Alexandria (África), Antioquia (Asia, “o oriente médio”) e Roma (Europa). </a:t>
            </a:r>
            <a:br>
              <a:rPr lang="pt-BR" sz="5400" dirty="0"/>
            </a:br>
            <a:r>
              <a:rPr lang="pt-BR" sz="5400" dirty="0"/>
              <a:t>Nada sobre a supremacia de Roma sobre todas as igrejas. </a:t>
            </a:r>
          </a:p>
        </p:txBody>
      </p:sp>
    </p:spTree>
    <p:extLst>
      <p:ext uri="{BB962C8B-B14F-4D97-AF65-F5344CB8AC3E}">
        <p14:creationId xmlns:p14="http://schemas.microsoft.com/office/powerpoint/2010/main" val="1652011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90E97-699C-563E-673A-79B039454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9492-CDEB-11D6-3154-D65CB20BD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5638800"/>
          </a:xfrm>
        </p:spPr>
        <p:txBody>
          <a:bodyPr anchor="t" anchorCtr="0"/>
          <a:lstStyle/>
          <a:p>
            <a:pPr algn="l"/>
            <a:r>
              <a:rPr lang="pt-BR" sz="5400" dirty="0"/>
              <a:t>7. Reconheceu os “direitos honoríficos” da igreja em Jerusalém. </a:t>
            </a:r>
            <a:br>
              <a:rPr lang="pt-BR" sz="5400" dirty="0"/>
            </a:br>
            <a:r>
              <a:rPr lang="pt-BR" sz="5400" dirty="0"/>
              <a:t>8. Resolveu o problema dos </a:t>
            </a:r>
            <a:r>
              <a:rPr lang="pt-BR" sz="5400" dirty="0" err="1"/>
              <a:t>novicianos</a:t>
            </a:r>
            <a:r>
              <a:rPr lang="pt-BR" sz="5400" dirty="0"/>
              <a:t> (mesmo problema dos </a:t>
            </a:r>
            <a:r>
              <a:rPr lang="pt-BR" sz="5400" dirty="0" err="1"/>
              <a:t>melecianos</a:t>
            </a:r>
            <a:r>
              <a:rPr lang="pt-BR" sz="5400" dirty="0"/>
              <a:t>).</a:t>
            </a:r>
            <a:br>
              <a:rPr lang="pt-BR" sz="5400" dirty="0"/>
            </a:br>
            <a:r>
              <a:rPr lang="pt-BR" sz="5400" dirty="0"/>
              <a:t> </a:t>
            </a:r>
            <a:br>
              <a:rPr lang="pt-BR" sz="5400" dirty="0"/>
            </a:b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3504988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B67419-BD35-FB50-6C03-83A74D149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532E9-66B5-9972-5D7C-5A2AA0C39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5638800"/>
          </a:xfrm>
        </p:spPr>
        <p:txBody>
          <a:bodyPr anchor="t" anchorCtr="0"/>
          <a:lstStyle/>
          <a:p>
            <a:pPr algn="l"/>
            <a:r>
              <a:rPr lang="pt-BR" sz="5400" dirty="0"/>
              <a:t>9. Bispos que foram consagrados sem preparação adequada foram “desconhecidos”.</a:t>
            </a:r>
            <a:br>
              <a:rPr lang="pt-BR" sz="5400" dirty="0"/>
            </a:br>
            <a:r>
              <a:rPr lang="pt-BR" sz="5400" dirty="0"/>
              <a:t>10. Presbíteros que caíram no pecado mas não foram “descobertos” deveriam ser afastados.</a:t>
            </a:r>
          </a:p>
        </p:txBody>
      </p:sp>
    </p:spTree>
    <p:extLst>
      <p:ext uri="{BB962C8B-B14F-4D97-AF65-F5344CB8AC3E}">
        <p14:creationId xmlns:p14="http://schemas.microsoft.com/office/powerpoint/2010/main" val="1467991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4BB41-C90C-D9AD-5F2A-0833A096F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Resumido: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845B6-6156-7CCE-E185-45B6B4A81A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r>
              <a:rPr lang="pt-BR" dirty="0"/>
              <a:t>1.	A formação do Credo Niceno para afirmar a divindade de Jesus e sua relação com Deus Pai, </a:t>
            </a:r>
          </a:p>
          <a:p>
            <a:r>
              <a:rPr lang="pt-BR" dirty="0"/>
              <a:t>2.	O Concílio também condenou o arianismo, que ensinava que Jesus era um ser criado subordinado (inferior) a Deus.</a:t>
            </a:r>
          </a:p>
          <a:p>
            <a:r>
              <a:rPr lang="pt-BR" dirty="0"/>
              <a:t>3.	O estabelecimento de uma data única para a Páscoa.</a:t>
            </a:r>
          </a:p>
          <a:p>
            <a:r>
              <a:rPr lang="pt-BR" dirty="0"/>
              <a:t>4.	A promulgação de 20 cânones sobre a “disciplina eclesiástica”—regras governando as vidas dos bispos e presbíteros, e a organização política das regiões. </a:t>
            </a:r>
          </a:p>
        </p:txBody>
      </p:sp>
    </p:spTree>
    <p:extLst>
      <p:ext uri="{BB962C8B-B14F-4D97-AF65-F5344CB8AC3E}">
        <p14:creationId xmlns:p14="http://schemas.microsoft.com/office/powerpoint/2010/main" val="2177110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333B5-5065-4F4B-E45B-891453B40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8E540-42EB-C001-CA26-8117376C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5638800"/>
          </a:xfrm>
        </p:spPr>
        <p:txBody>
          <a:bodyPr anchor="t" anchorCtr="0"/>
          <a:lstStyle/>
          <a:p>
            <a:pPr algn="l"/>
            <a:r>
              <a:rPr lang="pt-BR" sz="5400" dirty="0"/>
              <a:t>11. Misericórdia para os que abandonaram a fé “sem compulsão”, mesmo que não mereceram.</a:t>
            </a:r>
            <a:br>
              <a:rPr lang="pt-BR" sz="5400" dirty="0"/>
            </a:br>
            <a:r>
              <a:rPr lang="pt-BR" sz="5400" dirty="0"/>
              <a:t>12. Os militares foram expulsos das igrejas. </a:t>
            </a:r>
          </a:p>
        </p:txBody>
      </p:sp>
    </p:spTree>
    <p:extLst>
      <p:ext uri="{BB962C8B-B14F-4D97-AF65-F5344CB8AC3E}">
        <p14:creationId xmlns:p14="http://schemas.microsoft.com/office/powerpoint/2010/main" val="8152252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F4C77D-A05D-D22D-436E-DF1F3EDCC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27B9B-567F-79AA-98A0-22F85DBAD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5638800"/>
          </a:xfrm>
        </p:spPr>
        <p:txBody>
          <a:bodyPr anchor="t" anchorCtr="0"/>
          <a:lstStyle/>
          <a:p>
            <a:pPr algn="l"/>
            <a:r>
              <a:rPr lang="pt-BR" sz="5400" dirty="0"/>
              <a:t>13. Os  “penitentes” moribundos poderiam receber a ceia na beira da morte, mas se recuperaram a saúde, deveriam completar sua penitência. </a:t>
            </a:r>
            <a:br>
              <a:rPr lang="pt-BR" sz="5400" dirty="0"/>
            </a:br>
            <a:r>
              <a:rPr lang="pt-BR" sz="5400" dirty="0"/>
              <a:t>14. “Catecúmenos” caídos foram reduzido para “ouvintes” por três anos.</a:t>
            </a:r>
          </a:p>
        </p:txBody>
      </p:sp>
    </p:spTree>
    <p:extLst>
      <p:ext uri="{BB962C8B-B14F-4D97-AF65-F5344CB8AC3E}">
        <p14:creationId xmlns:p14="http://schemas.microsoft.com/office/powerpoint/2010/main" val="2892988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61C8E-87F7-3D74-1F36-A25122213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375F6-7A51-D3D8-30A3-61280C4D0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5638800"/>
          </a:xfrm>
        </p:spPr>
        <p:txBody>
          <a:bodyPr anchor="t" anchorCtr="0"/>
          <a:lstStyle/>
          <a:p>
            <a:pPr algn="l"/>
            <a:r>
              <a:rPr lang="pt-BR" sz="5400" dirty="0"/>
              <a:t>15. Bispos, presbíteros e diáconos não foram permitidos “vaguear” para outras cidades, nos seus ministérios. </a:t>
            </a:r>
            <a:br>
              <a:rPr lang="pt-BR" sz="5400" dirty="0"/>
            </a:br>
            <a:r>
              <a:rPr lang="pt-BR" sz="5400" dirty="0"/>
              <a:t>16. Os cleros que recusaram de voltar para sua “igreja mãe” foram </a:t>
            </a:r>
            <a:r>
              <a:rPr lang="pt-BR" sz="5400" dirty="0" err="1"/>
              <a:t>excomunidados</a:t>
            </a:r>
            <a:r>
              <a:rPr lang="pt-BR" sz="5400" dirty="0"/>
              <a:t>. </a:t>
            </a:r>
            <a:br>
              <a:rPr lang="pt-BR" sz="5400" dirty="0"/>
            </a:b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29792322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8DA0F-D46D-B02B-0AB3-1AE3DD465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8EDC3-8591-C92B-08B8-71EDE7AAA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5638800"/>
          </a:xfrm>
        </p:spPr>
        <p:txBody>
          <a:bodyPr anchor="t" anchorCtr="0"/>
          <a:lstStyle/>
          <a:p>
            <a:pPr algn="l"/>
            <a:r>
              <a:rPr lang="pt-BR" sz="5400" dirty="0"/>
              <a:t>17. Os cleros não poderiam cobrar juros quando emprestaram dinheiro aos outros. </a:t>
            </a:r>
            <a:br>
              <a:rPr lang="pt-BR" sz="5400" dirty="0"/>
            </a:br>
            <a:r>
              <a:rPr lang="pt-BR" sz="5400" dirty="0"/>
              <a:t>18. A ordem para receber a ceia: </a:t>
            </a:r>
            <a:br>
              <a:rPr lang="pt-BR" sz="5400" dirty="0"/>
            </a:br>
            <a:r>
              <a:rPr lang="pt-BR" sz="5400" dirty="0"/>
              <a:t>Bispos</a:t>
            </a:r>
            <a:br>
              <a:rPr lang="pt-BR" sz="5400" dirty="0"/>
            </a:br>
            <a:r>
              <a:rPr lang="pt-BR" sz="5400" dirty="0"/>
              <a:t>Presbíteros</a:t>
            </a:r>
            <a:br>
              <a:rPr lang="pt-BR" sz="5400" dirty="0"/>
            </a:br>
            <a:r>
              <a:rPr lang="pt-BR" sz="5400" dirty="0"/>
              <a:t>Diáconos</a:t>
            </a:r>
          </a:p>
        </p:txBody>
      </p:sp>
    </p:spTree>
    <p:extLst>
      <p:ext uri="{BB962C8B-B14F-4D97-AF65-F5344CB8AC3E}">
        <p14:creationId xmlns:p14="http://schemas.microsoft.com/office/powerpoint/2010/main" val="39320743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CA1CC-F05F-49C5-6DC8-C17E4BF5D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A5981-58A4-81F0-CBD1-26B24F3A1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5638800"/>
          </a:xfrm>
        </p:spPr>
        <p:txBody>
          <a:bodyPr anchor="t" anchorCtr="0"/>
          <a:lstStyle/>
          <a:p>
            <a:pPr algn="l"/>
            <a:r>
              <a:rPr lang="pt-BR" sz="5400" dirty="0"/>
              <a:t>19. O batismo administrado pelos hereges paulinos (“monarquistas”) foi declarado inválido. </a:t>
            </a:r>
            <a:br>
              <a:rPr lang="pt-BR" sz="5400" dirty="0"/>
            </a:br>
            <a:r>
              <a:rPr lang="pt-BR" sz="5400" dirty="0"/>
              <a:t>(Somente o Pais era divino. Jesus foi um mero homem, mas se tornou divino quando foi infundido pelo Espírito Santo.) </a:t>
            </a:r>
          </a:p>
        </p:txBody>
      </p:sp>
    </p:spTree>
    <p:extLst>
      <p:ext uri="{BB962C8B-B14F-4D97-AF65-F5344CB8AC3E}">
        <p14:creationId xmlns:p14="http://schemas.microsoft.com/office/powerpoint/2010/main" val="7210949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DB8C0-A8AF-0EEB-B866-CD8575320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6D78D-D718-1C38-3718-D85F94627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5638800"/>
          </a:xfrm>
        </p:spPr>
        <p:txBody>
          <a:bodyPr anchor="t" anchorCtr="0"/>
          <a:lstStyle/>
          <a:p>
            <a:pPr algn="l"/>
            <a:br>
              <a:rPr lang="pt-BR" sz="5400" dirty="0"/>
            </a:br>
            <a:r>
              <a:rPr lang="pt-BR" sz="5400" dirty="0"/>
              <a:t>20. Orar de joelho foi proibido nos domingos e durante o Pentecoste. </a:t>
            </a:r>
          </a:p>
        </p:txBody>
      </p:sp>
    </p:spTree>
    <p:extLst>
      <p:ext uri="{BB962C8B-B14F-4D97-AF65-F5344CB8AC3E}">
        <p14:creationId xmlns:p14="http://schemas.microsoft.com/office/powerpoint/2010/main" val="35599858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9B60F-FD41-55E6-87ED-DBB529C87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B3D31-75E0-956F-52D1-0B4E87C44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5638800"/>
          </a:xfrm>
        </p:spPr>
        <p:txBody>
          <a:bodyPr anchor="t" anchorCtr="0"/>
          <a:lstStyle/>
          <a:p>
            <a:pPr algn="l"/>
            <a:r>
              <a:rPr lang="pt-BR" sz="5400" dirty="0"/>
              <a:t>João 1.1; cf. Gênesis 1</a:t>
            </a:r>
            <a:br>
              <a:rPr lang="pt-BR" sz="5400" dirty="0"/>
            </a:br>
            <a:r>
              <a:rPr lang="pt-BR" sz="5400" dirty="0"/>
              <a:t>1 Coríntios 2.1-7</a:t>
            </a:r>
            <a:br>
              <a:rPr lang="pt-BR" sz="5400" dirty="0"/>
            </a:br>
            <a:r>
              <a:rPr lang="pt-BR" sz="5400" dirty="0"/>
              <a:t>1 Coríntios 2.10-13</a:t>
            </a:r>
            <a:br>
              <a:rPr lang="pt-BR" sz="5400" dirty="0"/>
            </a:br>
            <a:r>
              <a:rPr lang="pt-BR" sz="5400" dirty="0"/>
              <a:t>1 Coríntios 3.10</a:t>
            </a:r>
            <a:br>
              <a:rPr lang="pt-BR" sz="5400" dirty="0"/>
            </a:b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36365800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DE684-BA43-5957-083B-C5D394EF4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C8139-3890-5869-10D9-5382E191E69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A55C89-0A56-D60F-48AF-982BCAD436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6590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67046-2219-D62F-130B-46953642C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857500"/>
            <a:ext cx="10363200" cy="1143000"/>
          </a:xfrm>
        </p:spPr>
        <p:txBody>
          <a:bodyPr/>
          <a:lstStyle/>
          <a:p>
            <a:r>
              <a:rPr lang="pt-BR" sz="5400" dirty="0"/>
              <a:t>1. Afirmou a doutrina das igrejas ortodoxas sobre a natureza da 2ª Pessoa da Trindade: Jesus Cristo</a:t>
            </a:r>
          </a:p>
        </p:txBody>
      </p:sp>
    </p:spTree>
    <p:extLst>
      <p:ext uri="{BB962C8B-B14F-4D97-AF65-F5344CB8AC3E}">
        <p14:creationId xmlns:p14="http://schemas.microsoft.com/office/powerpoint/2010/main" val="2933474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F0E87-7B6F-CBD1-7D3D-E6BEC4380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61C66-0425-8F16-69D0-AE2023521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Credo Niceno: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EC2C2-AF66-8CB6-3F61-FF07C70C5C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Cremos em um só Deus, Pai todo-poderoso, criador de todas as coisas visíveis e invisíveis. </a:t>
            </a:r>
            <a:r>
              <a:rPr lang="el-GR" dirty="0"/>
              <a:t>Ε </a:t>
            </a:r>
            <a:r>
              <a:rPr lang="pt-BR" dirty="0"/>
              <a:t>em um só Senhor Jesus Cristo, o Filho de Deus, gerado unigênito do Pai, isto é, da substância do Pai; Deus de Deus, luz de luz, Deus verdadeiro de Deus verdadeiro, gerado, não feito, consubstancial ao Pai; por quem foram feitas todas as coisas que estão no céu ou na terra. </a:t>
            </a:r>
          </a:p>
        </p:txBody>
      </p:sp>
    </p:spTree>
    <p:extLst>
      <p:ext uri="{BB962C8B-B14F-4D97-AF65-F5344CB8AC3E}">
        <p14:creationId xmlns:p14="http://schemas.microsoft.com/office/powerpoint/2010/main" val="3697270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1CE0C-DFAA-E4AF-2321-14836CB24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18107-5C8E-C231-2D31-02001284D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Credo Niceno: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6CCFF-9955-F838-0A88-669BD4B378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O qual por nós homens e para nossa salvação, desceu, se encarnou e se fez homem. Padeceu e ressuscitou ao terceiro dia e subiu aos céus Ele virá para julgar os vivos e os mortos. e o Seu reino não terá fim. E no Espírito Santo.</a:t>
            </a:r>
          </a:p>
        </p:txBody>
      </p:sp>
    </p:spTree>
    <p:extLst>
      <p:ext uri="{BB962C8B-B14F-4D97-AF65-F5344CB8AC3E}">
        <p14:creationId xmlns:p14="http://schemas.microsoft.com/office/powerpoint/2010/main" val="1641912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94FF3-A9AA-3F8C-3E51-598414797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C4FD6-A719-171F-FEFF-5C26A519E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Credo Niceno: A Negação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2AEE3-582B-0371-DBC0-6CDEB59131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E quem quer que diga que houve um tempo em que o Filho de Deus não existia, ou que antes que fosse gerado ele não existia, ou que ele foi criado daquilo que não existia, ou que ele é de uma substância ou essência diferente (do Pai), ou que ele é uma criatura, ou sujeito à mudança ou transformação, todos os que falem assim, são anatematizados pela Igreja Católica.</a:t>
            </a:r>
          </a:p>
        </p:txBody>
      </p:sp>
    </p:spTree>
    <p:extLst>
      <p:ext uri="{BB962C8B-B14F-4D97-AF65-F5344CB8AC3E}">
        <p14:creationId xmlns:p14="http://schemas.microsoft.com/office/powerpoint/2010/main" val="1636064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C96E1-AB5E-C73C-AD14-6EEE949EE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Comparação entre o Niceno (325) e Constantinopolitano (381)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2803D-52D6-3698-7EA9-BCFF53A352E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dirty="0"/>
              <a:t>Cremos em um só Deus, Pai todo-poderoso, criador de todas as coisas visíveis e invisíveis.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39DAFE-7B0A-80E1-F717-A3EBAA1F5A6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/>
              <a:t>Cremos em um só Deus, Pai todo-poderoso, Criador </a:t>
            </a:r>
            <a:r>
              <a:rPr lang="pt-BR" i="1" dirty="0"/>
              <a:t>do céu e da terra</a:t>
            </a:r>
            <a:r>
              <a:rPr lang="pt-BR" dirty="0"/>
              <a:t>, de todas as coisas visíveis e invisíveis.</a:t>
            </a:r>
          </a:p>
        </p:txBody>
      </p:sp>
    </p:spTree>
    <p:extLst>
      <p:ext uri="{BB962C8B-B14F-4D97-AF65-F5344CB8AC3E}">
        <p14:creationId xmlns:p14="http://schemas.microsoft.com/office/powerpoint/2010/main" val="3248819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B02EB-8E5B-2DF4-1CB7-42366275D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6" y="685800"/>
            <a:ext cx="10363200" cy="1143000"/>
          </a:xfrm>
        </p:spPr>
        <p:txBody>
          <a:bodyPr/>
          <a:lstStyle/>
          <a:p>
            <a:r>
              <a:rPr lang="pt-BR" dirty="0"/>
              <a:t>Os Pontos Importantes Sobre o Credo: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3CD66-11E1-A3D1-052E-C7C979BFDB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057400"/>
            <a:ext cx="10363200" cy="4114800"/>
          </a:xfrm>
        </p:spPr>
        <p:txBody>
          <a:bodyPr/>
          <a:lstStyle/>
          <a:p>
            <a:r>
              <a:rPr lang="pt-BR" sz="3600" dirty="0"/>
              <a:t>a.	Declarou que que Jesus era da mesma substância divina como Deus Pai, </a:t>
            </a:r>
            <a:r>
              <a:rPr lang="pt-BR" sz="3600" i="1" dirty="0"/>
              <a:t>e que foi gerado, não criado</a:t>
            </a:r>
            <a:r>
              <a:rPr lang="pt-BR" sz="3600" dirty="0"/>
              <a:t>, </a:t>
            </a:r>
          </a:p>
          <a:p>
            <a:r>
              <a:rPr lang="pt-BR" sz="3600" dirty="0"/>
              <a:t>b.	A frase “luz da luz, Deus verdadeiro de Deus verdadeiro” afirmou a plena divindade do Filho.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0640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6DC50-4A1E-6AD6-CF0C-EA0CE69B6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4D97E-EB92-D2DF-F532-09AB3CDEB7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05000"/>
            <a:ext cx="10363200" cy="4114800"/>
          </a:xfrm>
        </p:spPr>
        <p:txBody>
          <a:bodyPr/>
          <a:lstStyle/>
          <a:p>
            <a:r>
              <a:rPr lang="pt-BR" sz="3100" dirty="0"/>
              <a:t>c.	A frase “gerado, não criado” firmou que o Filho não era uma mera criatura. </a:t>
            </a:r>
          </a:p>
          <a:p>
            <a:r>
              <a:rPr lang="pt-BR" sz="3100" dirty="0"/>
              <a:t>d.	A frase “consubstancial ao pai” afirmou que, em sua natureza, era igual com o pai </a:t>
            </a:r>
            <a:r>
              <a:rPr lang="pt-BR" sz="3100" i="1" dirty="0"/>
              <a:t>em todos os aspectos de sua essência</a:t>
            </a:r>
            <a:r>
              <a:rPr lang="pt-BR" sz="3100" dirty="0"/>
              <a:t>. A palavra usada para expressar essa ideia é “</a:t>
            </a:r>
            <a:r>
              <a:rPr lang="pt-BR" sz="3100" dirty="0" err="1"/>
              <a:t>homoousion</a:t>
            </a:r>
            <a:r>
              <a:rPr lang="pt-BR" sz="3100" dirty="0"/>
              <a:t>”: homo significando “a mesma”, e “</a:t>
            </a:r>
            <a:r>
              <a:rPr lang="pt-BR" sz="3100" dirty="0" err="1"/>
              <a:t>ousion</a:t>
            </a:r>
            <a:r>
              <a:rPr lang="pt-BR" sz="3100" dirty="0"/>
              <a:t>” uma referência a sua essência. </a:t>
            </a:r>
          </a:p>
          <a:p>
            <a:r>
              <a:rPr lang="pt-BR" sz="3100" dirty="0"/>
              <a:t>e. O concílio afirmou a divindade do Espírito Santo, mas não definiu ou desenvolveu a ”pneumatologia.”</a:t>
            </a:r>
          </a:p>
          <a:p>
            <a:endParaRPr lang="pt-BR" sz="3100" dirty="0"/>
          </a:p>
          <a:p>
            <a:endParaRPr lang="pt-BR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B27543E-F332-9A7F-8C85-8606BCC44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6" y="685800"/>
            <a:ext cx="10363200" cy="1143000"/>
          </a:xfrm>
        </p:spPr>
        <p:txBody>
          <a:bodyPr/>
          <a:lstStyle/>
          <a:p>
            <a:r>
              <a:rPr lang="pt-BR" dirty="0"/>
              <a:t>Os Pontos Importantes Sobre o Credo:</a:t>
            </a:r>
          </a:p>
        </p:txBody>
      </p:sp>
    </p:spTree>
    <p:extLst>
      <p:ext uri="{BB962C8B-B14F-4D97-AF65-F5344CB8AC3E}">
        <p14:creationId xmlns:p14="http://schemas.microsoft.com/office/powerpoint/2010/main" val="323648110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hite letters on blue background.potx" id="{B80317C3-CA19-5940-845B-77FE7881D7D3}" vid="{A0FB634B-3441-4945-981F-15C2086EEE1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Design</Template>
  <TotalTime>3105</TotalTime>
  <Words>1104</Words>
  <Application>Microsoft Macintosh PowerPoint</Application>
  <PresentationFormat>Widescreen</PresentationFormat>
  <Paragraphs>44</Paragraphs>
  <Slides>27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Times New Roman</vt:lpstr>
      <vt:lpstr>Default Design</vt:lpstr>
      <vt:lpstr>Os Resultados do Sínodo Niceno</vt:lpstr>
      <vt:lpstr>Resumido:</vt:lpstr>
      <vt:lpstr>1. Afirmou a doutrina das igrejas ortodoxas sobre a natureza da 2ª Pessoa da Trindade: Jesus Cristo</vt:lpstr>
      <vt:lpstr>O Credo Niceno:</vt:lpstr>
      <vt:lpstr>O Credo Niceno:</vt:lpstr>
      <vt:lpstr>O Credo Niceno: A Negação</vt:lpstr>
      <vt:lpstr>Comparação entre o Niceno (325) e Constantinopolitano (381)</vt:lpstr>
      <vt:lpstr>Os Pontos Importantes Sobre o Credo:</vt:lpstr>
      <vt:lpstr>Os Pontos Importantes Sobre o Credo:</vt:lpstr>
      <vt:lpstr>Os Pontos Importantes Sobre o Credo:</vt:lpstr>
      <vt:lpstr>Condenou o arianismo, que negava a divindade de Cristo, originária do sacerdote alexandrino Ário (c. 250–c. 336). O arianismo sustentava que o Filho de Deus foi criado pelo Pai e, portanto, não era coeterno com o Pai, nem consubstancial.</vt:lpstr>
      <vt:lpstr>2. Resolveu a questão sobre quando celebrar a Páscoa. </vt:lpstr>
      <vt:lpstr>3. Resolveu a cisma de Meletus. (O mesmo problema associado com Donatismo)</vt:lpstr>
      <vt:lpstr>4. Estabeleceu 20 regras sobre as vidas e comportamentos dos “cleros”, os “episcopoi” (os “bispos”) e os presbíteroi (sacerdotes ou “padres”)</vt:lpstr>
      <vt:lpstr>1. Proibiu a castração dos “religiosos”.  2.  Estabeleceu o tempo necessário para esperar o batismo.  3. Proibiu uma mulher morar na casa dos bispos ou presbíteros. </vt:lpstr>
      <vt:lpstr>4. Estabeleceu o número mínimo de bispos presentes para consagrar um novo bispo, e a necessidade da aprovação do bispo metropolitano.  5. Era necessário dois sínodos provinciais a serem realizados anualmente.  </vt:lpstr>
      <vt:lpstr>6. Confirmou a supremacia das igrejas em Alexandria (África), Antioquia (Asia, “o oriente médio”) e Roma (Europa).  Nada sobre a supremacia de Roma sobre todas as igrejas. </vt:lpstr>
      <vt:lpstr>7. Reconheceu os “direitos honoríficos” da igreja em Jerusalém.  8. Resolveu o problema dos novicianos (mesmo problema dos melecianos).   </vt:lpstr>
      <vt:lpstr>9. Bispos que foram consagrados sem preparação adequada foram “desconhecidos”. 10. Presbíteros que caíram no pecado mas não foram “descobertos” deveriam ser afastados.</vt:lpstr>
      <vt:lpstr>11. Misericórdia para os que abandonaram a fé “sem compulsão”, mesmo que não mereceram. 12. Os militares foram expulsos das igrejas. </vt:lpstr>
      <vt:lpstr>13. Os  “penitentes” moribundos poderiam receber a ceia na beira da morte, mas se recuperaram a saúde, deveriam completar sua penitência.  14. “Catecúmenos” caídos foram reduzido para “ouvintes” por três anos.</vt:lpstr>
      <vt:lpstr>15. Bispos, presbíteros e diáconos não foram permitidos “vaguear” para outras cidades, nos seus ministérios.  16. Os cleros que recusaram de voltar para sua “igreja mãe” foram excomunidados.  </vt:lpstr>
      <vt:lpstr>17. Os cleros não poderiam cobrar juros quando emprestaram dinheiro aos outros.  18. A ordem para receber a ceia:  Bispos Presbíteros Diáconos</vt:lpstr>
      <vt:lpstr>19. O batismo administrado pelos hereges paulinos (“monarquistas”) foi declarado inválido.  (Somente o Pais era divino. Jesus foi um mero homem, mas se tornou divino quando foi infundido pelo Espírito Santo.) </vt:lpstr>
      <vt:lpstr> 20. Orar de joelho foi proibido nos domingos e durante o Pentecoste. </vt:lpstr>
      <vt:lpstr>João 1.1; cf. Gênesis 1 1 Coríntios 2.1-7 1 Coríntios 2.10-13 1 Coríntios 3.10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drmarkellis.net</dc:creator>
  <cp:lastModifiedBy>mark drmarkellis.net</cp:lastModifiedBy>
  <cp:revision>9</cp:revision>
  <dcterms:created xsi:type="dcterms:W3CDTF">2025-10-25T10:15:50Z</dcterms:created>
  <dcterms:modified xsi:type="dcterms:W3CDTF">2025-11-16T10:56:57Z</dcterms:modified>
</cp:coreProperties>
</file>