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8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73" r:id="rId11"/>
    <p:sldId id="274" r:id="rId12"/>
    <p:sldId id="265" r:id="rId13"/>
    <p:sldId id="264" r:id="rId14"/>
    <p:sldId id="266" r:id="rId15"/>
    <p:sldId id="267" r:id="rId16"/>
    <p:sldId id="270" r:id="rId17"/>
    <p:sldId id="272" r:id="rId18"/>
    <p:sldId id="271" r:id="rId19"/>
    <p:sldId id="275" r:id="rId20"/>
    <p:sldId id="276" r:id="rId21"/>
    <p:sldId id="277" r:id="rId22"/>
    <p:sldId id="279" r:id="rId23"/>
    <p:sldId id="281" r:id="rId24"/>
    <p:sldId id="282" r:id="rId25"/>
    <p:sldId id="283" r:id="rId26"/>
    <p:sldId id="280" r:id="rId27"/>
    <p:sldId id="284" r:id="rId28"/>
    <p:sldId id="286" r:id="rId29"/>
    <p:sldId id="289" r:id="rId30"/>
    <p:sldId id="290" r:id="rId31"/>
    <p:sldId id="296" r:id="rId32"/>
    <p:sldId id="291" r:id="rId33"/>
    <p:sldId id="297" r:id="rId34"/>
    <p:sldId id="292" r:id="rId35"/>
    <p:sldId id="298" r:id="rId36"/>
    <p:sldId id="299" r:id="rId37"/>
    <p:sldId id="293" r:id="rId38"/>
    <p:sldId id="300" r:id="rId39"/>
    <p:sldId id="294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295" r:id="rId7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67"/>
    <p:restoredTop sz="90890"/>
  </p:normalViewPr>
  <p:slideViewPr>
    <p:cSldViewPr>
      <p:cViewPr varScale="1">
        <p:scale>
          <a:sx n="99" d="100"/>
          <a:sy n="99" d="100"/>
        </p:scale>
        <p:origin x="192" y="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83627E-C5FE-5B45-B142-0C6AA9A65F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AF0520D-26FB-9145-A05B-07BCA7A4CD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B56223C-E815-9F44-9B51-291413D354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268009A-86E8-2D4F-8234-A7F0AD6ED5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C432641-A0BB-4341-B4A4-26CCF2A7B9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534B723-4F4C-C048-AE16-CB44F2718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270482-ED25-3543-B16F-E6DC87B9F8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7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5D4B9-B04C-CD2C-DD40-3788155E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541C2-4041-10DE-F66A-A013BD12E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535CD-575E-BB9E-CD98-ABD6CF4DF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1DAF4-3339-5523-B994-CC229B4B8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5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56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5B95-1648-D8BE-1BA8-DB2BF3F8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A839-4E31-C75D-39A5-DDC8B4446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BE955-BB83-86C5-96D6-3BCAAC436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125AC-D8AF-E818-19A3-F91CA7497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4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2650B-5B87-E3A0-7E80-ECD51998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A0A8E-7E0F-C007-83CF-4841A78D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038E8-1753-DE9E-CE90-A36B91B70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AEAA6-F4BD-3263-D0FA-A2B85692A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37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71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2581C-BDA1-B09B-4AC3-14D226F4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CB05F-99D7-647E-BE2C-4253C7FD4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8BF5A-3D42-1277-50DA-251E7DF17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A6C84-AD00-2FF2-D140-1DFC062C4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F982-5B7E-2A5D-1CAB-973F6EFE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CB1F8-1653-F173-0A0D-1A03F53BB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EF372-1B8D-861E-F32F-70CFAF831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06614-BB55-882F-8054-E7D578CD4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26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910FA-DEF4-8382-75FD-DA8FCF59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ECBA5-50D5-9757-1C01-AF798C198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7744C-D44F-855C-114D-854B70B95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05793-6353-9C1E-E5EC-EE654B4A0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0482-ED25-3543-B16F-E6DC87B9F8B7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E535-3002-B443-BFC2-CA32EB363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F0093-1678-0042-810C-0DA2D1C85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9FD39-F01F-FA43-B94C-C666C2BA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AFDF-0FDB-9C42-9B23-5BC781C1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0F75-9160-2B4C-9EC1-CFD12DA4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F2CC-F7D3-4B48-8065-6306061D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C0B8-3AEB-3742-B3A4-DAA441FB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D46E6-8EEB-6B46-89CC-4EA8765D2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9AD5-0A19-264F-A3F0-3924358D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CEC9-BC8A-1A46-95BC-9D299DD5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0E9D1-6947-DE47-9B82-AC02FB74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1F53-5EED-AE44-909F-8F70EEB36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62DA0-A559-C747-8E57-A9A522EE4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A06AC-D7D7-FA4B-BE03-96779D778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4C34C-709F-7944-AE00-ED27730C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B0052-8D0A-6B4B-8DD6-23FF793A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6D0D-A9BC-434C-BB1D-74023806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ED9BB-15C5-B64A-894A-8BB7036F2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6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8B4A-7C81-5948-AB55-74DB5856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4B160-B691-2B42-9921-0D72298E141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4BFD70E-3D78-CD46-B497-1229A05EFE8B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CDAA2-CA95-B746-B174-A2035902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355D8-FB44-9E4D-987C-99863161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477CF-6709-D44F-AED7-D1795E18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6A7C87C-DF8A-CC40-A020-6B5887657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66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037F-1A9C-1645-9E0D-A317FDFF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9F92944-734E-EA48-A2BF-CEFA46AEF52E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F0F91-0B89-CB40-ACC6-C8E35C595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71884-1F87-E446-A25B-83AF2E5E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D33CA-872A-FB47-A02B-E0F86F37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FD630-806F-9040-AFB2-2035C562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2C4D591-8086-8740-8D0E-D24EDA0B6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4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B3D3-7D5D-9944-AB6B-C318E6F3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2FA2-1CB3-CC4B-AE45-2B08B58D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7FE7-C14C-0F44-B8F3-F73774AA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58494-83D3-3341-B659-E638E979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EA27-FD21-8048-8E6B-976E74F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09D30-65D2-DE48-89F1-9BDFC499B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1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7534-A205-174A-AB50-86891ED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E5FC6-0972-624C-A9E3-7C982E41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965D7-360E-F44F-8064-528F90C0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EC7F8-B387-204E-8CE1-7C7ABA43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BAAA-F55C-2B4D-9F9B-7976B63B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F99A-8A4F-5743-9C44-FD1EABF77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6922-228E-9241-BDD3-AC846802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9CDB-D87D-624E-B913-2096AAA01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1D377-DF40-4542-8C51-EEE9742C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BFF27-15DD-5642-9AFB-00FF09A8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6518F-A911-4B41-B359-66E3F8A1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F48C5-ED28-2943-BE79-7B27A6B3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608F-A324-DD49-8432-4BE864D09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8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847D-D1CD-D844-BA51-8C5AEAC3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AC2DD-A09C-7E4B-976E-167B890C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D9166-CCE1-A54C-B525-7BED7EA3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57EA5-4B5E-8C48-8000-999CF0D5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B9C23-565E-B64E-A21D-D40820B62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98EB1-9967-3446-BA39-187FBC3F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387FD-3810-784D-9FA4-2A6067C4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7C346-5024-8949-B75F-D2A20B66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4F9C-DE8C-B54B-87F9-ED960DA10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BF42-9485-5747-A2D9-0C085E37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21B50-A1ED-6A46-BC5F-5C9D9619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8E4EC-29EA-9A43-9C94-20E23D1C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BCD62-84D1-AE4D-80E4-59583D46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3A0D-0C51-554C-8E8C-A3DE6E41E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3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CF0E4-C70D-1043-A27B-580131AC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4DA76-AE63-6649-89ED-188FEF6F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13EBF-877C-6D4E-8697-0B1C6ABB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DC0B-4DAB-F744-8735-E98BB35E6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9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3832-09DA-514B-AE12-4D505A71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67C11-2E32-064B-B89A-F512D411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72ACA-AEF5-244C-A37C-EEA8636F2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9706A-B103-AA4C-8E55-FCDA8E98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CA9A6-3F97-894C-A651-FF5B3DE9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EFE75-ABAF-7D49-B3B9-4519A22B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F4FA6-45B6-8A43-956B-201169866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9031-47F8-8848-90E6-89014E88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82877-1064-D747-BEBB-F519688E8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E1063-042B-B245-AB21-5514D0DA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3F1DC-67BD-DC42-8EBE-323B5E02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F3A57-086B-BF42-8373-DB37C6C8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14063-1CB3-E540-B492-BFCA41DA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C784-4CEE-DF4E-B931-4970C78F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8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F1DE8C-5219-664F-A40F-0FE9823A8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3094B8-E9AE-C044-B195-F3027F5E8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E4746D-20B4-4740-975D-B77FA2BAFB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0ACE85-8BAA-5B4B-A157-B224962A9B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0C0382-A0DA-464C-BB3B-9AEC8ECF0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31E517-B150-694E-A06E-3A9D394AF4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12E2FE-59AD-D147-94B6-CA16F83EC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11201400" cy="58674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60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Criando Meninos para </a:t>
            </a:r>
            <a:br>
              <a:rPr lang="pt-BR" sz="60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60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Serem Homens de Deus</a:t>
            </a:r>
            <a:br>
              <a:rPr lang="pt-BR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pt-BR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i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Sacrificando o Passageiro para </a:t>
            </a:r>
            <a:br>
              <a:rPr lang="pt-BR" sz="3600" i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i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Investir no Eterno</a:t>
            </a:r>
            <a:br>
              <a:rPr lang="pt-BR" sz="3600" i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3600" noProof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mark@drmarkellis.net</a:t>
            </a:r>
            <a:endParaRPr lang="pt-BR" sz="3600" noProof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2024-ED2C-AD66-BAC0-74D2A76C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pt-BR" noProof="0" dirty="0"/>
              <a:t>Malaquias 2.13-15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84B4-BA8B-6AD8-D343-23FF00FC8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pt-BR" sz="3700" b="1" baseline="30000" noProof="0" dirty="0"/>
              <a:t>13</a:t>
            </a:r>
            <a:r>
              <a:rPr lang="pt-BR" sz="3700" baseline="30000" noProof="0" dirty="0"/>
              <a:t> </a:t>
            </a:r>
            <a:r>
              <a:rPr lang="pt-BR" sz="3700" noProof="0" dirty="0"/>
              <a:t>Há outra coisa que vocês fazem: cobrem de lágrimas o altar do Senhor, com choro e gemidos, porque ele já não olha para a oferta nem a aceita com prazer. </a:t>
            </a:r>
            <a:r>
              <a:rPr lang="pt-BR" sz="3700" b="1" baseline="30000" noProof="0" dirty="0"/>
              <a:t>14</a:t>
            </a:r>
            <a:r>
              <a:rPr lang="pt-BR" sz="3700" baseline="30000" noProof="0" dirty="0"/>
              <a:t> </a:t>
            </a:r>
            <a:r>
              <a:rPr lang="pt-BR" sz="3700" noProof="0" dirty="0"/>
              <a:t>E vocês perguntam: “Por quê?” Porque o Senhor foi testemunha da aliança entre você e a mulher da sua mocidade, a quem você foi infiel, sendo ela a sua companheira e a mulher da sua aliança.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41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4B7B-A975-824B-C6C3-EF16359D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BDE3-A127-5D5D-2CCE-75147287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pt-BR" noProof="0" dirty="0"/>
              <a:t>Malaquias 2.13-15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0433-C209-B9AE-34C8-EE2084621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4000" b="1" baseline="30000" noProof="0" dirty="0"/>
              <a:t>15</a:t>
            </a:r>
            <a:r>
              <a:rPr lang="pt-BR" sz="4000" baseline="30000" noProof="0" dirty="0"/>
              <a:t> </a:t>
            </a:r>
            <a:r>
              <a:rPr lang="pt-BR" sz="4000" noProof="0" dirty="0"/>
              <a:t>Não fez o Senhor somente um, mesmo que lhe sobrasse o espírito? E por que somente um? Porque buscava uma descendência piedosa. Portanto, tenham cuidado para que ninguém seja infiel para com a mulher da sua mocidade.</a:t>
            </a:r>
          </a:p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3400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1998A-9FFC-126B-FE0A-94514557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F8F3-CBE6-E141-68B2-EF2A824A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No Novo Testamento...</a:t>
            </a:r>
            <a:br>
              <a:rPr lang="pt-BR" noProof="0" dirty="0"/>
            </a:br>
            <a:r>
              <a:rPr lang="pt-BR" noProof="0" dirty="0"/>
              <a:t>Jesus com José e Maria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15F91-B116-FD9E-4F71-99F1EF00E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2135891"/>
            <a:ext cx="5791200" cy="3505200"/>
          </a:xfrm>
        </p:spPr>
        <p:txBody>
          <a:bodyPr/>
          <a:lstStyle/>
          <a:p>
            <a:pPr marL="0" indent="0">
              <a:buNone/>
            </a:pPr>
            <a:r>
              <a:rPr lang="pt-BR" sz="4000" noProof="0" dirty="0"/>
              <a:t>Lucas 2. 46 Três dias depois, o acharam no templo, assentado no meio dos doutores, ouvindo-os e fazendo-lhes perguntas. </a:t>
            </a:r>
          </a:p>
        </p:txBody>
      </p:sp>
      <p:pic>
        <p:nvPicPr>
          <p:cNvPr id="8194" name="Picture 2" descr="Lessons from Jesus, Age 12 | Elizabeth Hagan">
            <a:extLst>
              <a:ext uri="{FF2B5EF4-FFF2-40B4-BE49-F238E27FC236}">
                <a16:creationId xmlns:a16="http://schemas.microsoft.com/office/drawing/2014/main" id="{980F1061-0681-03D7-E782-D1743EEAAD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8396"/>
            <a:ext cx="4892296" cy="3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9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70C6-E35D-1766-04BB-BF47DAFE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BBBF0-D480-78A9-B5C5-BF8CB9F4D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6629400" cy="3505200"/>
          </a:xfrm>
        </p:spPr>
        <p:txBody>
          <a:bodyPr/>
          <a:lstStyle/>
          <a:p>
            <a:pPr marL="0" indent="0">
              <a:buNone/>
            </a:pPr>
            <a:r>
              <a:rPr lang="pt-BR" sz="4000" noProof="0" dirty="0"/>
              <a:t>Lucas 2.49 Ele respondeu: “Por que me procuravam? Não sabiam que eu tinha de estar na casa de meu Pai?”  </a:t>
            </a:r>
          </a:p>
        </p:txBody>
      </p:sp>
      <p:pic>
        <p:nvPicPr>
          <p:cNvPr id="6" name="Content Placeholder 5" descr="A painting of two people&#10;&#10;AI-generated content may be incorrect.">
            <a:extLst>
              <a:ext uri="{FF2B5EF4-FFF2-40B4-BE49-F238E27FC236}">
                <a16:creationId xmlns:a16="http://schemas.microsoft.com/office/drawing/2014/main" id="{26EA4C44-9A4A-FB16-DE90-EEB5D7EDAD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1405"/>
          <a:stretch>
            <a:fillRect/>
          </a:stretch>
        </p:blipFill>
        <p:spPr>
          <a:xfrm>
            <a:off x="457200" y="2133599"/>
            <a:ext cx="3886200" cy="396240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5D9B97-6073-DECD-91B6-69994CC1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59" y="8991600"/>
            <a:ext cx="10363200" cy="1143000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9A2ECE-AE86-F184-2F93-489003D70456}"/>
              </a:ext>
            </a:extLst>
          </p:cNvPr>
          <p:cNvSpPr txBox="1">
            <a:spLocks/>
          </p:cNvSpPr>
          <p:nvPr/>
        </p:nvSpPr>
        <p:spPr bwMode="auto">
          <a:xfrm>
            <a:off x="1066800" y="7620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t-BR" noProof="0" dirty="0"/>
              <a:t>No Novo Testamento...</a:t>
            </a:r>
            <a:br>
              <a:rPr lang="pt-BR" noProof="0" dirty="0"/>
            </a:br>
            <a:r>
              <a:rPr lang="pt-BR" noProof="0" dirty="0"/>
              <a:t>Jesus com José e Maria</a:t>
            </a:r>
          </a:p>
        </p:txBody>
      </p:sp>
    </p:spTree>
    <p:extLst>
      <p:ext uri="{BB962C8B-B14F-4D97-AF65-F5344CB8AC3E}">
        <p14:creationId xmlns:p14="http://schemas.microsoft.com/office/powerpoint/2010/main" val="298906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5EEF-43E3-039D-D15C-97127514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27E-FC86-AA9C-D709-3B70A4A91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6629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4000" noProof="0" dirty="0"/>
              <a:t>50 Não compreenderam, porém, as palavras que lhes disse. 51 E voltou com eles para Nazaré e era submisso a eles, e a mãe dele guardava todas estas coisas no coração.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7AF700-992A-CCF4-01BE-7EF40E76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 noProof="0" dirty="0"/>
              <a:t>No Novo Testamento...</a:t>
            </a:r>
            <a:br>
              <a:rPr lang="pt-BR" noProof="0" dirty="0"/>
            </a:br>
            <a:r>
              <a:rPr lang="pt-BR" noProof="0" dirty="0"/>
              <a:t>Jesus com José e Maria</a:t>
            </a:r>
          </a:p>
        </p:txBody>
      </p:sp>
      <p:pic>
        <p:nvPicPr>
          <p:cNvPr id="10" name="Content Placeholder 5" descr="A painting of two people&#10;&#10;AI-generated content may be incorrect.">
            <a:extLst>
              <a:ext uri="{FF2B5EF4-FFF2-40B4-BE49-F238E27FC236}">
                <a16:creationId xmlns:a16="http://schemas.microsoft.com/office/drawing/2014/main" id="{9629413C-F2ED-A6ED-AA52-78156B64B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05"/>
          <a:stretch>
            <a:fillRect/>
          </a:stretch>
        </p:blipFill>
        <p:spPr bwMode="auto">
          <a:xfrm>
            <a:off x="457200" y="2133599"/>
            <a:ext cx="388620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5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9EAB-8078-65AC-5D77-BC99EADD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C0543-F66F-D4BC-19E0-097B12B9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66294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4000" noProof="0" dirty="0"/>
              <a:t>Lucas 2.52 E Jesus crescia em sabedoria, estatura e graça, diante de Deus e dos homens. </a:t>
            </a:r>
          </a:p>
        </p:txBody>
      </p:sp>
      <p:pic>
        <p:nvPicPr>
          <p:cNvPr id="6" name="Content Placeholder 5" descr="A person in white robes standing next to a group of people&#10;&#10;AI-generated content may be incorrect.">
            <a:extLst>
              <a:ext uri="{FF2B5EF4-FFF2-40B4-BE49-F238E27FC236}">
                <a16:creationId xmlns:a16="http://schemas.microsoft.com/office/drawing/2014/main" id="{C81BAB13-3A47-AEEE-CEEC-455753FE4C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146300"/>
            <a:ext cx="3911600" cy="35687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C72D7B-13F4-B884-22B4-2AFB3B63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pt-BR" noProof="0" dirty="0"/>
              <a:t>No Novo Testamento...</a:t>
            </a:r>
            <a:br>
              <a:rPr lang="pt-BR" noProof="0" dirty="0"/>
            </a:br>
            <a:r>
              <a:rPr lang="pt-BR" noProof="0" dirty="0"/>
              <a:t>Jesus com José e Maria</a:t>
            </a:r>
          </a:p>
        </p:txBody>
      </p:sp>
    </p:spTree>
    <p:extLst>
      <p:ext uri="{BB962C8B-B14F-4D97-AF65-F5344CB8AC3E}">
        <p14:creationId xmlns:p14="http://schemas.microsoft.com/office/powerpoint/2010/main" val="341285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E59A-FD0E-07DD-811F-2B9CE3E43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CBEC-77B8-DBE5-DDF9-17F1ACD1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Efésios 6.1-2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C8D19-BD95-13C0-796D-9842DAB5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4400" noProof="0" dirty="0"/>
              <a:t>Filhos, obedeçam a seus pais (“</a:t>
            </a:r>
            <a:r>
              <a:rPr lang="pt-BR" sz="4400" noProof="0" dirty="0" err="1"/>
              <a:t>goneús</a:t>
            </a:r>
            <a:r>
              <a:rPr lang="pt-BR" sz="4400" noProof="0" dirty="0"/>
              <a:t>”) no Senhor, pois isto é justo. 2 “Honre o seu pai (</a:t>
            </a:r>
            <a:r>
              <a:rPr lang="pt-BR" sz="4400" i="1" noProof="0" dirty="0" err="1"/>
              <a:t>patéra</a:t>
            </a:r>
            <a:r>
              <a:rPr lang="pt-BR" sz="4400" noProof="0" dirty="0"/>
              <a:t>) e a sua mãe (</a:t>
            </a:r>
            <a:r>
              <a:rPr lang="pt-BR" sz="4400" i="1" noProof="0" dirty="0" err="1"/>
              <a:t>mêtéra</a:t>
            </a:r>
            <a:r>
              <a:rPr lang="pt-BR" sz="4400" noProof="0" dirty="0"/>
              <a:t>)”, que é o primeiro mandamento com promessa, 3 “para que tudo corra bem com você, e você tenha uma longa vida sobre a terra”. </a:t>
            </a:r>
          </a:p>
        </p:txBody>
      </p:sp>
    </p:spTree>
    <p:extLst>
      <p:ext uri="{BB962C8B-B14F-4D97-AF65-F5344CB8AC3E}">
        <p14:creationId xmlns:p14="http://schemas.microsoft.com/office/powerpoint/2010/main" val="204973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349D6-4514-C013-25DC-9083DC62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1598A-B845-CCD5-BB2F-F8056D68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0A8FF-0625-EA51-894F-F10057FF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noProof="0">
                <a:solidFill>
                  <a:schemeClr val="tx1">
                    <a:lumMod val="85000"/>
                    <a:lumOff val="15000"/>
                  </a:schemeClr>
                </a:solidFill>
              </a:rPr>
              <a:t>Efésios 6.1-2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2C08-BC7A-2275-0431-80109318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7B69-CD4A-6468-CEB0-1BBE6804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Efésios 5.1-2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9666A-BF41-A997-3537-5C1CE4D6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1981200"/>
            <a:ext cx="6248400" cy="4398364"/>
          </a:xfrm>
        </p:spPr>
        <p:txBody>
          <a:bodyPr/>
          <a:lstStyle/>
          <a:p>
            <a:pPr marL="0" indent="0">
              <a:buNone/>
            </a:pPr>
            <a:r>
              <a:rPr lang="pt-BR" sz="4400" noProof="0" dirty="0"/>
              <a:t>4 E vocês, pais (</a:t>
            </a:r>
            <a:r>
              <a:rPr lang="pt-BR" sz="4400" i="1" noProof="0" dirty="0" err="1"/>
              <a:t>patéres</a:t>
            </a:r>
            <a:r>
              <a:rPr lang="pt-BR" sz="4400" noProof="0" dirty="0"/>
              <a:t>), não provoquem os seus filhos à ira, mas tratem de criá-los na disciplina e na admoestação do Senhor. </a:t>
            </a:r>
          </a:p>
        </p:txBody>
      </p:sp>
      <p:pic>
        <p:nvPicPr>
          <p:cNvPr id="7" name="Content Placeholder 6" descr="A child with arms crossed and an angry person in the background&#10;&#10;AI-generated content may be incorrect.">
            <a:extLst>
              <a:ext uri="{FF2B5EF4-FFF2-40B4-BE49-F238E27FC236}">
                <a16:creationId xmlns:a16="http://schemas.microsoft.com/office/drawing/2014/main" id="{A9E8671F-47E1-1488-BF5C-B5DC54894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600" y="1905000"/>
            <a:ext cx="5080000" cy="3652019"/>
          </a:xfrm>
        </p:spPr>
      </p:pic>
    </p:spTree>
    <p:extLst>
      <p:ext uri="{BB962C8B-B14F-4D97-AF65-F5344CB8AC3E}">
        <p14:creationId xmlns:p14="http://schemas.microsoft.com/office/powerpoint/2010/main" val="46262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5180-D4B6-12BB-4217-E8E265D6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94610"/>
            <a:ext cx="10363200" cy="5791200"/>
          </a:xfrm>
        </p:spPr>
        <p:txBody>
          <a:bodyPr/>
          <a:lstStyle/>
          <a:p>
            <a:r>
              <a:rPr lang="pt-BR"/>
              <a:t>Existem fontes de informações para nos ajudar com a formação de nossos filhos?</a:t>
            </a:r>
            <a:br>
              <a:rPr lang="pt-BR"/>
            </a:br>
            <a:r>
              <a:rPr lang="pt-BR"/>
              <a:t>SIM! Porém...são livros. </a:t>
            </a:r>
            <a:br>
              <a:rPr lang="pt-BR"/>
            </a:br>
            <a:br>
              <a:rPr lang="pt-BR"/>
            </a:br>
            <a:endParaRPr lang="pt-BR" dirty="0"/>
          </a:p>
        </p:txBody>
      </p:sp>
      <p:pic>
        <p:nvPicPr>
          <p:cNvPr id="12292" name="Picture 4" descr="Eye Rolling Emoji Stock Illustrations – 100 Eye Rolling Emoji Stock  Illustrations, Vectors &amp; Clipart - Dreamstime">
            <a:extLst>
              <a:ext uri="{FF2B5EF4-FFF2-40B4-BE49-F238E27FC236}">
                <a16:creationId xmlns:a16="http://schemas.microsoft.com/office/drawing/2014/main" id="{367E4B15-D9E6-80B8-0E56-5EAA6093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843213" cy="25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0A579-BCB9-38FE-77A5-49F68F4C8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0277" y="838200"/>
            <a:ext cx="8591446" cy="51816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pt-BR" sz="4800" dirty="0"/>
              <a:t>A importância do relacionamento entre um menino e seus pais...</a:t>
            </a:r>
          </a:p>
        </p:txBody>
      </p:sp>
    </p:spTree>
    <p:extLst>
      <p:ext uri="{BB962C8B-B14F-4D97-AF65-F5344CB8AC3E}">
        <p14:creationId xmlns:p14="http://schemas.microsoft.com/office/powerpoint/2010/main" val="328660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BA5A-14D8-4309-A633-7700E548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Charles </a:t>
            </a:r>
            <a:r>
              <a:rPr lang="pt-BR" dirty="0" err="1"/>
              <a:t>Spurgeon</a:t>
            </a:r>
            <a:r>
              <a:rPr lang="pt-BR" dirty="0"/>
              <a:t> (1834-1892)</a:t>
            </a:r>
          </a:p>
        </p:txBody>
      </p:sp>
      <p:pic>
        <p:nvPicPr>
          <p:cNvPr id="8" name="Content Placeholder 7" descr="A person with a beard&#10;&#10;AI-generated content may be incorrect.">
            <a:extLst>
              <a:ext uri="{FF2B5EF4-FFF2-40B4-BE49-F238E27FC236}">
                <a16:creationId xmlns:a16="http://schemas.microsoft.com/office/drawing/2014/main" id="{A261E153-10A3-8E98-359B-562BFB32BD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600" y="1868632"/>
            <a:ext cx="2914650" cy="4379768"/>
          </a:xfrm>
        </p:spPr>
      </p:pic>
      <p:pic>
        <p:nvPicPr>
          <p:cNvPr id="6" name="Content Placeholder 5" descr="A child with glasses and a book&#10;&#10;AI-generated content may be incorrect.">
            <a:extLst>
              <a:ext uri="{FF2B5EF4-FFF2-40B4-BE49-F238E27FC236}">
                <a16:creationId xmlns:a16="http://schemas.microsoft.com/office/drawing/2014/main" id="{BD0B8BDE-29DE-EE7F-859B-005A1564D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400" y="1817290"/>
            <a:ext cx="2768600" cy="4406126"/>
          </a:xfrm>
        </p:spPr>
      </p:pic>
    </p:spTree>
    <p:extLst>
      <p:ext uri="{BB962C8B-B14F-4D97-AF65-F5344CB8AC3E}">
        <p14:creationId xmlns:p14="http://schemas.microsoft.com/office/powerpoint/2010/main" val="121175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6C1D-7FDE-C77D-1A4A-5ED87F94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James Dobson (1936-2025)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DDFE3-898B-9D5A-A976-76C7E01D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114800"/>
          </a:xfrm>
        </p:spPr>
        <p:txBody>
          <a:bodyPr/>
          <a:lstStyle/>
          <a:p>
            <a:r>
              <a:rPr lang="pt-BR" dirty="0"/>
              <a:t>Pastor Nazareno</a:t>
            </a:r>
          </a:p>
          <a:p>
            <a:r>
              <a:rPr lang="pt-BR" dirty="0"/>
              <a:t>Fundador do programa “Focus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Family.”</a:t>
            </a:r>
          </a:p>
          <a:p>
            <a:r>
              <a:rPr lang="pt-BR" dirty="0"/>
              <a:t>Uma grande força para restaurar a saúde das famílias americanas. </a:t>
            </a:r>
          </a:p>
          <a:p>
            <a:r>
              <a:rPr lang="pt-BR" dirty="0"/>
              <a:t>Um dos líderes que revitalizou o movimento evangélico nos EUA. </a:t>
            </a:r>
          </a:p>
          <a:p>
            <a:endParaRPr lang="pt-BR" dirty="0"/>
          </a:p>
        </p:txBody>
      </p:sp>
      <p:pic>
        <p:nvPicPr>
          <p:cNvPr id="13314" name="Picture 2" descr="James Dobson, Founder of Focus on the Family, Dies at 89">
            <a:extLst>
              <a:ext uri="{FF2B5EF4-FFF2-40B4-BE49-F238E27FC236}">
                <a16:creationId xmlns:a16="http://schemas.microsoft.com/office/drawing/2014/main" id="{7E79D395-AE92-5539-8099-ED7623C23C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6502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carrying a child&#10;&#10;AI-generated content may be incorrect.">
            <a:extLst>
              <a:ext uri="{FF2B5EF4-FFF2-40B4-BE49-F238E27FC236}">
                <a16:creationId xmlns:a16="http://schemas.microsoft.com/office/drawing/2014/main" id="{D98BDDEA-6F6B-FAEB-F594-7BD618BA6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057400"/>
            <a:ext cx="2286000" cy="3314700"/>
          </a:xfrm>
        </p:spPr>
      </p:pic>
      <p:pic>
        <p:nvPicPr>
          <p:cNvPr id="8" name="Content Placeholder 7" descr="A book cover with a child and a child&#10;&#10;AI-generated content may be incorrect.">
            <a:extLst>
              <a:ext uri="{FF2B5EF4-FFF2-40B4-BE49-F238E27FC236}">
                <a16:creationId xmlns:a16="http://schemas.microsoft.com/office/drawing/2014/main" id="{59449F54-07AB-3D65-3BF2-6420D3B82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2286000" cy="3314700"/>
          </a:xfrm>
        </p:spPr>
      </p:pic>
      <p:pic>
        <p:nvPicPr>
          <p:cNvPr id="10" name="Picture 9" descr="A person and child tying ties&#10;&#10;AI-generated content may be incorrect.">
            <a:extLst>
              <a:ext uri="{FF2B5EF4-FFF2-40B4-BE49-F238E27FC236}">
                <a16:creationId xmlns:a16="http://schemas.microsoft.com/office/drawing/2014/main" id="{9C300085-5A1A-A59B-A134-BC01D9B8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057400"/>
            <a:ext cx="2171700" cy="3314700"/>
          </a:xfrm>
          <a:prstGeom prst="rect">
            <a:avLst/>
          </a:prstGeom>
        </p:spPr>
      </p:pic>
      <p:pic>
        <p:nvPicPr>
          <p:cNvPr id="14" name="Picture 13" descr="A white book with red and green text&#10;&#10;AI-generated content may be incorrect.">
            <a:extLst>
              <a:ext uri="{FF2B5EF4-FFF2-40B4-BE49-F238E27FC236}">
                <a16:creationId xmlns:a16="http://schemas.microsoft.com/office/drawing/2014/main" id="{842F5347-C5A5-6AC3-E9B4-15D95C2A7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057400"/>
            <a:ext cx="2057400" cy="33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4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6C89-E76D-21D4-30EB-664964A8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59B1-2059-BEC9-0EC0-3CD210F5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Tedd</a:t>
            </a:r>
            <a:r>
              <a:rPr lang="pt-BR" dirty="0"/>
              <a:t> Tripp</a:t>
            </a:r>
          </a:p>
        </p:txBody>
      </p:sp>
      <p:pic>
        <p:nvPicPr>
          <p:cNvPr id="6" name="Content Placeholder 5" descr="A person with a mustache wearing a black shirt&#10;&#10;AI-generated content may be incorrect.">
            <a:extLst>
              <a:ext uri="{FF2B5EF4-FFF2-40B4-BE49-F238E27FC236}">
                <a16:creationId xmlns:a16="http://schemas.microsoft.com/office/drawing/2014/main" id="{BCA80EA0-47E4-D804-487C-DB4743BB38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688037"/>
            <a:ext cx="3276600" cy="4592842"/>
          </a:xfrm>
        </p:spPr>
      </p:pic>
      <p:pic>
        <p:nvPicPr>
          <p:cNvPr id="9" name="Picture 8" descr="A book cover of a couple holding hands&#10;&#10;AI-generated content may be incorrect.">
            <a:extLst>
              <a:ext uri="{FF2B5EF4-FFF2-40B4-BE49-F238E27FC236}">
                <a16:creationId xmlns:a16="http://schemas.microsoft.com/office/drawing/2014/main" id="{CE159ED1-8C7B-ACE3-5871-0FC6D05E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17" y="1705526"/>
            <a:ext cx="3028583" cy="4542874"/>
          </a:xfrm>
          <a:prstGeom prst="rect">
            <a:avLst/>
          </a:prstGeom>
        </p:spPr>
      </p:pic>
      <p:pic>
        <p:nvPicPr>
          <p:cNvPr id="11" name="Picture 10" descr="A book cover with a person playing chess&#10;&#10;AI-generated content may be incorrect.">
            <a:extLst>
              <a:ext uri="{FF2B5EF4-FFF2-40B4-BE49-F238E27FC236}">
                <a16:creationId xmlns:a16="http://schemas.microsoft.com/office/drawing/2014/main" id="{AE6D4FCE-20C2-1744-41C3-CE7F8D618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775" y="1676400"/>
            <a:ext cx="30144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A302-62DE-6C69-FCA7-662BC4FFA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BE64-C7A3-02A8-24FB-842B28FA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Paul Tripp</a:t>
            </a:r>
          </a:p>
        </p:txBody>
      </p:sp>
      <p:pic>
        <p:nvPicPr>
          <p:cNvPr id="5" name="Content Placeholder 4" descr="A person with a mustache wearing glasses&#10;&#10;AI-generated content may be incorrect.">
            <a:extLst>
              <a:ext uri="{FF2B5EF4-FFF2-40B4-BE49-F238E27FC236}">
                <a16:creationId xmlns:a16="http://schemas.microsoft.com/office/drawing/2014/main" id="{9DE8153E-A1FB-4F4C-47AE-75CA858E53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732612"/>
            <a:ext cx="2947886" cy="4439587"/>
          </a:xfrm>
        </p:spPr>
      </p:pic>
      <p:pic>
        <p:nvPicPr>
          <p:cNvPr id="8" name="Picture 7" descr="A colorful crossword puzzle with text&#10;&#10;AI-generated content may be incorrect.">
            <a:extLst>
              <a:ext uri="{FF2B5EF4-FFF2-40B4-BE49-F238E27FC236}">
                <a16:creationId xmlns:a16="http://schemas.microsoft.com/office/drawing/2014/main" id="{D690D4F4-CCA0-71E9-D0F2-2D1CCE6C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771650"/>
            <a:ext cx="3314700" cy="3314700"/>
          </a:xfrm>
          <a:prstGeom prst="rect">
            <a:avLst/>
          </a:prstGeom>
        </p:spPr>
      </p:pic>
      <p:pic>
        <p:nvPicPr>
          <p:cNvPr id="12" name="Picture 11" descr="A wooden rocking horse in front of a white wall&#10;&#10;AI-generated content may be incorrect.">
            <a:extLst>
              <a:ext uri="{FF2B5EF4-FFF2-40B4-BE49-F238E27FC236}">
                <a16:creationId xmlns:a16="http://schemas.microsoft.com/office/drawing/2014/main" id="{AC6DADB8-3C02-CF26-692F-BAF4363B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14" y="1790701"/>
            <a:ext cx="2925704" cy="44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E8775-0D1D-B51A-EDF6-A7C93D04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5F65-890F-FDC1-EF3B-3F3CCB01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0363200" cy="1143000"/>
          </a:xfrm>
        </p:spPr>
        <p:txBody>
          <a:bodyPr/>
          <a:lstStyle/>
          <a:p>
            <a:r>
              <a:rPr lang="pt-BR" dirty="0"/>
              <a:t>Paul Tripp</a:t>
            </a:r>
          </a:p>
        </p:txBody>
      </p:sp>
      <p:pic>
        <p:nvPicPr>
          <p:cNvPr id="4" name="Picture 3" descr="A blue and white paper swans&#10;&#10;AI-generated content may be incorrect.">
            <a:extLst>
              <a:ext uri="{FF2B5EF4-FFF2-40B4-BE49-F238E27FC236}">
                <a16:creationId xmlns:a16="http://schemas.microsoft.com/office/drawing/2014/main" id="{A4EEF415-D55A-873F-7479-4AF64334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34" y="1852848"/>
            <a:ext cx="3287766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560FC-F894-9FDF-6D5E-1D8434D1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ED55-7DFD-1B9A-0F4F-3119899B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Stephen James e David Thomas</a:t>
            </a:r>
          </a:p>
        </p:txBody>
      </p:sp>
      <p:pic>
        <p:nvPicPr>
          <p:cNvPr id="9" name="Picture 8" descr="A pair of men sitting in a chair&#10;&#10;AI-generated content may be incorrect.">
            <a:extLst>
              <a:ext uri="{FF2B5EF4-FFF2-40B4-BE49-F238E27FC236}">
                <a16:creationId xmlns:a16="http://schemas.microsoft.com/office/drawing/2014/main" id="{836777F7-4A2D-3381-5EAB-3C88FBD0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32641"/>
            <a:ext cx="7772400" cy="44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0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6863E-9C43-3C59-4C09-E2F9B377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F505-F81C-A772-6840-D80E5618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Stephen James e David Thomas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97978-AC95-B8CA-8EE6-7E278EDBBB06}"/>
              </a:ext>
            </a:extLst>
          </p:cNvPr>
          <p:cNvSpPr txBox="1"/>
          <p:nvPr/>
        </p:nvSpPr>
        <p:spPr>
          <a:xfrm>
            <a:off x="959370" y="86942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Picture 3" descr="A book cover of two boys in capes fighting with a sword&#10;&#10;AI-generated content may be incorrect.">
            <a:extLst>
              <a:ext uri="{FF2B5EF4-FFF2-40B4-BE49-F238E27FC236}">
                <a16:creationId xmlns:a16="http://schemas.microsoft.com/office/drawing/2014/main" id="{5B7A1B66-541A-AF03-072C-93A93167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752600"/>
            <a:ext cx="3098800" cy="4648200"/>
          </a:xfrm>
          <a:prstGeom prst="rect">
            <a:avLst/>
          </a:prstGeom>
        </p:spPr>
      </p:pic>
      <p:pic>
        <p:nvPicPr>
          <p:cNvPr id="6" name="Picture 5" descr="A person holding a baby&#10;&#10;AI-generated content may be incorrect.">
            <a:extLst>
              <a:ext uri="{FF2B5EF4-FFF2-40B4-BE49-F238E27FC236}">
                <a16:creationId xmlns:a16="http://schemas.microsoft.com/office/drawing/2014/main" id="{A097AAA0-43CD-9BDF-FAD2-5D87FFB5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47" y="1752600"/>
            <a:ext cx="2783353" cy="4648200"/>
          </a:xfrm>
          <a:prstGeom prst="rect">
            <a:avLst/>
          </a:prstGeom>
        </p:spPr>
      </p:pic>
      <p:pic>
        <p:nvPicPr>
          <p:cNvPr id="8" name="Picture 7" descr="A person in the water with his arm raised&#10;&#10;AI-generated content may be incorrect.">
            <a:extLst>
              <a:ext uri="{FF2B5EF4-FFF2-40B4-BE49-F238E27FC236}">
                <a16:creationId xmlns:a16="http://schemas.microsoft.com/office/drawing/2014/main" id="{B205E30C-9C0A-A904-833E-C59708B3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722620"/>
            <a:ext cx="3029166" cy="4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2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F1AC2-76F3-249E-F0A3-C581BAB4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832E-EED7-EFB8-2562-0BB76EB2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Stephen James e David Thomas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9173D-1D62-7334-6B3C-9A4701044055}"/>
              </a:ext>
            </a:extLst>
          </p:cNvPr>
          <p:cNvSpPr txBox="1"/>
          <p:nvPr/>
        </p:nvSpPr>
        <p:spPr>
          <a:xfrm>
            <a:off x="959370" y="86942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Picture 3" descr="A book cover of two boys in capes fighting with a sword&#10;&#10;AI-generated content may be incorrect.">
            <a:extLst>
              <a:ext uri="{FF2B5EF4-FFF2-40B4-BE49-F238E27FC236}">
                <a16:creationId xmlns:a16="http://schemas.microsoft.com/office/drawing/2014/main" id="{675C5DDB-EC2C-3039-EC05-A5E32C18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752600"/>
            <a:ext cx="3098800" cy="4648200"/>
          </a:xfrm>
          <a:prstGeom prst="rect">
            <a:avLst/>
          </a:prstGeom>
        </p:spPr>
      </p:pic>
      <p:pic>
        <p:nvPicPr>
          <p:cNvPr id="5" name="Picture 4" descr="A book cover with a bull and a coin&#10;&#10;AI-generated content may be incorrect.">
            <a:extLst>
              <a:ext uri="{FF2B5EF4-FFF2-40B4-BE49-F238E27FC236}">
                <a16:creationId xmlns:a16="http://schemas.microsoft.com/office/drawing/2014/main" id="{0CFC4909-A99E-8A3E-F731-B7EBDA4F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51626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0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C22F-053C-5937-C935-EED1F37E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Cinco (Seis!) Fases de Desenvolvimento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EA32C-810B-3085-7871-06A2E9D9C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r>
              <a:rPr lang="pt-BR" dirty="0"/>
              <a:t>(De concepção até 2 anos)</a:t>
            </a:r>
          </a:p>
          <a:p>
            <a:r>
              <a:rPr lang="pt-BR" dirty="0"/>
              <a:t>O Explorador: de 2 a 4 anos</a:t>
            </a:r>
          </a:p>
          <a:p>
            <a:r>
              <a:rPr lang="pt-BR" dirty="0"/>
              <a:t>O Amante: de 5-8 anos</a:t>
            </a:r>
          </a:p>
          <a:p>
            <a:r>
              <a:rPr lang="pt-BR" dirty="0"/>
              <a:t>O Indivíduo: de 9-12 anos</a:t>
            </a:r>
          </a:p>
          <a:p>
            <a:r>
              <a:rPr lang="pt-BR" dirty="0"/>
              <a:t>O Andarilho (“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Wanderer</a:t>
            </a:r>
            <a:r>
              <a:rPr lang="pt-BR" dirty="0"/>
              <a:t>”): de 13-17 anos</a:t>
            </a:r>
          </a:p>
          <a:p>
            <a:r>
              <a:rPr lang="pt-BR" dirty="0"/>
              <a:t>O Guerreiro: de 18-22(24).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2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94F5-73D2-902A-F3BB-E5522ECC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No Antigo Testamento...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69A6-40EA-897F-4F05-BD36CDF0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6629400" cy="4114800"/>
          </a:xfrm>
        </p:spPr>
        <p:txBody>
          <a:bodyPr/>
          <a:lstStyle/>
          <a:p>
            <a:r>
              <a:rPr lang="pt-BR" sz="4000" noProof="0" dirty="0"/>
              <a:t>Provérbios 1. 8 Meu filho, ouça o ensino de seu pai e não despreze a instrução de sua mãe. 9 Porque serão um diadema de graça para a sua cabeça e colares para o seu pescoço.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D20CB3-6E87-B842-2FB4-5937B9366A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49461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41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2A1F-6328-D72B-1488-7EA52C7C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Concepção...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5464A-0BE1-BDD1-E107-49DACF0F3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Testosterona. O nível no menino no útero aproxima intensidades iguais com homens maduros. </a:t>
            </a:r>
          </a:p>
          <a:p>
            <a:r>
              <a:rPr lang="pt-BR" dirty="0"/>
              <a:t>Fisicamente maior de meninas. </a:t>
            </a:r>
          </a:p>
          <a:p>
            <a:r>
              <a:rPr lang="pt-BR" dirty="0"/>
              <a:t>Pesam na média de 131 gramas mais. </a:t>
            </a:r>
          </a:p>
        </p:txBody>
      </p:sp>
      <p:pic>
        <p:nvPicPr>
          <p:cNvPr id="19458" name="Picture 2" descr="Watch Your Baby’s Growth at Week 24">
            <a:extLst>
              <a:ext uri="{FF2B5EF4-FFF2-40B4-BE49-F238E27FC236}">
                <a16:creationId xmlns:a16="http://schemas.microsoft.com/office/drawing/2014/main" id="{6AB170B2-FC2A-B842-5E81-D3B3725BE4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9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75F2-78BF-A37F-C9B3-1E405884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030C-6001-E085-BD2D-33EF4FEF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...até 2 anos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86A61-199C-1C09-54F4-E39030184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APGAR  </a:t>
            </a:r>
          </a:p>
          <a:p>
            <a:r>
              <a:rPr lang="pt-BR" dirty="0"/>
              <a:t>Fisicamente maior de meninas. Pesam na média de 131 gramas mais. </a:t>
            </a:r>
          </a:p>
          <a:p>
            <a:r>
              <a:rPr lang="pt-BR" dirty="0"/>
              <a:t>O foco de atenção: meninas, nos rostos dos outros, meninos, no seu ambiente.</a:t>
            </a:r>
          </a:p>
        </p:txBody>
      </p:sp>
      <p:pic>
        <p:nvPicPr>
          <p:cNvPr id="19458" name="Picture 2" descr="Watch Your Baby’s Growth at Week 24">
            <a:extLst>
              <a:ext uri="{FF2B5EF4-FFF2-40B4-BE49-F238E27FC236}">
                <a16:creationId xmlns:a16="http://schemas.microsoft.com/office/drawing/2014/main" id="{2E65471A-AB12-06AF-22E2-F6A74B6E4B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4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04C1-4F0E-24A1-84B1-CD092CD2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“The </a:t>
            </a:r>
            <a:r>
              <a:rPr lang="pt-BR" dirty="0" err="1"/>
              <a:t>Terrible</a:t>
            </a:r>
            <a:r>
              <a:rPr lang="pt-BR" dirty="0"/>
              <a:t> </a:t>
            </a:r>
            <a:r>
              <a:rPr lang="pt-BR" dirty="0" err="1"/>
              <a:t>Twos</a:t>
            </a:r>
            <a:r>
              <a:rPr lang="pt-BR" dirty="0"/>
              <a:t>”</a:t>
            </a:r>
          </a:p>
          <a:p>
            <a:r>
              <a:rPr lang="pt-BR" dirty="0"/>
              <a:t>Experiência de “barreira”</a:t>
            </a:r>
          </a:p>
          <a:p>
            <a:r>
              <a:rPr lang="pt-BR" dirty="0"/>
              <a:t>Preferem mais a lama do que o tapete. </a:t>
            </a:r>
          </a:p>
          <a:p>
            <a:r>
              <a:rPr lang="pt-BR" dirty="0"/>
              <a:t>Armas! Pistolas, arcos e flechas, </a:t>
            </a:r>
            <a:r>
              <a:rPr lang="pt-BR" dirty="0" err="1"/>
              <a:t>photon</a:t>
            </a:r>
            <a:r>
              <a:rPr lang="pt-BR" dirty="0"/>
              <a:t> </a:t>
            </a:r>
            <a:r>
              <a:rPr lang="pt-BR" dirty="0" err="1"/>
              <a:t>blasters</a:t>
            </a:r>
            <a:r>
              <a:rPr lang="pt-BR" dirty="0"/>
              <a:t>. </a:t>
            </a:r>
          </a:p>
          <a:p>
            <a:r>
              <a:rPr lang="pt-BR" dirty="0"/>
              <a:t>São barulhentos e “hiperativos”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D92AF7-9D01-16EC-D942-0855220F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Explorador: de 2 a 4 anos</a:t>
            </a:r>
          </a:p>
        </p:txBody>
      </p:sp>
      <p:pic>
        <p:nvPicPr>
          <p:cNvPr id="21510" name="Picture 6" descr="2 Year Old Boy and Family Photoshoot | One Big Happy Photo">
            <a:extLst>
              <a:ext uri="{FF2B5EF4-FFF2-40B4-BE49-F238E27FC236}">
                <a16:creationId xmlns:a16="http://schemas.microsoft.com/office/drawing/2014/main" id="{8CACA76A-2C1F-D941-4EFF-EEDCDF7D3D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2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B3A4F-2709-29D3-AC3C-C11FC364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6E258-9787-119C-D0B8-6A7B57566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Testosterona é responsável pela masculinidade, a “hiperatividade” e independência nos meninos.</a:t>
            </a:r>
          </a:p>
          <a:p>
            <a:r>
              <a:rPr lang="pt-BR" dirty="0"/>
              <a:t>Serotonina: tranquilidade, “agente de controle de impulsos.”  MAS!</a:t>
            </a:r>
          </a:p>
          <a:p>
            <a:r>
              <a:rPr lang="pt-BR" dirty="0"/>
              <a:t>Serotonina é 55% mais alto nos </a:t>
            </a:r>
            <a:r>
              <a:rPr lang="pt-BR" i="1" dirty="0"/>
              <a:t>cérebros</a:t>
            </a:r>
            <a:r>
              <a:rPr lang="pt-BR" dirty="0"/>
              <a:t> de meninos, e 95% mais alto nos </a:t>
            </a:r>
            <a:r>
              <a:rPr lang="pt-BR" i="1" dirty="0"/>
              <a:t>corpos</a:t>
            </a:r>
            <a:r>
              <a:rPr lang="pt-BR" dirty="0"/>
              <a:t> de meninas.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1F08E7-1D14-63D5-6EA1-20F0D27D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Explorador: de 2 a 4 anos</a:t>
            </a:r>
          </a:p>
        </p:txBody>
      </p:sp>
      <p:pic>
        <p:nvPicPr>
          <p:cNvPr id="21510" name="Picture 6" descr="2 Year Old Boy and Family Photoshoot | One Big Happy Photo">
            <a:extLst>
              <a:ext uri="{FF2B5EF4-FFF2-40B4-BE49-F238E27FC236}">
                <a16:creationId xmlns:a16="http://schemas.microsoft.com/office/drawing/2014/main" id="{E34698EA-B712-19FE-813B-BC73BE2C8B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72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E6AA-EB2B-A510-DB40-354CC9AE0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10134600" cy="5334000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Truth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Boys </a:t>
            </a:r>
            <a:r>
              <a:rPr lang="pt-BR" dirty="0" err="1"/>
              <a:t>and</a:t>
            </a:r>
            <a:r>
              <a:rPr lang="pt-BR" dirty="0"/>
              <a:t> Girls (</a:t>
            </a:r>
            <a:r>
              <a:rPr lang="pt-BR" dirty="0" err="1"/>
              <a:t>Scientific</a:t>
            </a:r>
            <a:r>
              <a:rPr lang="pt-BR" dirty="0"/>
              <a:t> American, 01/10/2012).</a:t>
            </a:r>
          </a:p>
          <a:p>
            <a:pPr marL="0" indent="0">
              <a:buNone/>
            </a:pPr>
            <a:r>
              <a:rPr lang="pt-BR" dirty="0"/>
              <a:t>Sim, meninos gostam de caminhões e meninas gostam de bonecas. Diante da escolha entre Power </a:t>
            </a:r>
            <a:r>
              <a:rPr lang="pt-BR" dirty="0" err="1"/>
              <a:t>Rangers</a:t>
            </a:r>
            <a:r>
              <a:rPr lang="pt-BR" dirty="0"/>
              <a:t>, </a:t>
            </a:r>
            <a:r>
              <a:rPr lang="pt-BR" dirty="0" err="1"/>
              <a:t>Tonka</a:t>
            </a:r>
            <a:r>
              <a:rPr lang="pt-BR" dirty="0"/>
              <a:t>, Bratz e um conjunto de beleza da Barbie, meninos e meninas em idade pré-escolar preferem claramente os brinquedos associados ao seu gênero. Aliás, a escolha de brinquedos de acordo com o gênero é uma das maiores diferenças comportamentais entre os sexos, perdendo apenas para a própria preferência sexual!</a:t>
            </a:r>
          </a:p>
        </p:txBody>
      </p:sp>
    </p:spTree>
    <p:extLst>
      <p:ext uri="{BB962C8B-B14F-4D97-AF65-F5344CB8AC3E}">
        <p14:creationId xmlns:p14="http://schemas.microsoft.com/office/powerpoint/2010/main" val="9547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FB3C-7F81-AE70-B161-D03E87E0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A818-B7C3-1E7D-EC91-E2DF9AC9C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10134600" cy="5334000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Truth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Boys </a:t>
            </a:r>
            <a:r>
              <a:rPr lang="pt-BR" dirty="0" err="1"/>
              <a:t>and</a:t>
            </a:r>
            <a:r>
              <a:rPr lang="pt-BR" dirty="0"/>
              <a:t> Girls (</a:t>
            </a:r>
            <a:r>
              <a:rPr lang="pt-BR" dirty="0" err="1"/>
              <a:t>Scientific</a:t>
            </a:r>
            <a:r>
              <a:rPr lang="pt-BR" dirty="0"/>
              <a:t> American, 01/10/2012).</a:t>
            </a:r>
          </a:p>
          <a:p>
            <a:pPr marL="0" indent="0">
              <a:buNone/>
            </a:pPr>
            <a:r>
              <a:rPr lang="pt-BR" dirty="0"/>
              <a:t>Os meninos são mais ativos fisicamente do que as meninas, desde a infância e ao longo de toda a infância. Eles chutam, balançam os braços e correm pela casa muito mais do que as meninas, como muitos pais exaustos podem atestar. A diferença pode surgir antes do nascimento, embora nem todos os estudos de ultrassom encontrem uma diferença de sexo nos movimentos fetais. meninas.</a:t>
            </a:r>
          </a:p>
        </p:txBody>
      </p:sp>
    </p:spTree>
    <p:extLst>
      <p:ext uri="{BB962C8B-B14F-4D97-AF65-F5344CB8AC3E}">
        <p14:creationId xmlns:p14="http://schemas.microsoft.com/office/powerpoint/2010/main" val="1144326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A294F-0EBD-DEFB-230F-8B8744EF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D3DA-4A24-BD7E-0BCB-EC913FE9F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10134600" cy="5334000"/>
          </a:xfrm>
        </p:spPr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Truth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Boys </a:t>
            </a:r>
            <a:r>
              <a:rPr lang="pt-BR" dirty="0" err="1"/>
              <a:t>and</a:t>
            </a:r>
            <a:r>
              <a:rPr lang="pt-BR" dirty="0"/>
              <a:t> Girls (</a:t>
            </a:r>
            <a:r>
              <a:rPr lang="pt-BR" dirty="0" err="1"/>
              <a:t>Scientific</a:t>
            </a:r>
            <a:r>
              <a:rPr lang="pt-BR" dirty="0"/>
              <a:t> American, 01/10/2012).</a:t>
            </a:r>
          </a:p>
          <a:p>
            <a:pPr marL="0" indent="0">
              <a:buNone/>
            </a:pPr>
            <a:r>
              <a:rPr lang="pt-BR" dirty="0"/>
              <a:t>No entanto, a disparidade é clara durante o primeiro ano de vida e se amplia ao longo da infância, de acordo com uma análise de 1986 de mais de 100 estudos realizada pelo psicólogo Warren Eaton e seus colegas da Universidade de Manitoba, no Canadá, que revela que o menino médio é mais ativo do que cerca de 69% das meninas.</a:t>
            </a:r>
          </a:p>
        </p:txBody>
      </p:sp>
    </p:spTree>
    <p:extLst>
      <p:ext uri="{BB962C8B-B14F-4D97-AF65-F5344CB8AC3E}">
        <p14:creationId xmlns:p14="http://schemas.microsoft.com/office/powerpoint/2010/main" val="2153019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F52281-3127-8687-05AE-1E214494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334000"/>
          </a:xfrm>
        </p:spPr>
        <p:txBody>
          <a:bodyPr/>
          <a:lstStyle/>
          <a:p>
            <a:r>
              <a:rPr lang="pt-BR" dirty="0"/>
              <a:t>O que é que os exploradores precisam? </a:t>
            </a:r>
            <a:br>
              <a:rPr lang="pt-BR" dirty="0"/>
            </a:br>
            <a:r>
              <a:rPr lang="pt-BR" dirty="0"/>
              <a:t>Liberdade para explorar, aceitação de expressões de sua masculinidade, </a:t>
            </a:r>
            <a:r>
              <a:rPr lang="pt-BR" i="1" dirty="0"/>
              <a:t>com limites necessários e orientações.</a:t>
            </a:r>
            <a:br>
              <a:rPr lang="pt-BR" dirty="0"/>
            </a:br>
            <a:r>
              <a:rPr lang="pt-BR" dirty="0"/>
              <a:t>Espaços onde podem correr, bater, jogar, cuspir, peidar, cavar e pular...a vontade.</a:t>
            </a:r>
            <a:br>
              <a:rPr lang="pt-BR" dirty="0"/>
            </a:br>
            <a:r>
              <a:rPr lang="pt-BR" dirty="0" err="1"/>
              <a:t>Brinqueidos</a:t>
            </a:r>
            <a:r>
              <a:rPr lang="pt-BR" dirty="0"/>
              <a:t> masculinos. </a:t>
            </a:r>
          </a:p>
        </p:txBody>
      </p:sp>
    </p:spTree>
    <p:extLst>
      <p:ext uri="{BB962C8B-B14F-4D97-AF65-F5344CB8AC3E}">
        <p14:creationId xmlns:p14="http://schemas.microsoft.com/office/powerpoint/2010/main" val="2499350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E8DC8-6D58-BF37-1711-D527F67E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307BA0-48B1-9960-4CC3-5EB2A9A1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334000"/>
          </a:xfrm>
        </p:spPr>
        <p:txBody>
          <a:bodyPr/>
          <a:lstStyle/>
          <a:p>
            <a:r>
              <a:rPr lang="pt-BR" dirty="0"/>
              <a:t>O que é que os exploradores precisam? </a:t>
            </a:r>
            <a:br>
              <a:rPr lang="pt-BR" dirty="0"/>
            </a:br>
            <a:r>
              <a:rPr lang="pt-BR" dirty="0"/>
              <a:t>Liberdade para explorar, aceitação de expressões de sua masculinidade, </a:t>
            </a:r>
            <a:br>
              <a:rPr lang="pt-BR" dirty="0"/>
            </a:br>
            <a:r>
              <a:rPr lang="pt-BR" dirty="0"/>
              <a:t>com limites</a:t>
            </a:r>
            <a:r>
              <a:rPr lang="pt-BR" i="1" dirty="0"/>
              <a:t> necessários e orientações.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 mãe tem que encontrar o equilíbrio </a:t>
            </a:r>
            <a:br>
              <a:rPr lang="pt-BR" dirty="0"/>
            </a:br>
            <a:r>
              <a:rPr lang="pt-BR" dirty="0"/>
              <a:t>entre suas preferências femininas, </a:t>
            </a:r>
            <a:br>
              <a:rPr lang="pt-BR" dirty="0"/>
            </a:br>
            <a:r>
              <a:rPr lang="pt-BR" dirty="0"/>
              <a:t> e as necessidades emocionais e físicas </a:t>
            </a:r>
            <a:br>
              <a:rPr lang="pt-BR" dirty="0"/>
            </a:br>
            <a:r>
              <a:rPr lang="pt-BR" dirty="0"/>
              <a:t>dos seus filhos</a:t>
            </a:r>
          </a:p>
        </p:txBody>
      </p:sp>
    </p:spTree>
    <p:extLst>
      <p:ext uri="{BB962C8B-B14F-4D97-AF65-F5344CB8AC3E}">
        <p14:creationId xmlns:p14="http://schemas.microsoft.com/office/powerpoint/2010/main" val="3816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FA69-9A03-9945-44A3-1D53FECB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Necessidades de Exploradores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7F35-5930-751C-A276-F471425EE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210800" cy="4114800"/>
          </a:xfrm>
        </p:spPr>
        <p:txBody>
          <a:bodyPr/>
          <a:lstStyle/>
          <a:p>
            <a:r>
              <a:rPr lang="pt-BR" dirty="0"/>
              <a:t>Seja especifica, clara e realista com os limites. “Pode brincar com seu iphone por mais cinco minutos.” </a:t>
            </a:r>
          </a:p>
          <a:p>
            <a:r>
              <a:rPr lang="pt-BR" dirty="0"/>
              <a:t>Limite suas opções.</a:t>
            </a:r>
          </a:p>
          <a:p>
            <a:r>
              <a:rPr lang="pt-BR" dirty="0"/>
              <a:t>Limite a quantidade de regras, para regras necessárias e consistentes. </a:t>
            </a:r>
          </a:p>
          <a:p>
            <a:r>
              <a:rPr lang="pt-BR" dirty="0"/>
              <a:t>Demonstre os comportamentos que você quer dele. “Veja como a mamãe está segurando sua irmãzinha.” </a:t>
            </a:r>
          </a:p>
        </p:txBody>
      </p:sp>
    </p:spTree>
    <p:extLst>
      <p:ext uri="{BB962C8B-B14F-4D97-AF65-F5344CB8AC3E}">
        <p14:creationId xmlns:p14="http://schemas.microsoft.com/office/powerpoint/2010/main" val="73351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0208-599A-E67B-61A0-B9C1A888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pt-BR" noProof="0" dirty="0"/>
              <a:t>Provérbios 2.1-5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BCB-B808-A4CA-D66A-9473DE49C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105156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4400" noProof="0" dirty="0"/>
              <a:t>Provérbios 2. 1 Meu filho, se você aceitar as minhas palavras e guardar no seu coração os meus mandamentos;  2 se você der ouvidos à sabedoria e inclinar o seu coração ao entendimento;  3 sim, se você pedir inteligência e gritar por entendimento;  </a:t>
            </a:r>
          </a:p>
        </p:txBody>
      </p:sp>
    </p:spTree>
    <p:extLst>
      <p:ext uri="{BB962C8B-B14F-4D97-AF65-F5344CB8AC3E}">
        <p14:creationId xmlns:p14="http://schemas.microsoft.com/office/powerpoint/2010/main" val="3142318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0BAD-A3B4-EAE3-E5E2-B097E936D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6E5E-8E23-9817-6DB5-E5B1A99C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Necessidades de Exploradores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E48C-EFEB-8A2D-980C-CAE855446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210800" cy="4114800"/>
          </a:xfrm>
        </p:spPr>
        <p:txBody>
          <a:bodyPr/>
          <a:lstStyle/>
          <a:p>
            <a:r>
              <a:rPr lang="pt-BR" dirty="0"/>
              <a:t>Crie regras e disciplinas que fazem sentido.  “Não jogue bolas em casa. Se jogar, vai perder a bola por um dia.” Sem segundas chances. Curto, objetivo e simples.</a:t>
            </a:r>
          </a:p>
          <a:p>
            <a:r>
              <a:rPr lang="pt-BR" dirty="0"/>
              <a:t>Fornece espaço para jogar a bola!</a:t>
            </a:r>
          </a:p>
          <a:p>
            <a:r>
              <a:rPr lang="pt-BR" dirty="0"/>
              <a:t>Seja um modelo de autocontrole, especialmente quando você está frustrado/cansado/(</a:t>
            </a:r>
            <a:r>
              <a:rPr lang="pt-BR" dirty="0" err="1"/>
              <a:t>TPMada</a:t>
            </a:r>
            <a:r>
              <a:rPr lang="pt-BR" dirty="0"/>
              <a:t>).</a:t>
            </a:r>
          </a:p>
          <a:p>
            <a:r>
              <a:rPr lang="pt-BR" dirty="0"/>
              <a:t>Bastante afirmação vocal quando ele faz bem.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35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DD09-2C03-CAC5-53FA-AA6D6025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D1C0A-22E0-FD7C-8635-AE69279A5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Vai continuar muito ativo, mas está desenvolvendo sua vida emotiva, e ternura. </a:t>
            </a:r>
          </a:p>
          <a:p>
            <a:r>
              <a:rPr lang="pt-BR" dirty="0"/>
              <a:t>Capaz de participar em conversas mais profundas, mas ainda não mais abstratas. (Onde está o céu?)</a:t>
            </a:r>
          </a:p>
          <a:p>
            <a:r>
              <a:rPr lang="pt-BR" dirty="0"/>
              <a:t>Entendem melhor o  “porque” de certo ou errado. 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FFA86D-94FA-E696-5AEB-F7F8617A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Amante: de 5 a 8 anos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C2D98756-38F6-09DD-C92B-7A15D57999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56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0397-C30D-0E5B-F30F-8F2419047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028FA-A2CC-567E-61B6-3CD3B7C96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Sua consciência de senso de certo e errado está desenvolvendo. </a:t>
            </a:r>
          </a:p>
          <a:p>
            <a:r>
              <a:rPr lang="pt-BR" dirty="0"/>
              <a:t>Se for criado bem, sua consciência está em pleno desenvolvimento. </a:t>
            </a:r>
          </a:p>
          <a:p>
            <a:r>
              <a:rPr lang="pt-BR" dirty="0"/>
              <a:t>Seu senso de “justo” e “justiça” está desenvolvendo.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2CF558-2EC6-6A56-8D7E-272E713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Amante: de 5 a 8 anos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1C2CA8AE-38B1-7221-CA9A-FEF76BC424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51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36D8-061B-2882-F2A9-B4B57D5B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40130-9E2B-64BB-57F6-95AF0F36F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Sua atenção está menos e menos focado em sua mãe, a mais e mais no seu pai, observando o que seu pai faz, e como. </a:t>
            </a:r>
          </a:p>
          <a:p>
            <a:r>
              <a:rPr lang="pt-BR" dirty="0"/>
              <a:t>Sua competitividade está brotando. Até “20%” maior do que entre as meninas. </a:t>
            </a:r>
          </a:p>
          <a:p>
            <a:r>
              <a:rPr lang="pt-BR" dirty="0"/>
              <a:t>Agressividade física.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711360-8ABB-99B4-D277-7C27303A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Amante: de 5 a 8 anos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4651A09C-824D-F997-9DC7-4BD35DB495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19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0E210-4931-5C11-14EA-BBA11BBEB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D7AF5-0E35-EA8A-3E83-834703324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Compaixão! Espaço para ser um menino sem os limites que existem somente pelo benefício dos seus pais. </a:t>
            </a:r>
          </a:p>
          <a:p>
            <a:r>
              <a:rPr lang="pt-BR" dirty="0"/>
              <a:t>O sistema de educação no mundo ocidental está difícil para eles, e por mais inteligente que seja, o mais difícil será. 6,5 anos.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9C8C4-5474-A830-3BF9-3A1870AF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265D851F-A101-5B0C-D59F-8CC7A2E1E5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23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1A376-C734-5AE9-BA9A-5A86AF848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7524F-3F18-C842-C0AF-5618EC61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Indulto. Tempo para chegar em casa, comer alguma coisa, sair da casa e interagir com seus amigos...antes de fazer suas tarefas e trabalhos pela escola.</a:t>
            </a:r>
          </a:p>
          <a:p>
            <a:r>
              <a:rPr lang="pt-BR" dirty="0"/>
              <a:t>Tendências para passar mais tempo sozinho.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DE5496-38A5-527A-3C4F-65F8A32E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BD25DF41-0939-D13C-9228-A47BD97962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8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8744D-30B0-8F73-B0A4-467EB382B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0563D-F95E-F5A7-6E65-E30E8FC73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Relacionamentos e atenção pelo adultos, especialmente com seu pai. </a:t>
            </a:r>
          </a:p>
          <a:p>
            <a:r>
              <a:rPr lang="pt-BR" dirty="0"/>
              <a:t>Rotinas. Repetição. Estrutura.  Uma tabela para suas tarefas. </a:t>
            </a:r>
          </a:p>
          <a:p>
            <a:r>
              <a:rPr lang="pt-BR" dirty="0"/>
              <a:t>Um senso de satisfação por um trabalho bem feito. </a:t>
            </a:r>
          </a:p>
          <a:p>
            <a:r>
              <a:rPr lang="pt-BR" dirty="0"/>
              <a:t>Competição!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F72C40-A92D-AE3F-E8E9-48FB2AE4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C4CE14C5-59FA-E3BA-6281-7C94700923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67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FA34-A0CC-7897-8E6B-5700763C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5F3CB-833B-85F0-8BF0-E0E2EE655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Regras para direcionar sua compulsividade, sem expressões de menosprezo. </a:t>
            </a:r>
          </a:p>
          <a:p>
            <a:r>
              <a:rPr lang="pt-BR" dirty="0"/>
              <a:t>“Feedback” que é curto, firme e mensurado. No momento que mostra remorso, pare com as palestras. Imponha a pena se for advertido antes.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F3096B-581C-3A15-7CCD-DDFBB764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E30F8525-F908-2B5D-B1F6-4A3D4612A6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54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66B7C-7CFF-62D2-D9AD-77060BF6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F5AAD-8AA1-2DF6-BE82-F1F658500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Expressões de amor e apreciação. </a:t>
            </a:r>
          </a:p>
          <a:p>
            <a:r>
              <a:rPr lang="pt-BR" dirty="0"/>
              <a:t>Recompensas por bons comportamentos.  </a:t>
            </a:r>
          </a:p>
          <a:p>
            <a:r>
              <a:rPr lang="pt-BR" dirty="0"/>
              <a:t>Inclusão em decisões e conversas. </a:t>
            </a:r>
          </a:p>
          <a:p>
            <a:r>
              <a:rPr lang="pt-BR" dirty="0"/>
              <a:t>O desenvolvimento de uma visão “para fora”. </a:t>
            </a:r>
          </a:p>
          <a:p>
            <a:r>
              <a:rPr lang="pt-BR" dirty="0"/>
              <a:t>Ajuda com higiene.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829600-B74E-B552-E8BC-DB088373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2A03CE2C-3196-FF3F-0180-78EB7FBA1E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4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0493F-BC8D-D9B3-34BA-9FE063C0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86158-E72F-CF24-2A12-72431F99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Livros e filmes que apresentam valores e comportamentos honrosos. E muita conversa depois. </a:t>
            </a:r>
          </a:p>
          <a:p>
            <a:r>
              <a:rPr lang="pt-BR" dirty="0"/>
              <a:t>Acampamento, como família, ou com outros rapazes e seus pais. </a:t>
            </a:r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00C30-20FF-8354-65F7-C196750C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 Precisa De Que?</a:t>
            </a:r>
          </a:p>
        </p:txBody>
      </p:sp>
      <p:pic>
        <p:nvPicPr>
          <p:cNvPr id="1026" name="Picture 2" descr="280,300+ 7 Years Old Boy Stock Photos, Pictures &amp; Royalty-Free Images -  iStock | 7 years old boy smiling">
            <a:extLst>
              <a:ext uri="{FF2B5EF4-FFF2-40B4-BE49-F238E27FC236}">
                <a16:creationId xmlns:a16="http://schemas.microsoft.com/office/drawing/2014/main" id="{30728116-52DA-07B4-763A-6F30D2D71D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6952"/>
          <a:stretch>
            <a:fillRect/>
          </a:stretch>
        </p:blipFill>
        <p:spPr bwMode="auto">
          <a:xfrm>
            <a:off x="685800" y="2133599"/>
            <a:ext cx="4267200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9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311F1-92F0-0296-D016-13653029B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1BA9-8D2E-1620-FA0A-CD3A3F33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pt-BR" noProof="0" dirty="0"/>
              <a:t>Provérbios 2.1-5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5033-3B7D-4E76-FB0E-A492F7235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10515600" cy="4724400"/>
          </a:xfrm>
        </p:spPr>
        <p:txBody>
          <a:bodyPr/>
          <a:lstStyle/>
          <a:p>
            <a:pPr marL="0" indent="0">
              <a:buNone/>
            </a:pPr>
            <a:r>
              <a:rPr lang="pt-BR" sz="4400" noProof="0" dirty="0"/>
              <a:t>4 se buscar a sabedoria como a prata e a procurar como se procuram tesouros escondidos,  5 então você entenderá o temor do SENHOR e achará o conhecimento de Deus. </a:t>
            </a:r>
          </a:p>
        </p:txBody>
      </p:sp>
    </p:spTree>
    <p:extLst>
      <p:ext uri="{BB962C8B-B14F-4D97-AF65-F5344CB8AC3E}">
        <p14:creationId xmlns:p14="http://schemas.microsoft.com/office/powerpoint/2010/main" val="720310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D87EC-4D1E-5EC6-0A7D-AB711301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AAE0A-0934-29B4-F5C9-D52CB9D0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É a idade do início de grandes transformações físicas e emocionais.  </a:t>
            </a:r>
          </a:p>
          <a:p>
            <a:r>
              <a:rPr lang="pt-BR" dirty="0"/>
              <a:t>Ele está desenvolvendo um novo e mais profundo senso do “eu”. </a:t>
            </a:r>
          </a:p>
          <a:p>
            <a:r>
              <a:rPr lang="pt-BR" dirty="0"/>
              <a:t>Ele está desenvolvendo um novo e mais profundo senso de masculinidade.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5C8BCE-99D7-56E9-2AA3-9DFE69DE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Indivíduo: de 9 a 12 anos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AE2E69B3-68C0-26D5-6C7B-26D94AEB69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2466941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D41D-CD2E-CCB2-805E-8D8FBB82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E4AD4-F22E-3881-A382-143F85F82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Os hormônios está exercendo mais e mais impacto na sua vida. Emocionalmente, é um desastre. </a:t>
            </a:r>
          </a:p>
          <a:p>
            <a:r>
              <a:rPr lang="pt-BR" dirty="0"/>
              <a:t>Vai passar por momentos de tristeza, dor, medo, solidão, e a expressão mais comum destes sentimentos e a raiva.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7E21B3-B3A8-A3D7-012F-FB2BD1D9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Indivíduo: de 9 a 12 anos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056E1170-A31C-68C9-A827-14ACCEE986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2517203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775EB-7CE3-C357-EC5E-71BDA9DC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C2B0B-69C2-0588-0FE5-E72E3A871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Consequentemente, prefere passar mais tempo sozinho, solitário. </a:t>
            </a:r>
          </a:p>
          <a:p>
            <a:r>
              <a:rPr lang="pt-BR" dirty="0"/>
              <a:t>O seu relacionamento com seus pais está mais e mais complicado. </a:t>
            </a:r>
          </a:p>
          <a:p>
            <a:r>
              <a:rPr lang="pt-BR" dirty="0"/>
              <a:t>Está considerando profundamente o que significa ser “homem.” Está buscando entender a masculinidade.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B26FC7-9E78-0D71-5123-64AE8B32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Indivíduo: de 9 a 12 anos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5676CE3B-FB63-85A3-931A-F37CC16DA2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843702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5FE78-DBDD-7931-15F6-A60FFFC26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B1EC-7B53-2049-A940-7E4B4FF71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Sua vida emocional está complicada porque está evoluindo. </a:t>
            </a:r>
          </a:p>
          <a:p>
            <a:r>
              <a:rPr lang="pt-BR" dirty="0"/>
              <a:t>Sua vida física está evoluindo. A testosterona está aumentando, junto com seu interesse nas meninas. É o momento de adverti-lo sobre emissões noturnos.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CF4C4-DB33-C55E-9D7C-15DCA064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Indivíduo: de 9 a 12 anos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DB7239E5-A427-189B-3822-21B481B1A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32716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7B8C-697B-8C82-F441-BE89718B0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3D2C9-70E6-C96D-F2DD-9C3C44EFA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i="1" dirty="0"/>
              <a:t>Oportunidades</a:t>
            </a:r>
            <a:r>
              <a:rPr lang="pt-BR" dirty="0"/>
              <a:t> guiadas e seguras. Ele precisa entender que existe uma grande diferença entre individualidade e independência. </a:t>
            </a:r>
          </a:p>
          <a:p>
            <a:r>
              <a:rPr lang="pt-BR" dirty="0"/>
              <a:t>Oportunidades </a:t>
            </a:r>
            <a:r>
              <a:rPr lang="pt-BR" i="1" dirty="0"/>
              <a:t>guiadas</a:t>
            </a:r>
            <a:r>
              <a:rPr lang="pt-BR" dirty="0"/>
              <a:t> e seguras. Cria e forneça novas experiências saudáveis. Autonomia controlada!</a:t>
            </a:r>
          </a:p>
          <a:p>
            <a:r>
              <a:rPr lang="pt-BR" dirty="0"/>
              <a:t>Notas, amizades e emoções.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D3CF4A-4A3B-F690-FF78-63CED039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 precisa de que?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2E11C174-5B78-A804-1238-3B2F8F081D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1726151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FCDDD-2DA2-DE88-E838-C22E09E45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E2BB0-F6A8-AB69-8A94-27AAD25C1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i="1" dirty="0"/>
              <a:t>MUITAS CONVERSAS! </a:t>
            </a:r>
            <a:r>
              <a:rPr lang="pt-BR" dirty="0"/>
              <a:t>Um pai ou mãe sábio/a vai iniciar conversas, dando oportunidades para seu filho se expressar, sem medo de condenação. </a:t>
            </a:r>
          </a:p>
          <a:p>
            <a:r>
              <a:rPr lang="pt-BR" dirty="0"/>
              <a:t>Provérbios 20.5 Os propósitos do coração do homem são águas profundas, mas quem tem entendimento os traz à tona.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A7D3D4-7BB5-D615-27B8-7E43B68A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 precisa de que?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9ACF0E1B-2FE4-DEAE-C0F8-F7A57BE168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15646270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DA70-D337-E80A-CD9E-8F9DB440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A779-C0DA-8662-3AA0-F63B46BE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6096000" cy="4114800"/>
          </a:xfrm>
        </p:spPr>
        <p:txBody>
          <a:bodyPr/>
          <a:lstStyle/>
          <a:p>
            <a:r>
              <a:rPr lang="pt-BR" dirty="0"/>
              <a:t>Espionagem</a:t>
            </a:r>
            <a:r>
              <a:rPr lang="pt-BR" i="1" dirty="0"/>
              <a:t>. </a:t>
            </a:r>
          </a:p>
          <a:p>
            <a:r>
              <a:rPr lang="pt-BR" dirty="0"/>
              <a:t>Informações sobre o futuro, especialmente a mudanças físicas que veem.</a:t>
            </a:r>
          </a:p>
          <a:p>
            <a:r>
              <a:rPr lang="pt-BR" dirty="0"/>
              <a:t>Envolvimento. Mantenha o contato dele com você, com a família, com a igreja. Fornece oportunidades para seus amigos.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E0F5B1-9946-1C3A-00E9-C4227494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Indivíduo Precisa de Que?</a:t>
            </a:r>
          </a:p>
        </p:txBody>
      </p:sp>
      <p:pic>
        <p:nvPicPr>
          <p:cNvPr id="6" name="Content Placeholder 5" descr="A child smiling at the camera&#10;&#10;AI-generated content may be incorrect.">
            <a:extLst>
              <a:ext uri="{FF2B5EF4-FFF2-40B4-BE49-F238E27FC236}">
                <a16:creationId xmlns:a16="http://schemas.microsoft.com/office/drawing/2014/main" id="{D32D5B6B-844C-9280-C040-B8EB818F8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3725257" cy="3505200"/>
          </a:xfrm>
        </p:spPr>
      </p:pic>
    </p:spTree>
    <p:extLst>
      <p:ext uri="{BB962C8B-B14F-4D97-AF65-F5344CB8AC3E}">
        <p14:creationId xmlns:p14="http://schemas.microsoft.com/office/powerpoint/2010/main" val="3370469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800F-A18A-81CE-5037-683CDCC4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B4CE4-C4A2-0A82-3AE9-DD57C8D05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A transição de menino para homem está em pleno vapor.  </a:t>
            </a:r>
          </a:p>
          <a:p>
            <a:r>
              <a:rPr lang="pt-BR" dirty="0"/>
              <a:t>Os hormônios estão tornando sua vida um purgatório emocional. É interessante que muitos Andarilhos têm ciclos de crises emocionais de 28 em 28 dias. </a:t>
            </a:r>
            <a:br>
              <a:rPr lang="pt-BR" dirty="0"/>
            </a:br>
            <a:r>
              <a:rPr lang="pt-BR" dirty="0"/>
              <a:t>Isso lhe parece familiar?</a:t>
            </a:r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3EC743-2E96-70F6-7DFC-721FED72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51CEAD3F-1143-74E1-2BA0-17E1D916F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2936583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7B94-77AE-8519-B686-511D64AAB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66E70-A5F1-5886-A8A8-728B558C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A transição de menino para homem está em pleno vapor.  </a:t>
            </a:r>
          </a:p>
          <a:p>
            <a:r>
              <a:rPr lang="pt-BR" dirty="0"/>
              <a:t>O Andarilho está testando todas as regras e limites na sua vida, para determina o que ele vai manter ou descartar. </a:t>
            </a:r>
          </a:p>
          <a:p>
            <a:r>
              <a:rPr lang="pt-BR" dirty="0"/>
              <a:t>Duas perguntas: Estou amado? Posso fazer o que eu quero? </a:t>
            </a:r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B61D14-69C3-5656-C3E7-49B857B7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9BE2F4D4-3D68-842C-DC4C-393190471D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2463111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F3FFE-9BF2-E452-8B0F-41DFA806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4EFCD-043E-5D5A-E73B-C513ED52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Seu sangue está cheio de testosterona. </a:t>
            </a:r>
          </a:p>
          <a:p>
            <a:r>
              <a:rPr lang="pt-BR" dirty="0"/>
              <a:t> Atividades agressivas com outros rapazes. </a:t>
            </a:r>
          </a:p>
          <a:p>
            <a:r>
              <a:rPr lang="pt-BR" dirty="0"/>
              <a:t>Dificuldades em manter atenção. </a:t>
            </a:r>
          </a:p>
          <a:p>
            <a:r>
              <a:rPr lang="pt-BR" dirty="0"/>
              <a:t>A masturbação e as emissões noturnas.</a:t>
            </a:r>
          </a:p>
          <a:p>
            <a:r>
              <a:rPr lang="pt-BR" dirty="0"/>
              <a:t>Estão na escola com meninas que estão desejando afirmação como mulheres, com suas próprias lutas hormonais.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BCCAF9-C1A7-482F-2F0E-876CB1E5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BA6E6847-3E9C-746A-6399-1A5FCB0BC7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289759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06CB-CA41-992B-B418-E9800F8E7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7493-04E3-CBB5-E883-37A01E8A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Provérbios 3.11-12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C71EC-37EF-EFE0-870D-14E651101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6781800" cy="4114800"/>
          </a:xfrm>
        </p:spPr>
        <p:txBody>
          <a:bodyPr/>
          <a:lstStyle/>
          <a:p>
            <a:pPr marL="0" indent="0">
              <a:buNone/>
            </a:pPr>
            <a:r>
              <a:rPr lang="pt-BR" sz="4000" noProof="0" dirty="0"/>
              <a:t>Meu filho, não rejeite a disciplina do SENHOR, nem se aborreça com a sua repreensão. Porque o SENHOR repreende a quem ama, assim como um pai repreende o filho a quem quer bem. </a:t>
            </a:r>
          </a:p>
        </p:txBody>
      </p:sp>
      <p:pic>
        <p:nvPicPr>
          <p:cNvPr id="3074" name="Picture 2" descr="Rabbi Teaching a Jewish Boy Torah for the Bar Mitzvah Ceremony Editorial  Photo - Image of morally, male: 222136146">
            <a:extLst>
              <a:ext uri="{FF2B5EF4-FFF2-40B4-BE49-F238E27FC236}">
                <a16:creationId xmlns:a16="http://schemas.microsoft.com/office/drawing/2014/main" id="{25D61C98-C42D-70B2-D8C9-2E8FD2A839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r="12610"/>
          <a:stretch>
            <a:fillRect/>
          </a:stretch>
        </p:blipFill>
        <p:spPr bwMode="auto">
          <a:xfrm>
            <a:off x="457200" y="2133600"/>
            <a:ext cx="420624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71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C21CF-322E-EFA8-DE46-2759DFBC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D15F2-7F99-8A9A-82DD-FB4566901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Precisam de ajuda, para que seu desejo pela autonomia não se expressa em arrogância, intransigência, e mal educação. </a:t>
            </a:r>
          </a:p>
          <a:p>
            <a:r>
              <a:rPr lang="pt-BR" dirty="0"/>
              <a:t>Quando percebe isso, procure uma converse em particular.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CBF617-5C0C-438E-F8C9-853EE373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6B7041C-BC21-3A6D-2B18-423200E75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957575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883B-5D7F-DC10-7D5A-B0D7E12EE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11014-20CD-E902-DA5D-A1FE28634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De que ele precisa?</a:t>
            </a:r>
          </a:p>
          <a:p>
            <a:r>
              <a:rPr lang="pt-BR" dirty="0"/>
              <a:t>Outras vozes: um pastor de jovens, um tio ou um tia que admira, a companhia de um pessoa de sua idade com maturidade. </a:t>
            </a:r>
          </a:p>
          <a:p>
            <a:r>
              <a:rPr lang="pt-BR" dirty="0"/>
              <a:t>Adultos que agem como adultos, mas mesmo assim são “legais.” Amor, misericórdia, compaixão e perdão.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56246B-41D0-6CBC-4FA9-6797B9A1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D3E6A82A-B046-C159-13F7-7D1417311B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1971919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DB41-96DC-EEF9-013F-36567F129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9EB2-9BB5-7458-FFC3-1D36E4D3F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Em fim, ele precisa de um bom relacionamento com seus pais. </a:t>
            </a:r>
          </a:p>
          <a:p>
            <a:r>
              <a:rPr lang="pt-BR" dirty="0"/>
              <a:t>Ele precisa de graça e misericórdia pelos momentos quando ele “pisar na bola”...e vai pisar na bola tanto que a bola já murchou. </a:t>
            </a:r>
          </a:p>
          <a:p>
            <a:r>
              <a:rPr lang="pt-BR" dirty="0"/>
              <a:t>Ele precisa aprender como admitir seus erros e pedir perdão.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BE60D-4D8A-5943-C8BA-19396BF6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Andarilho (“The </a:t>
            </a:r>
            <a:r>
              <a:rPr lang="pt-BR" dirty="0" err="1"/>
              <a:t>Wanderer</a:t>
            </a:r>
            <a:r>
              <a:rPr lang="pt-BR" dirty="0"/>
              <a:t>”): </a:t>
            </a:r>
            <a:br>
              <a:rPr lang="pt-BR" dirty="0"/>
            </a:br>
            <a:r>
              <a:rPr lang="pt-BR" dirty="0"/>
              <a:t>de 13 a 17 anos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C025820B-6D40-0357-1261-D2414250BF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2561036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297F8-179F-AF61-6845-6136383A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0E318-C538-3AC9-D7AA-6F1E0218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Envolve-se  no mundo dele, por mais que ele permite. </a:t>
            </a:r>
          </a:p>
          <a:p>
            <a:r>
              <a:rPr lang="pt-BR" dirty="0"/>
              <a:t>Basquete? </a:t>
            </a:r>
          </a:p>
          <a:p>
            <a:r>
              <a:rPr lang="pt-BR" dirty="0"/>
              <a:t>Cinema?</a:t>
            </a:r>
          </a:p>
          <a:p>
            <a:r>
              <a:rPr lang="pt-BR" dirty="0"/>
              <a:t>Leve ele e seus amigo para comer num restaurante?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D1E131-7255-EFF4-D7C9-590AAEDF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Fazer?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53331BB1-C51C-FF19-17C4-CB6B04B7A7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3757047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C2050-5980-A590-27F3-7AEB2360A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62B85-CABF-1065-00A3-9F003597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Deixe o Espírito Santo controlar SUAS emoções, frustrações, medos, etc. Não entre em pânico. Entre em oração. </a:t>
            </a:r>
          </a:p>
          <a:p>
            <a:r>
              <a:rPr lang="pt-BR" dirty="0"/>
              <a:t>Faça amizades e atividades com famílias que tem a mesma idade de seu filho. </a:t>
            </a:r>
          </a:p>
          <a:p>
            <a:r>
              <a:rPr lang="pt-BR" dirty="0"/>
              <a:t>Muita afirmação genuína, sem bajulação.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F7994-D5DA-FEAC-ABE0-8C669BF6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Fazer?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C45319F7-4D16-F912-0105-8C61D9D86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9903589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172F9-A98F-4E44-887D-71CF93E1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A4967-72C2-AA07-1B58-752A0216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Feed </a:t>
            </a:r>
            <a:r>
              <a:rPr lang="pt-BR" dirty="0" err="1"/>
              <a:t>him</a:t>
            </a:r>
            <a:r>
              <a:rPr lang="pt-BR" dirty="0"/>
              <a:t>! A comida está sempre </a:t>
            </a:r>
            <a:r>
              <a:rPr lang="pt-BR" dirty="0" err="1"/>
              <a:t>ben-vinda</a:t>
            </a:r>
            <a:r>
              <a:rPr lang="pt-BR" dirty="0"/>
              <a:t>! </a:t>
            </a:r>
          </a:p>
          <a:p>
            <a:r>
              <a:rPr lang="pt-BR" dirty="0"/>
              <a:t>Encoraje ele para procurar emprego. Precisa de dinheiro? Então você precisa trabalhar!</a:t>
            </a:r>
          </a:p>
          <a:p>
            <a:r>
              <a:rPr lang="pt-BR" dirty="0"/>
              <a:t>O mais importante de tudo: aprende conversar com ele, de tal maneira que ele deseja mais conversas.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6C4BB2-9510-9461-A7B5-CA3A9707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Fazer?</a:t>
            </a:r>
          </a:p>
        </p:txBody>
      </p:sp>
      <p:pic>
        <p:nvPicPr>
          <p:cNvPr id="10" name="Content Placeholder 9" descr="A person smiling at camera&#10;&#10;AI-generated content may be incorrect.">
            <a:extLst>
              <a:ext uri="{FF2B5EF4-FFF2-40B4-BE49-F238E27FC236}">
                <a16:creationId xmlns:a16="http://schemas.microsoft.com/office/drawing/2014/main" id="{7718BE71-E4C1-3590-6F31-805F1170F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3650646" cy="4114800"/>
          </a:xfrm>
        </p:spPr>
      </p:pic>
    </p:spTree>
    <p:extLst>
      <p:ext uri="{BB962C8B-B14F-4D97-AF65-F5344CB8AC3E}">
        <p14:creationId xmlns:p14="http://schemas.microsoft.com/office/powerpoint/2010/main" val="846210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2964A-EF2E-F671-C04E-9E75E109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6BBA-139F-BD3F-1D38-C5DF9CA1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Chegaram ao momento de conquistar seus próprios sucessos. Precisam lutar suas próprias batalhas.</a:t>
            </a:r>
          </a:p>
          <a:p>
            <a:r>
              <a:rPr lang="pt-BR" dirty="0"/>
              <a:t>Chegou a hora de eles se sustentarem por conta própria. </a:t>
            </a:r>
          </a:p>
          <a:p>
            <a:r>
              <a:rPr lang="pt-BR" dirty="0"/>
              <a:t>Eles precisam descobrir como lidar com suas próprias pecados, falhas, inibições, e preguiça. </a:t>
            </a:r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09DE8A-B758-048A-1BC2-9EBF4BC0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Guerreira: de 18 a 22/24 anos</a:t>
            </a:r>
          </a:p>
        </p:txBody>
      </p:sp>
      <p:pic>
        <p:nvPicPr>
          <p:cNvPr id="9" name="Content Placeholder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62236A0-63EE-1E0C-974C-5CBBDF7DC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010" y="1981200"/>
            <a:ext cx="3651990" cy="4114800"/>
          </a:xfrm>
        </p:spPr>
      </p:pic>
    </p:spTree>
    <p:extLst>
      <p:ext uri="{BB962C8B-B14F-4D97-AF65-F5344CB8AC3E}">
        <p14:creationId xmlns:p14="http://schemas.microsoft.com/office/powerpoint/2010/main" val="684613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1C6-54B3-ECF4-B3E0-9326BA5F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D65CB-7EB5-C8AB-E5C2-96E5EC7D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Uma tendência moderna: pais que não querem soltar seu filho, e alimenta sua dependência e imaturidade para manter ele de perto. </a:t>
            </a:r>
          </a:p>
          <a:p>
            <a:endParaRPr lang="pt-B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198E58-B954-50CB-D25F-A031AC9F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Guerreira: de 18 a 22/24 anos</a:t>
            </a:r>
          </a:p>
        </p:txBody>
      </p:sp>
      <p:pic>
        <p:nvPicPr>
          <p:cNvPr id="9" name="Content Placeholder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8FD07296-12D5-D697-28EB-9BA5D9B6D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010" y="1981200"/>
            <a:ext cx="3651990" cy="4114800"/>
          </a:xfrm>
        </p:spPr>
      </p:pic>
    </p:spTree>
    <p:extLst>
      <p:ext uri="{BB962C8B-B14F-4D97-AF65-F5344CB8AC3E}">
        <p14:creationId xmlns:p14="http://schemas.microsoft.com/office/powerpoint/2010/main" val="4025892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8FE94-A7B1-C923-BA49-3C7FDC82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4CBA5-FDED-3FA0-4539-C4ED8DDB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É uma fase refletiva. </a:t>
            </a:r>
          </a:p>
          <a:p>
            <a:r>
              <a:rPr lang="pt-BR" dirty="0"/>
              <a:t>É um momento de procurar seus próprios caminhos. </a:t>
            </a:r>
          </a:p>
          <a:p>
            <a:r>
              <a:rPr lang="pt-BR" dirty="0"/>
              <a:t>Para muitos homens cristãos, é o momento de procurar sua parceira na vida. </a:t>
            </a:r>
          </a:p>
          <a:p>
            <a:r>
              <a:rPr lang="pt-BR" dirty="0"/>
              <a:t>É um momento de perplexidade.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79BB7-699A-504E-7E49-CB5A2829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Guerreira: de 18 a 22/24 anos</a:t>
            </a:r>
          </a:p>
        </p:txBody>
      </p:sp>
      <p:pic>
        <p:nvPicPr>
          <p:cNvPr id="9" name="Content Placeholder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43872965-0BAC-FE3E-7A86-58EC0FF370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010" y="1981200"/>
            <a:ext cx="3651990" cy="4114800"/>
          </a:xfrm>
        </p:spPr>
      </p:pic>
    </p:spTree>
    <p:extLst>
      <p:ext uri="{BB962C8B-B14F-4D97-AF65-F5344CB8AC3E}">
        <p14:creationId xmlns:p14="http://schemas.microsoft.com/office/powerpoint/2010/main" val="2126959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36AC-A63B-337B-96CE-50491EC8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7A823-FD08-E4EE-AB23-9C8F82420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De que ele precisa de seus pais? </a:t>
            </a:r>
          </a:p>
          <a:p>
            <a:r>
              <a:rPr lang="pt-BR" dirty="0"/>
              <a:t>Liberdade!</a:t>
            </a:r>
          </a:p>
          <a:p>
            <a:r>
              <a:rPr lang="pt-BR" dirty="0"/>
              <a:t>Não ordens, mas conversas respeitosas e orientações.</a:t>
            </a:r>
          </a:p>
          <a:p>
            <a:r>
              <a:rPr lang="pt-BR" dirty="0"/>
              <a:t>Uma rede de segurança se for necessário. </a:t>
            </a:r>
          </a:p>
          <a:p>
            <a:r>
              <a:rPr lang="pt-BR" dirty="0"/>
              <a:t>A bênção de seus pais.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2BBA9-F0F3-D4A4-17F0-006DD626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Guerreira: de 18 a 22/24 anos</a:t>
            </a:r>
          </a:p>
        </p:txBody>
      </p:sp>
      <p:pic>
        <p:nvPicPr>
          <p:cNvPr id="9" name="Content Placeholder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BC9F37A6-9F20-81DA-BFE2-955102F75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010" y="1981200"/>
            <a:ext cx="3651990" cy="4114800"/>
          </a:xfrm>
        </p:spPr>
      </p:pic>
    </p:spTree>
    <p:extLst>
      <p:ext uri="{BB962C8B-B14F-4D97-AF65-F5344CB8AC3E}">
        <p14:creationId xmlns:p14="http://schemas.microsoft.com/office/powerpoint/2010/main" val="8553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95C9-C709-5E57-C444-6F441146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pt-BR" noProof="0" dirty="0"/>
              <a:t>Provérbios 4.1-4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FD740-E26F-BA09-4F3E-0F42E98ED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524000"/>
            <a:ext cx="10363200" cy="4953000"/>
          </a:xfrm>
        </p:spPr>
        <p:txBody>
          <a:bodyPr/>
          <a:lstStyle/>
          <a:p>
            <a:pPr marL="0" indent="0">
              <a:buNone/>
            </a:pPr>
            <a:r>
              <a:rPr lang="pt-BR" sz="3800" noProof="0" dirty="0"/>
              <a:t>Filhos, escutem a instrução do pai; estejam atentos para que obtenham o entendimento.  2 Porque eu lhes dou boa instrução; não abandonem o meu ensino.  3 Quando eu era menino </a:t>
            </a:r>
            <a:r>
              <a:rPr lang="pt-BR" sz="3800" i="1" noProof="0" dirty="0"/>
              <a:t>em companhia de meu pai</a:t>
            </a:r>
            <a:r>
              <a:rPr lang="pt-BR" sz="3800" noProof="0" dirty="0"/>
              <a:t>, uma criança inexperiente, mas única aos olhos de minha mãe,  4 </a:t>
            </a:r>
            <a:r>
              <a:rPr lang="pt-BR" sz="3800" i="1" noProof="0" dirty="0"/>
              <a:t>ele</a:t>
            </a:r>
            <a:r>
              <a:rPr lang="pt-BR" sz="3800" noProof="0" dirty="0"/>
              <a:t> me ensinava e me dizia: “Que o seu coração retenha as minhas palavras; guarde os meus mandamentos e você viverá. </a:t>
            </a:r>
          </a:p>
        </p:txBody>
      </p:sp>
    </p:spTree>
    <p:extLst>
      <p:ext uri="{BB962C8B-B14F-4D97-AF65-F5344CB8AC3E}">
        <p14:creationId xmlns:p14="http://schemas.microsoft.com/office/powerpoint/2010/main" val="1180092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C7E9D-D0AC-A651-7D4D-D41606E9A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D712D-3455-0701-94B8-257FD9D50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7086600" cy="4114800"/>
          </a:xfrm>
        </p:spPr>
        <p:txBody>
          <a:bodyPr/>
          <a:lstStyle/>
          <a:p>
            <a:r>
              <a:rPr lang="pt-BR" dirty="0"/>
              <a:t>Não esmague seus sonhos. </a:t>
            </a:r>
          </a:p>
          <a:p>
            <a:r>
              <a:rPr lang="pt-BR" dirty="0"/>
              <a:t>Ajude ele para não se sobrecarregar. </a:t>
            </a:r>
          </a:p>
          <a:p>
            <a:r>
              <a:rPr lang="pt-BR" dirty="0"/>
              <a:t>Se ele pedir suas opiniões sobre sua namorada, seja objetiva e positiva, e quando ele trazer ela pra casa, recebam ela com braços abertos. </a:t>
            </a:r>
          </a:p>
          <a:p>
            <a:r>
              <a:rPr lang="pt-BR" dirty="0"/>
              <a:t>Não tolere dependência financeira e emocional.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1EC23F-F76F-A805-7653-849C353A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Guerreira: de 18 a 22/24 anos</a:t>
            </a:r>
          </a:p>
        </p:txBody>
      </p:sp>
      <p:pic>
        <p:nvPicPr>
          <p:cNvPr id="9" name="Content Placeholder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72D2457-D4E2-8562-6E88-D2681EB6F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010" y="1981200"/>
            <a:ext cx="3651990" cy="4114800"/>
          </a:xfrm>
        </p:spPr>
      </p:pic>
    </p:spTree>
    <p:extLst>
      <p:ext uri="{BB962C8B-B14F-4D97-AF65-F5344CB8AC3E}">
        <p14:creationId xmlns:p14="http://schemas.microsoft.com/office/powerpoint/2010/main" val="16084127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EA96-04E5-DD22-50EF-93E16BB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Pirâmide de </a:t>
            </a:r>
            <a:r>
              <a:rPr lang="pt-BR" dirty="0" err="1"/>
              <a:t>Auto-Governança</a:t>
            </a:r>
            <a:endParaRPr lang="pt-BR" dirty="0"/>
          </a:p>
        </p:txBody>
      </p:sp>
      <p:pic>
        <p:nvPicPr>
          <p:cNvPr id="6" name="Content Placeholder 5" descr="A diagram of a sales funnel&#10;&#10;AI-generated content may be incorrect.">
            <a:extLst>
              <a:ext uri="{FF2B5EF4-FFF2-40B4-BE49-F238E27FC236}">
                <a16:creationId xmlns:a16="http://schemas.microsoft.com/office/drawing/2014/main" id="{C2DB1A91-5929-4D1B-4637-D4C21CC7B7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1400" y="1752600"/>
            <a:ext cx="5635800" cy="4724400"/>
          </a:xfrm>
        </p:spPr>
      </p:pic>
    </p:spTree>
    <p:extLst>
      <p:ext uri="{BB962C8B-B14F-4D97-AF65-F5344CB8AC3E}">
        <p14:creationId xmlns:p14="http://schemas.microsoft.com/office/powerpoint/2010/main" val="305693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40B9-9471-6829-9ECF-01494C36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D3C2-03C7-DC0F-48BF-51922D3D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Provérbios 6.20-24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BB764-4254-53BF-FB0F-5122E809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6553200" cy="3581400"/>
          </a:xfrm>
        </p:spPr>
        <p:txBody>
          <a:bodyPr/>
          <a:lstStyle/>
          <a:p>
            <a:pPr marL="0" indent="0">
              <a:buNone/>
            </a:pPr>
            <a:r>
              <a:rPr lang="pt-BR" sz="4400" noProof="0" dirty="0"/>
              <a:t>Meu filho, guarde o mandamento de seu pai e não abandone a instrução de sua mãe. 21 Tenha-os sempre amarrados ao seu coração, pendure-os no seu pescoço. </a:t>
            </a:r>
          </a:p>
        </p:txBody>
      </p:sp>
      <p:pic>
        <p:nvPicPr>
          <p:cNvPr id="9" name="Content Placeholder 8" descr="A person and child sitting on steps reading books&#10;&#10;AI-generated content may be incorrect.">
            <a:extLst>
              <a:ext uri="{FF2B5EF4-FFF2-40B4-BE49-F238E27FC236}">
                <a16:creationId xmlns:a16="http://schemas.microsoft.com/office/drawing/2014/main" id="{65CA8EEC-BE10-7928-2BD6-64344FDAB7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37213" y="1947472"/>
            <a:ext cx="42735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9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BD45-0AD0-BD65-4C49-4FB178E4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3759-B62A-95CA-6822-DB418943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Provérbios 6.20-24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7D399-B48C-8DA7-C914-02EDC3C8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11430000" cy="4343400"/>
          </a:xfrm>
        </p:spPr>
        <p:txBody>
          <a:bodyPr/>
          <a:lstStyle/>
          <a:p>
            <a:pPr marL="0" indent="0">
              <a:buNone/>
            </a:pPr>
            <a:r>
              <a:rPr lang="pt-BR" sz="4200" noProof="0" dirty="0"/>
              <a:t>22 Quando você andar, essa instrução o guiará; quando você se deitar, ela o guardará; quando acordar, falará com você. 23 Porque o mandamento é lâmpada, e a instrução é luz; e as repreensões da disciplina são o caminho da vida. 24 Eles o protegerão da mulher perversa e das lisonjas da mulher estranha. </a:t>
            </a:r>
          </a:p>
        </p:txBody>
      </p:sp>
    </p:spTree>
    <p:extLst>
      <p:ext uri="{BB962C8B-B14F-4D97-AF65-F5344CB8AC3E}">
        <p14:creationId xmlns:p14="http://schemas.microsoft.com/office/powerpoint/2010/main" val="26566455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ite letters on blue background.potx" id="{B80317C3-CA19-5940-845B-77FE7881D7D3}" vid="{A0FB634B-3441-4945-981F-15C2086EEE1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2984</TotalTime>
  <Words>2970</Words>
  <Application>Microsoft Macintosh PowerPoint</Application>
  <PresentationFormat>Widescreen</PresentationFormat>
  <Paragraphs>219</Paragraphs>
  <Slides>71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Times New Roman</vt:lpstr>
      <vt:lpstr>Default Design</vt:lpstr>
      <vt:lpstr>Criando Meninos para  Serem Homens de Deus  Sacrificando o Passageiro para  Investir no Eterno mark@drmarkellis.net</vt:lpstr>
      <vt:lpstr>PowerPoint Presentation</vt:lpstr>
      <vt:lpstr>No Antigo Testamento...</vt:lpstr>
      <vt:lpstr>Provérbios 2.1-5</vt:lpstr>
      <vt:lpstr>Provérbios 2.1-5</vt:lpstr>
      <vt:lpstr>Provérbios 3.11-12</vt:lpstr>
      <vt:lpstr>Provérbios 4.1-4</vt:lpstr>
      <vt:lpstr>Provérbios 6.20-24</vt:lpstr>
      <vt:lpstr>Provérbios 6.20-24</vt:lpstr>
      <vt:lpstr>Malaquias 2.13-15</vt:lpstr>
      <vt:lpstr>Malaquias 2.13-15</vt:lpstr>
      <vt:lpstr>No Novo Testamento... Jesus com José e Maria</vt:lpstr>
      <vt:lpstr>PowerPoint Presentation</vt:lpstr>
      <vt:lpstr>No Novo Testamento... Jesus com José e Maria</vt:lpstr>
      <vt:lpstr>No Novo Testamento... Jesus com José e Maria</vt:lpstr>
      <vt:lpstr>Efésios 6.1-2</vt:lpstr>
      <vt:lpstr>Efésios 6.1-2</vt:lpstr>
      <vt:lpstr>Efésios 5.1-2</vt:lpstr>
      <vt:lpstr>Existem fontes de informações para nos ajudar com a formação de nossos filhos? SIM! Porém...são livros.   </vt:lpstr>
      <vt:lpstr>Charles Spurgeon (1834-1892)</vt:lpstr>
      <vt:lpstr>James Dobson (1936-2025)</vt:lpstr>
      <vt:lpstr>PowerPoint Presentation</vt:lpstr>
      <vt:lpstr>Tedd Tripp</vt:lpstr>
      <vt:lpstr>Paul Tripp</vt:lpstr>
      <vt:lpstr>Paul Tripp</vt:lpstr>
      <vt:lpstr>Stephen James e David Thomas</vt:lpstr>
      <vt:lpstr>Stephen James e David Thomas</vt:lpstr>
      <vt:lpstr>Stephen James e David Thomas</vt:lpstr>
      <vt:lpstr>Cinco (Seis!) Fases de Desenvolvimento</vt:lpstr>
      <vt:lpstr>De Concepção...</vt:lpstr>
      <vt:lpstr>...até 2 anos</vt:lpstr>
      <vt:lpstr>O Explorador: de 2 a 4 anos</vt:lpstr>
      <vt:lpstr>O Explorador: de 2 a 4 anos</vt:lpstr>
      <vt:lpstr>PowerPoint Presentation</vt:lpstr>
      <vt:lpstr>PowerPoint Presentation</vt:lpstr>
      <vt:lpstr>PowerPoint Presentation</vt:lpstr>
      <vt:lpstr>O que é que os exploradores precisam?  Liberdade para explorar, aceitação de expressões de sua masculinidade, com limites necessários e orientações. Espaços onde podem correr, bater, jogar, cuspir, peidar, cavar e pular...a vontade. Brinqueidos masculinos. </vt:lpstr>
      <vt:lpstr>O que é que os exploradores precisam?  Liberdade para explorar, aceitação de expressões de sua masculinidade,  com limites necessários e orientações.  A mãe tem que encontrar o equilíbrio  entre suas preferências femininas,   e as necessidades emocionais e físicas  dos seus filhos</vt:lpstr>
      <vt:lpstr>As Necessidades de Exploradores</vt:lpstr>
      <vt:lpstr>As Necessidades de Exploradores</vt:lpstr>
      <vt:lpstr>O Amante: de 5 a 8 anos</vt:lpstr>
      <vt:lpstr>O Amante: de 5 a 8 anos</vt:lpstr>
      <vt:lpstr>O Amante: de 5 a 8 anos</vt:lpstr>
      <vt:lpstr>Ele Precisa De Que?</vt:lpstr>
      <vt:lpstr>Ele Precisa De Que?</vt:lpstr>
      <vt:lpstr>Ele Precisa De Que?</vt:lpstr>
      <vt:lpstr>Ele Precisa De Que?</vt:lpstr>
      <vt:lpstr>Ele Precisa De Que?</vt:lpstr>
      <vt:lpstr>Ele Precisa De Que?</vt:lpstr>
      <vt:lpstr>O Indivíduo: de 9 a 12 anos</vt:lpstr>
      <vt:lpstr>O Indivíduo: de 9 a 12 anos</vt:lpstr>
      <vt:lpstr>O Indivíduo: de 9 a 12 anos</vt:lpstr>
      <vt:lpstr>O Indivíduo: de 9 a 12 anos</vt:lpstr>
      <vt:lpstr>O Indivíduo precisa de que?</vt:lpstr>
      <vt:lpstr>O Indivíduo precisa de que?</vt:lpstr>
      <vt:lpstr>O Indivíduo Precisa de Que?</vt:lpstr>
      <vt:lpstr>O Andarilho (“The Wanderer”):  de 13 a 17 anos</vt:lpstr>
      <vt:lpstr>O Andarilho (“The Wanderer”):  de 13 a 17 anos</vt:lpstr>
      <vt:lpstr>O Andarilho (“The Wanderer”):  de 13 a 17 anos</vt:lpstr>
      <vt:lpstr>O Andarilho (“The Wanderer”):  de 13 a 17 anos</vt:lpstr>
      <vt:lpstr>O Andarilho (“The Wanderer”):  de 13 a 17 anos</vt:lpstr>
      <vt:lpstr>O Andarilho (“The Wanderer”):  de 13 a 17 anos</vt:lpstr>
      <vt:lpstr>O Que Fazer?</vt:lpstr>
      <vt:lpstr>O Que Fazer?</vt:lpstr>
      <vt:lpstr>O Que Fazer?</vt:lpstr>
      <vt:lpstr>O Guerreira: de 18 a 22/24 anos</vt:lpstr>
      <vt:lpstr>O Guerreira: de 18 a 22/24 anos</vt:lpstr>
      <vt:lpstr>O Guerreira: de 18 a 22/24 anos</vt:lpstr>
      <vt:lpstr>O Guerreira: de 18 a 22/24 anos</vt:lpstr>
      <vt:lpstr>O Guerreira: de 18 a 22/24 anos</vt:lpstr>
      <vt:lpstr>O Pirâmide de Auto-Governança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drmarkellis.net</dc:creator>
  <cp:lastModifiedBy>mark drmarkellis.net</cp:lastModifiedBy>
  <cp:revision>8</cp:revision>
  <dcterms:created xsi:type="dcterms:W3CDTF">2025-10-25T10:15:50Z</dcterms:created>
  <dcterms:modified xsi:type="dcterms:W3CDTF">2025-10-27T12:02:42Z</dcterms:modified>
</cp:coreProperties>
</file>