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12" r:id="rId3"/>
    <p:sldId id="257" r:id="rId4"/>
    <p:sldId id="313" r:id="rId5"/>
    <p:sldId id="258" r:id="rId6"/>
    <p:sldId id="259" r:id="rId7"/>
    <p:sldId id="315" r:id="rId8"/>
    <p:sldId id="316" r:id="rId9"/>
    <p:sldId id="317" r:id="rId10"/>
    <p:sldId id="319" r:id="rId11"/>
    <p:sldId id="318" r:id="rId12"/>
    <p:sldId id="320" r:id="rId13"/>
    <p:sldId id="321" r:id="rId14"/>
    <p:sldId id="322" r:id="rId15"/>
    <p:sldId id="323" r:id="rId16"/>
    <p:sldId id="324" r:id="rId17"/>
    <p:sldId id="325" r:id="rId18"/>
    <p:sldId id="326" r:id="rId19"/>
    <p:sldId id="327" r:id="rId20"/>
    <p:sldId id="328"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160" autoAdjust="0"/>
  </p:normalViewPr>
  <p:slideViewPr>
    <p:cSldViewPr snapToGrid="0">
      <p:cViewPr varScale="1">
        <p:scale>
          <a:sx n="52" d="100"/>
          <a:sy n="52" d="100"/>
        </p:scale>
        <p:origin x="1458" y="276"/>
      </p:cViewPr>
      <p:guideLst/>
    </p:cSldViewPr>
  </p:slideViewPr>
  <p:notesTextViewPr>
    <p:cViewPr>
      <p:scale>
        <a:sx n="1" d="1"/>
        <a:sy n="1" d="1"/>
      </p:scale>
      <p:origin x="0" y="-26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CA5E2-9DE7-4ACE-BCC1-20F7E66D61E7}" type="datetimeFigureOut">
              <a:rPr lang="pt-BR" smtClean="0"/>
              <a:t>29/10/2025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44C47-3AE1-4615-BCB2-62BDC218EE26}" type="slidenum">
              <a:rPr lang="pt-BR" smtClean="0"/>
              <a:t>‹nº›</a:t>
            </a:fld>
            <a:endParaRPr lang="pt-BR"/>
          </a:p>
        </p:txBody>
      </p:sp>
    </p:spTree>
    <p:extLst>
      <p:ext uri="{BB962C8B-B14F-4D97-AF65-F5344CB8AC3E}">
        <p14:creationId xmlns:p14="http://schemas.microsoft.com/office/powerpoint/2010/main" val="2056294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b="1" kern="1200" dirty="0">
                <a:solidFill>
                  <a:schemeClr val="tx1"/>
                </a:solidFill>
                <a:effectLst/>
                <a:latin typeface="+mn-lt"/>
                <a:ea typeface="+mn-ea"/>
                <a:cs typeface="+mn-cs"/>
              </a:rPr>
              <a:t>O QUE SÃO EMOÇÕES? (de forma resumida</a:t>
            </a:r>
            <a:r>
              <a:rPr lang="pt-BR" sz="1200" kern="1200" dirty="0">
                <a:solidFill>
                  <a:schemeClr val="tx1"/>
                </a:solidFill>
                <a:effectLst/>
                <a:latin typeface="+mn-lt"/>
                <a:ea typeface="+mn-ea"/>
                <a:cs typeface="+mn-cs"/>
              </a:rPr>
              <a:t>)</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emoções funcionam como alarme</a:t>
            </a:r>
          </a:p>
          <a:p>
            <a:r>
              <a:rPr lang="pt-BR" sz="1200" kern="1200" dirty="0">
                <a:solidFill>
                  <a:schemeClr val="tx1"/>
                </a:solidFill>
                <a:effectLst/>
                <a:latin typeface="+mn-lt"/>
                <a:ea typeface="+mn-ea"/>
                <a:cs typeface="+mn-cs"/>
              </a:rPr>
              <a:t>- revelam o que está acontecendo internamente</a:t>
            </a:r>
          </a:p>
          <a:p>
            <a:endParaRPr lang="pt-BR" dirty="0"/>
          </a:p>
        </p:txBody>
      </p:sp>
      <p:sp>
        <p:nvSpPr>
          <p:cNvPr id="4" name="Espaço Reservado para Número de Slide 3"/>
          <p:cNvSpPr>
            <a:spLocks noGrp="1"/>
          </p:cNvSpPr>
          <p:nvPr>
            <p:ph type="sldNum" sz="quarter" idx="5"/>
          </p:nvPr>
        </p:nvSpPr>
        <p:spPr/>
        <p:txBody>
          <a:bodyPr/>
          <a:lstStyle/>
          <a:p>
            <a:fld id="{ADA44C47-3AE1-4615-BCB2-62BDC218EE26}" type="slidenum">
              <a:rPr lang="pt-BR" smtClean="0"/>
              <a:t>6</a:t>
            </a:fld>
            <a:endParaRPr lang="pt-BR"/>
          </a:p>
        </p:txBody>
      </p:sp>
    </p:spTree>
    <p:extLst>
      <p:ext uri="{BB962C8B-B14F-4D97-AF65-F5344CB8AC3E}">
        <p14:creationId xmlns:p14="http://schemas.microsoft.com/office/powerpoint/2010/main" val="3544327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21F05-10DB-F28C-7394-4D7A9DBC69E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2465CCA-64AF-8B9F-005A-9ADE6031FAC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B5597DD-9A15-6B3C-088A-14671FA2DC65}"/>
              </a:ext>
            </a:extLst>
          </p:cNvPr>
          <p:cNvSpPr>
            <a:spLocks noGrp="1"/>
          </p:cNvSpPr>
          <p:nvPr>
            <p:ph type="body" idx="1"/>
          </p:nvPr>
        </p:nvSpPr>
        <p:spPr/>
        <p:txBody>
          <a:bodyPr/>
          <a:lstStyle/>
          <a:p>
            <a:r>
              <a:rPr lang="pt-BR" sz="1200" kern="1200" dirty="0">
                <a:solidFill>
                  <a:schemeClr val="tx1"/>
                </a:solidFill>
                <a:effectLst/>
                <a:latin typeface="+mn-lt"/>
                <a:ea typeface="+mn-ea"/>
                <a:cs typeface="+mn-cs"/>
              </a:rPr>
              <a:t>- diferença entre discipulado e aconselhamento</a:t>
            </a:r>
          </a:p>
          <a:p>
            <a:r>
              <a:rPr lang="pt-BR" sz="1200" kern="1200" dirty="0">
                <a:solidFill>
                  <a:schemeClr val="tx1"/>
                </a:solidFill>
                <a:effectLst/>
                <a:latin typeface="+mn-lt"/>
                <a:ea typeface="+mn-ea"/>
                <a:cs typeface="+mn-cs"/>
              </a:rPr>
              <a:t>		- aconselhamento- ensinar como lidar biblicamente com uma crise</a:t>
            </a:r>
          </a:p>
          <a:p>
            <a:r>
              <a:rPr lang="pt-BR" sz="1200" kern="1200" dirty="0">
                <a:solidFill>
                  <a:schemeClr val="tx1"/>
                </a:solidFill>
                <a:effectLst/>
                <a:latin typeface="+mn-lt"/>
                <a:ea typeface="+mn-ea"/>
                <a:cs typeface="+mn-cs"/>
              </a:rPr>
              <a:t>		- dê atenção, escute, procurem respostas bíblicas</a:t>
            </a:r>
          </a:p>
          <a:p>
            <a:endParaRPr lang="pt-BR" dirty="0"/>
          </a:p>
        </p:txBody>
      </p:sp>
      <p:sp>
        <p:nvSpPr>
          <p:cNvPr id="4" name="Espaço Reservado para Número de Slide 3">
            <a:extLst>
              <a:ext uri="{FF2B5EF4-FFF2-40B4-BE49-F238E27FC236}">
                <a16:creationId xmlns:a16="http://schemas.microsoft.com/office/drawing/2014/main" id="{3908AF84-6D13-7DE1-CE3D-20B0544D3386}"/>
              </a:ext>
            </a:extLst>
          </p:cNvPr>
          <p:cNvSpPr>
            <a:spLocks noGrp="1"/>
          </p:cNvSpPr>
          <p:nvPr>
            <p:ph type="sldNum" sz="quarter" idx="5"/>
          </p:nvPr>
        </p:nvSpPr>
        <p:spPr/>
        <p:txBody>
          <a:bodyPr/>
          <a:lstStyle/>
          <a:p>
            <a:fld id="{ADA44C47-3AE1-4615-BCB2-62BDC218EE26}" type="slidenum">
              <a:rPr lang="pt-BR" smtClean="0"/>
              <a:t>16</a:t>
            </a:fld>
            <a:endParaRPr lang="pt-BR"/>
          </a:p>
        </p:txBody>
      </p:sp>
    </p:spTree>
    <p:extLst>
      <p:ext uri="{BB962C8B-B14F-4D97-AF65-F5344CB8AC3E}">
        <p14:creationId xmlns:p14="http://schemas.microsoft.com/office/powerpoint/2010/main" val="1852549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299A7-B1D5-B35C-557A-79965D4A0CA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8C5262E-62F4-5921-A935-DC601DC77D5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4E83428-B904-7623-2A4A-9BC52EDB85B7}"/>
              </a:ext>
            </a:extLst>
          </p:cNvPr>
          <p:cNvSpPr>
            <a:spLocks noGrp="1"/>
          </p:cNvSpPr>
          <p:nvPr>
            <p:ph type="body" idx="1"/>
          </p:nvPr>
        </p:nvSpPr>
        <p:spPr/>
        <p:txBody>
          <a:bodyPr/>
          <a:lstStyle/>
          <a:p>
            <a:r>
              <a:rPr lang="pt-BR" sz="1200" kern="1200" dirty="0">
                <a:solidFill>
                  <a:schemeClr val="tx1"/>
                </a:solidFill>
                <a:effectLst/>
                <a:latin typeface="+mn-lt"/>
                <a:ea typeface="+mn-ea"/>
                <a:cs typeface="+mn-cs"/>
              </a:rPr>
              <a:t>- não tente resolver os conflitos por ele</a:t>
            </a:r>
          </a:p>
          <a:p>
            <a:r>
              <a:rPr lang="pt-BR" sz="1200" kern="1200" dirty="0">
                <a:solidFill>
                  <a:schemeClr val="tx1"/>
                </a:solidFill>
                <a:effectLst/>
                <a:latin typeface="+mn-lt"/>
                <a:ea typeface="+mn-ea"/>
                <a:cs typeface="+mn-cs"/>
              </a:rPr>
              <a:t>- ensine</a:t>
            </a:r>
          </a:p>
          <a:p>
            <a:r>
              <a:rPr lang="pt-BR" sz="1200" kern="1200" dirty="0">
                <a:solidFill>
                  <a:schemeClr val="tx1"/>
                </a:solidFill>
                <a:effectLst/>
                <a:latin typeface="+mn-lt"/>
                <a:ea typeface="+mn-ea"/>
                <a:cs typeface="+mn-cs"/>
              </a:rPr>
              <a:t>- dê o exemplo lidando biblicamente com os conflitos em casa</a:t>
            </a:r>
          </a:p>
          <a:p>
            <a:endParaRPr lang="pt-BR" dirty="0"/>
          </a:p>
        </p:txBody>
      </p:sp>
      <p:sp>
        <p:nvSpPr>
          <p:cNvPr id="4" name="Espaço Reservado para Número de Slide 3">
            <a:extLst>
              <a:ext uri="{FF2B5EF4-FFF2-40B4-BE49-F238E27FC236}">
                <a16:creationId xmlns:a16="http://schemas.microsoft.com/office/drawing/2014/main" id="{673714F9-4E4F-D289-B338-43B0DA8C25BE}"/>
              </a:ext>
            </a:extLst>
          </p:cNvPr>
          <p:cNvSpPr>
            <a:spLocks noGrp="1"/>
          </p:cNvSpPr>
          <p:nvPr>
            <p:ph type="sldNum" sz="quarter" idx="5"/>
          </p:nvPr>
        </p:nvSpPr>
        <p:spPr/>
        <p:txBody>
          <a:bodyPr/>
          <a:lstStyle/>
          <a:p>
            <a:fld id="{ADA44C47-3AE1-4615-BCB2-62BDC218EE26}" type="slidenum">
              <a:rPr lang="pt-BR" smtClean="0"/>
              <a:t>17</a:t>
            </a:fld>
            <a:endParaRPr lang="pt-BR"/>
          </a:p>
        </p:txBody>
      </p:sp>
    </p:spTree>
    <p:extLst>
      <p:ext uri="{BB962C8B-B14F-4D97-AF65-F5344CB8AC3E}">
        <p14:creationId xmlns:p14="http://schemas.microsoft.com/office/powerpoint/2010/main" val="1471539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07DAA-F896-145E-F724-8AD6CA60B3B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91C97B6-A604-CCAA-814E-1E3F0682F3E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9E7D673-A15D-8BBA-F4C7-A060BFB0651B}"/>
              </a:ext>
            </a:extLst>
          </p:cNvPr>
          <p:cNvSpPr>
            <a:spLocks noGrp="1"/>
          </p:cNvSpPr>
          <p:nvPr>
            <p:ph type="body" idx="1"/>
          </p:nvPr>
        </p:nvSpPr>
        <p:spPr/>
        <p:txBody>
          <a:bodyPr/>
          <a:lstStyle/>
          <a:p>
            <a:r>
              <a:rPr lang="pt-BR" sz="1200" kern="1200" dirty="0">
                <a:solidFill>
                  <a:schemeClr val="tx1"/>
                </a:solidFill>
                <a:effectLst/>
                <a:latin typeface="+mn-lt"/>
                <a:ea typeface="+mn-ea"/>
                <a:cs typeface="+mn-cs"/>
              </a:rPr>
              <a:t>- teremos uma aula inteira sobre isso</a:t>
            </a:r>
          </a:p>
          <a:p>
            <a:endParaRPr lang="pt-BR" dirty="0"/>
          </a:p>
        </p:txBody>
      </p:sp>
      <p:sp>
        <p:nvSpPr>
          <p:cNvPr id="4" name="Espaço Reservado para Número de Slide 3">
            <a:extLst>
              <a:ext uri="{FF2B5EF4-FFF2-40B4-BE49-F238E27FC236}">
                <a16:creationId xmlns:a16="http://schemas.microsoft.com/office/drawing/2014/main" id="{B4E53818-49B6-E2B6-2AE1-C674C5979765}"/>
              </a:ext>
            </a:extLst>
          </p:cNvPr>
          <p:cNvSpPr>
            <a:spLocks noGrp="1"/>
          </p:cNvSpPr>
          <p:nvPr>
            <p:ph type="sldNum" sz="quarter" idx="5"/>
          </p:nvPr>
        </p:nvSpPr>
        <p:spPr/>
        <p:txBody>
          <a:bodyPr/>
          <a:lstStyle/>
          <a:p>
            <a:fld id="{ADA44C47-3AE1-4615-BCB2-62BDC218EE26}" type="slidenum">
              <a:rPr lang="pt-BR" smtClean="0"/>
              <a:t>18</a:t>
            </a:fld>
            <a:endParaRPr lang="pt-BR"/>
          </a:p>
        </p:txBody>
      </p:sp>
    </p:spTree>
    <p:extLst>
      <p:ext uri="{BB962C8B-B14F-4D97-AF65-F5344CB8AC3E}">
        <p14:creationId xmlns:p14="http://schemas.microsoft.com/office/powerpoint/2010/main" val="2707306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1A4D7-612C-79A6-28EF-F07A837D64F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84DDA04-A4B0-32AD-FD66-E734E5C4C09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E51369BF-1800-516A-E35F-741FC631D6E1}"/>
              </a:ext>
            </a:extLst>
          </p:cNvPr>
          <p:cNvSpPr>
            <a:spLocks noGrp="1"/>
          </p:cNvSpPr>
          <p:nvPr>
            <p:ph type="body" idx="1"/>
          </p:nvPr>
        </p:nvSpPr>
        <p:spPr/>
        <p:txBody>
          <a:bodyPr/>
          <a:lstStyle/>
          <a:p>
            <a:pPr lvl="1"/>
            <a:r>
              <a:rPr lang="pt-BR" sz="1200" kern="1200" dirty="0">
                <a:solidFill>
                  <a:schemeClr val="tx1"/>
                </a:solidFill>
                <a:effectLst/>
                <a:latin typeface="+mn-lt"/>
                <a:ea typeface="+mn-ea"/>
                <a:cs typeface="+mn-cs"/>
              </a:rPr>
              <a:t>Soluções humanas</a:t>
            </a:r>
          </a:p>
          <a:p>
            <a:pPr lvl="1"/>
            <a:r>
              <a:rPr lang="pt-BR" sz="1200" kern="1200" dirty="0">
                <a:solidFill>
                  <a:schemeClr val="tx1"/>
                </a:solidFill>
                <a:effectLst/>
                <a:latin typeface="+mn-lt"/>
                <a:ea typeface="+mn-ea"/>
                <a:cs typeface="+mn-cs"/>
              </a:rPr>
              <a:t>Rótulos (escola, médico, igreja)</a:t>
            </a:r>
          </a:p>
          <a:p>
            <a:pPr lvl="2"/>
            <a:r>
              <a:rPr lang="pt-BR" sz="1200" kern="1200" dirty="0">
                <a:solidFill>
                  <a:schemeClr val="tx1"/>
                </a:solidFill>
                <a:effectLst/>
                <a:latin typeface="+mn-lt"/>
                <a:ea typeface="+mn-ea"/>
                <a:cs typeface="+mn-cs"/>
              </a:rPr>
              <a:t>Seja humilde, seja sábio</a:t>
            </a:r>
          </a:p>
          <a:p>
            <a:pPr lvl="2"/>
            <a:r>
              <a:rPr lang="pt-BR" sz="1200" kern="1200" dirty="0">
                <a:solidFill>
                  <a:schemeClr val="tx1"/>
                </a:solidFill>
                <a:effectLst/>
                <a:latin typeface="+mn-lt"/>
                <a:ea typeface="+mn-ea"/>
                <a:cs typeface="+mn-cs"/>
              </a:rPr>
              <a:t>Busque aconselhamento</a:t>
            </a:r>
          </a:p>
          <a:p>
            <a:endParaRPr lang="pt-BR" dirty="0"/>
          </a:p>
        </p:txBody>
      </p:sp>
      <p:sp>
        <p:nvSpPr>
          <p:cNvPr id="4" name="Espaço Reservado para Número de Slide 3">
            <a:extLst>
              <a:ext uri="{FF2B5EF4-FFF2-40B4-BE49-F238E27FC236}">
                <a16:creationId xmlns:a16="http://schemas.microsoft.com/office/drawing/2014/main" id="{43DBA880-F796-D6FF-D021-F839370C7853}"/>
              </a:ext>
            </a:extLst>
          </p:cNvPr>
          <p:cNvSpPr>
            <a:spLocks noGrp="1"/>
          </p:cNvSpPr>
          <p:nvPr>
            <p:ph type="sldNum" sz="quarter" idx="5"/>
          </p:nvPr>
        </p:nvSpPr>
        <p:spPr/>
        <p:txBody>
          <a:bodyPr/>
          <a:lstStyle/>
          <a:p>
            <a:fld id="{ADA44C47-3AE1-4615-BCB2-62BDC218EE26}" type="slidenum">
              <a:rPr lang="pt-BR" smtClean="0"/>
              <a:t>19</a:t>
            </a:fld>
            <a:endParaRPr lang="pt-BR"/>
          </a:p>
        </p:txBody>
      </p:sp>
    </p:spTree>
    <p:extLst>
      <p:ext uri="{BB962C8B-B14F-4D97-AF65-F5344CB8AC3E}">
        <p14:creationId xmlns:p14="http://schemas.microsoft.com/office/powerpoint/2010/main" val="1759795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9FBBE-AE89-59D7-4E01-DF57A984566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32EA579-CFAA-6BC4-FB2E-5198E7FF82BA}"/>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A068DB40-BDD3-6D3B-DF42-DE6203A35373}"/>
              </a:ext>
            </a:extLst>
          </p:cNvPr>
          <p:cNvSpPr>
            <a:spLocks noGrp="1"/>
          </p:cNvSpPr>
          <p:nvPr>
            <p:ph type="body" idx="1"/>
          </p:nvPr>
        </p:nvSpPr>
        <p:spPr/>
        <p:txBody>
          <a:bodyPr/>
          <a:lstStyle/>
          <a:p>
            <a:r>
              <a:rPr lang="pt-BR" sz="1200" kern="1200" dirty="0">
                <a:solidFill>
                  <a:schemeClr val="tx1"/>
                </a:solidFill>
                <a:effectLst/>
                <a:latin typeface="+mn-lt"/>
                <a:ea typeface="+mn-ea"/>
                <a:cs typeface="+mn-cs"/>
              </a:rPr>
              <a:t>- não avalie seu sucesso baseado nos resultados</a:t>
            </a:r>
          </a:p>
          <a:p>
            <a:r>
              <a:rPr lang="pt-BR" sz="1200" kern="1200" dirty="0">
                <a:solidFill>
                  <a:schemeClr val="tx1"/>
                </a:solidFill>
                <a:effectLst/>
                <a:latin typeface="+mn-lt"/>
                <a:ea typeface="+mn-ea"/>
                <a:cs typeface="+mn-cs"/>
              </a:rPr>
              <a:t>- seja fiel na dependência da graça</a:t>
            </a:r>
          </a:p>
          <a:p>
            <a:r>
              <a:rPr lang="pt-BR" sz="1200" kern="1200" dirty="0">
                <a:solidFill>
                  <a:schemeClr val="tx1"/>
                </a:solidFill>
                <a:effectLst/>
                <a:latin typeface="+mn-lt"/>
                <a:ea typeface="+mn-ea"/>
                <a:cs typeface="+mn-cs"/>
              </a:rPr>
              <a:t>- sua função termina na morte</a:t>
            </a:r>
          </a:p>
          <a:p>
            <a:r>
              <a:rPr lang="pt-BR" sz="1200" kern="1200" dirty="0">
                <a:solidFill>
                  <a:schemeClr val="tx1"/>
                </a:solidFill>
                <a:effectLst/>
                <a:latin typeface="+mn-lt"/>
                <a:ea typeface="+mn-ea"/>
                <a:cs typeface="+mn-cs"/>
              </a:rPr>
              <a:t>	- com ênfases e modos diferentes em cada fase da vida</a:t>
            </a:r>
          </a:p>
          <a:p>
            <a:r>
              <a:rPr lang="pt-BR" sz="1200" kern="1200">
                <a:solidFill>
                  <a:schemeClr val="tx1"/>
                </a:solidFill>
                <a:effectLst/>
                <a:latin typeface="+mn-lt"/>
                <a:ea typeface="+mn-ea"/>
                <a:cs typeface="+mn-cs"/>
              </a:rPr>
              <a:t> </a:t>
            </a:r>
          </a:p>
          <a:p>
            <a:endParaRPr lang="pt-BR" dirty="0"/>
          </a:p>
        </p:txBody>
      </p:sp>
      <p:sp>
        <p:nvSpPr>
          <p:cNvPr id="4" name="Espaço Reservado para Número de Slide 3">
            <a:extLst>
              <a:ext uri="{FF2B5EF4-FFF2-40B4-BE49-F238E27FC236}">
                <a16:creationId xmlns:a16="http://schemas.microsoft.com/office/drawing/2014/main" id="{5CF719D0-E304-99A2-F4F0-1B4CA3D2FC53}"/>
              </a:ext>
            </a:extLst>
          </p:cNvPr>
          <p:cNvSpPr>
            <a:spLocks noGrp="1"/>
          </p:cNvSpPr>
          <p:nvPr>
            <p:ph type="sldNum" sz="quarter" idx="5"/>
          </p:nvPr>
        </p:nvSpPr>
        <p:spPr/>
        <p:txBody>
          <a:bodyPr/>
          <a:lstStyle/>
          <a:p>
            <a:fld id="{ADA44C47-3AE1-4615-BCB2-62BDC218EE26}" type="slidenum">
              <a:rPr lang="pt-BR" smtClean="0"/>
              <a:t>20</a:t>
            </a:fld>
            <a:endParaRPr lang="pt-BR"/>
          </a:p>
        </p:txBody>
      </p:sp>
    </p:spTree>
    <p:extLst>
      <p:ext uri="{BB962C8B-B14F-4D97-AF65-F5344CB8AC3E}">
        <p14:creationId xmlns:p14="http://schemas.microsoft.com/office/powerpoint/2010/main" val="292806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 problemas físicos- como causa; como efeito</a:t>
            </a:r>
          </a:p>
          <a:p>
            <a:r>
              <a:rPr lang="pt-BR" sz="1200" kern="1200" dirty="0">
                <a:solidFill>
                  <a:schemeClr val="tx1"/>
                </a:solidFill>
                <a:effectLst/>
                <a:latin typeface="+mn-lt"/>
                <a:ea typeface="+mn-ea"/>
                <a:cs typeface="+mn-cs"/>
              </a:rPr>
              <a:t>- problemas físicos podem afetar emoções</a:t>
            </a:r>
          </a:p>
          <a:p>
            <a:r>
              <a:rPr lang="pt-BR" sz="1200" kern="1200" dirty="0">
                <a:solidFill>
                  <a:schemeClr val="tx1"/>
                </a:solidFill>
                <a:effectLst/>
                <a:latin typeface="+mn-lt"/>
                <a:ea typeface="+mn-ea"/>
                <a:cs typeface="+mn-cs"/>
              </a:rPr>
              <a:t>	- hormônios, tumor, falta de vitamina</a:t>
            </a:r>
          </a:p>
          <a:p>
            <a:r>
              <a:rPr lang="pt-BR" sz="1200" kern="1200" dirty="0">
                <a:solidFill>
                  <a:schemeClr val="tx1"/>
                </a:solidFill>
                <a:effectLst/>
                <a:latin typeface="+mn-lt"/>
                <a:ea typeface="+mn-ea"/>
                <a:cs typeface="+mn-cs"/>
              </a:rPr>
              <a:t>	- responsabilidade de se controlar- viver pela fé e não pelo que se sente</a:t>
            </a:r>
          </a:p>
          <a:p>
            <a:r>
              <a:rPr lang="pt-BR" sz="1200" kern="1200" dirty="0">
                <a:solidFill>
                  <a:schemeClr val="tx1"/>
                </a:solidFill>
                <a:effectLst/>
                <a:latin typeface="+mn-lt"/>
                <a:ea typeface="+mn-ea"/>
                <a:cs typeface="+mn-cs"/>
              </a:rPr>
              <a:t>	- buscar ajuda médica- exames que mostrem o problema</a:t>
            </a:r>
          </a:p>
          <a:p>
            <a:r>
              <a:rPr lang="pt-BR" sz="1200" kern="1200" dirty="0">
                <a:solidFill>
                  <a:schemeClr val="tx1"/>
                </a:solidFill>
                <a:effectLst/>
                <a:latin typeface="+mn-lt"/>
                <a:ea typeface="+mn-ea"/>
                <a:cs typeface="+mn-cs"/>
              </a:rPr>
              <a:t>		- exames objetivos x exames subjetivos</a:t>
            </a:r>
          </a:p>
          <a:p>
            <a:endParaRPr lang="pt-BR" dirty="0"/>
          </a:p>
        </p:txBody>
      </p:sp>
      <p:sp>
        <p:nvSpPr>
          <p:cNvPr id="4" name="Espaço Reservado para Número de Slide 3"/>
          <p:cNvSpPr>
            <a:spLocks noGrp="1"/>
          </p:cNvSpPr>
          <p:nvPr>
            <p:ph type="sldNum" sz="quarter" idx="5"/>
          </p:nvPr>
        </p:nvSpPr>
        <p:spPr/>
        <p:txBody>
          <a:bodyPr/>
          <a:lstStyle/>
          <a:p>
            <a:fld id="{ADA44C47-3AE1-4615-BCB2-62BDC218EE26}" type="slidenum">
              <a:rPr lang="pt-BR" smtClean="0"/>
              <a:t>7</a:t>
            </a:fld>
            <a:endParaRPr lang="pt-BR"/>
          </a:p>
        </p:txBody>
      </p:sp>
    </p:spTree>
    <p:extLst>
      <p:ext uri="{BB962C8B-B14F-4D97-AF65-F5344CB8AC3E}">
        <p14:creationId xmlns:p14="http://schemas.microsoft.com/office/powerpoint/2010/main" val="1436147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 o que é mais comum- problemas afetarem as emoções</a:t>
            </a:r>
          </a:p>
          <a:p>
            <a:r>
              <a:rPr lang="pt-BR" sz="1200" kern="1200" dirty="0">
                <a:solidFill>
                  <a:schemeClr val="tx1"/>
                </a:solidFill>
                <a:effectLst/>
                <a:latin typeface="+mn-lt"/>
                <a:ea typeface="+mn-ea"/>
                <a:cs typeface="+mn-cs"/>
              </a:rPr>
              <a:t>	- o problema de sempre tratar como um problema físico:</a:t>
            </a:r>
          </a:p>
          <a:p>
            <a:r>
              <a:rPr lang="pt-BR" sz="1200" kern="1200" dirty="0">
                <a:solidFill>
                  <a:schemeClr val="tx1"/>
                </a:solidFill>
                <a:effectLst/>
                <a:latin typeface="+mn-lt"/>
                <a:ea typeface="+mn-ea"/>
                <a:cs typeface="+mn-cs"/>
              </a:rPr>
              <a:t>		- é como silenciar um alarme de incêndio sem apagar o incêndio</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 como tratar a raiz do problema:</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através das nossas interpretações</a:t>
            </a:r>
          </a:p>
          <a:p>
            <a:r>
              <a:rPr lang="pt-BR" sz="1200" kern="1200" dirty="0">
                <a:solidFill>
                  <a:schemeClr val="tx1"/>
                </a:solidFill>
                <a:effectLst/>
                <a:latin typeface="+mn-lt"/>
                <a:ea typeface="+mn-ea"/>
                <a:cs typeface="+mn-cs"/>
              </a:rPr>
              <a:t>	- há uma circunstância</a:t>
            </a:r>
          </a:p>
          <a:p>
            <a:r>
              <a:rPr lang="pt-BR" sz="1200" kern="1200" dirty="0">
                <a:solidFill>
                  <a:schemeClr val="tx1"/>
                </a:solidFill>
                <a:effectLst/>
                <a:latin typeface="+mn-lt"/>
                <a:ea typeface="+mn-ea"/>
                <a:cs typeface="+mn-cs"/>
              </a:rPr>
              <a:t>	- interpretamos essa circunstância</a:t>
            </a:r>
          </a:p>
          <a:p>
            <a:r>
              <a:rPr lang="pt-BR" sz="1200" kern="1200" dirty="0">
                <a:solidFill>
                  <a:schemeClr val="tx1"/>
                </a:solidFill>
                <a:effectLst/>
                <a:latin typeface="+mn-lt"/>
                <a:ea typeface="+mn-ea"/>
                <a:cs typeface="+mn-cs"/>
              </a:rPr>
              <a:t>		- ou a partir dos nossos desejos</a:t>
            </a:r>
          </a:p>
          <a:p>
            <a:r>
              <a:rPr lang="pt-BR" sz="1200" kern="1200" dirty="0">
                <a:solidFill>
                  <a:schemeClr val="tx1"/>
                </a:solidFill>
                <a:effectLst/>
                <a:latin typeface="+mn-lt"/>
                <a:ea typeface="+mn-ea"/>
                <a:cs typeface="+mn-cs"/>
              </a:rPr>
              <a:t>		- ou a partir das verdades de Deus</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 essas interpretações vão produzir emoções</a:t>
            </a:r>
          </a:p>
          <a:p>
            <a:r>
              <a:rPr lang="pt-BR" sz="1200" kern="1200" dirty="0">
                <a:solidFill>
                  <a:schemeClr val="tx1"/>
                </a:solidFill>
                <a:effectLst/>
                <a:latin typeface="+mn-lt"/>
                <a:ea typeface="+mn-ea"/>
                <a:cs typeface="+mn-cs"/>
              </a:rPr>
              <a:t>		- ira, indignação, tristeza, desânimo, falta de esperança</a:t>
            </a:r>
          </a:p>
          <a:p>
            <a:r>
              <a:rPr lang="pt-BR" sz="1200" kern="1200" dirty="0">
                <a:solidFill>
                  <a:schemeClr val="tx1"/>
                </a:solidFill>
                <a:effectLst/>
                <a:latin typeface="+mn-lt"/>
                <a:ea typeface="+mn-ea"/>
                <a:cs typeface="+mn-cs"/>
              </a:rPr>
              <a:t>		- alegria, confiança, ânimo, esperança</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foi o que Jesus ensinou- os frutos revelam a raiz da árvore</a:t>
            </a:r>
          </a:p>
          <a:p>
            <a:r>
              <a:rPr lang="pt-BR" sz="1200" kern="1200" dirty="0">
                <a:solidFill>
                  <a:schemeClr val="tx1"/>
                </a:solidFill>
                <a:effectLst/>
                <a:latin typeface="+mn-lt"/>
                <a:ea typeface="+mn-ea"/>
                <a:cs typeface="+mn-cs"/>
              </a:rPr>
              <a:t>- as emoções revelam o coração</a:t>
            </a:r>
            <a:endParaRPr lang="pt-BR" dirty="0"/>
          </a:p>
        </p:txBody>
      </p:sp>
      <p:sp>
        <p:nvSpPr>
          <p:cNvPr id="4" name="Espaço Reservado para Número de Slide 3"/>
          <p:cNvSpPr>
            <a:spLocks noGrp="1"/>
          </p:cNvSpPr>
          <p:nvPr>
            <p:ph type="sldNum" sz="quarter" idx="5"/>
          </p:nvPr>
        </p:nvSpPr>
        <p:spPr/>
        <p:txBody>
          <a:bodyPr/>
          <a:lstStyle/>
          <a:p>
            <a:fld id="{ADA44C47-3AE1-4615-BCB2-62BDC218EE26}" type="slidenum">
              <a:rPr lang="pt-BR" smtClean="0"/>
              <a:t>8</a:t>
            </a:fld>
            <a:endParaRPr lang="pt-BR"/>
          </a:p>
        </p:txBody>
      </p:sp>
    </p:spTree>
    <p:extLst>
      <p:ext uri="{BB962C8B-B14F-4D97-AF65-F5344CB8AC3E}">
        <p14:creationId xmlns:p14="http://schemas.microsoft.com/office/powerpoint/2010/main" val="238883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 da mesma forma, Paulo ensina que para combater a ansiedade (emoção)</a:t>
            </a:r>
          </a:p>
          <a:p>
            <a:r>
              <a:rPr lang="pt-BR" sz="1200" kern="1200" dirty="0">
                <a:solidFill>
                  <a:schemeClr val="tx1"/>
                </a:solidFill>
                <a:effectLst/>
                <a:latin typeface="+mn-lt"/>
                <a:ea typeface="+mn-ea"/>
                <a:cs typeface="+mn-cs"/>
              </a:rPr>
              <a:t>- é necessário tratar da interpretação (pensamentos)</a:t>
            </a:r>
          </a:p>
          <a:p>
            <a:r>
              <a:rPr lang="pt-BR" sz="1200" kern="1200" dirty="0">
                <a:solidFill>
                  <a:schemeClr val="tx1"/>
                </a:solidFill>
                <a:effectLst/>
                <a:latin typeface="+mn-lt"/>
                <a:ea typeface="+mn-ea"/>
                <a:cs typeface="+mn-cs"/>
              </a:rPr>
              <a:t>- e obedecer a Palavra (obediência independente dos sentimentos)</a:t>
            </a:r>
          </a:p>
          <a:p>
            <a:endParaRPr lang="pt-BR" dirty="0"/>
          </a:p>
          <a:p>
            <a:r>
              <a:rPr lang="pt-BR" sz="1200" kern="1200" dirty="0">
                <a:solidFill>
                  <a:schemeClr val="tx1"/>
                </a:solidFill>
                <a:effectLst/>
                <a:latin typeface="+mn-lt"/>
                <a:ea typeface="+mn-ea"/>
                <a:cs typeface="+mn-cs"/>
              </a:rPr>
              <a:t>- nesse sentido, a sociedade sem Deus não tem esperança (não vai melhorar)</a:t>
            </a:r>
          </a:p>
          <a:p>
            <a:r>
              <a:rPr lang="pt-BR" sz="1200" kern="1200" dirty="0">
                <a:solidFill>
                  <a:schemeClr val="tx1"/>
                </a:solidFill>
                <a:effectLst/>
                <a:latin typeface="+mn-lt"/>
                <a:ea typeface="+mn-ea"/>
                <a:cs typeface="+mn-cs"/>
              </a:rPr>
              <a:t>- somente as verdades de Deus podem dar intepretações corretas</a:t>
            </a:r>
          </a:p>
          <a:p>
            <a:r>
              <a:rPr lang="pt-BR" sz="1200" kern="1200" dirty="0">
                <a:solidFill>
                  <a:schemeClr val="tx1"/>
                </a:solidFill>
                <a:effectLst/>
                <a:latin typeface="+mn-lt"/>
                <a:ea typeface="+mn-ea"/>
                <a:cs typeface="+mn-cs"/>
              </a:rPr>
              <a:t>- que direcionarão as emoções</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observe que para ser um pai emocionalmente forte</a:t>
            </a:r>
          </a:p>
          <a:p>
            <a:r>
              <a:rPr lang="pt-BR" sz="1200" kern="1200" dirty="0">
                <a:solidFill>
                  <a:schemeClr val="tx1"/>
                </a:solidFill>
                <a:effectLst/>
                <a:latin typeface="+mn-lt"/>
                <a:ea typeface="+mn-ea"/>
                <a:cs typeface="+mn-cs"/>
              </a:rPr>
              <a:t>- e criar filhos emocionalmente forte</a:t>
            </a:r>
          </a:p>
          <a:p>
            <a:r>
              <a:rPr lang="pt-BR" sz="1200" kern="1200" dirty="0">
                <a:solidFill>
                  <a:schemeClr val="tx1"/>
                </a:solidFill>
                <a:effectLst/>
                <a:latin typeface="+mn-lt"/>
                <a:ea typeface="+mn-ea"/>
                <a:cs typeface="+mn-cs"/>
              </a:rPr>
              <a:t>- é necessário transformar o coração</a:t>
            </a:r>
          </a:p>
          <a:p>
            <a:endParaRPr lang="pt-BR" dirty="0"/>
          </a:p>
        </p:txBody>
      </p:sp>
      <p:sp>
        <p:nvSpPr>
          <p:cNvPr id="4" name="Espaço Reservado para Número de Slide 3"/>
          <p:cNvSpPr>
            <a:spLocks noGrp="1"/>
          </p:cNvSpPr>
          <p:nvPr>
            <p:ph type="sldNum" sz="quarter" idx="5"/>
          </p:nvPr>
        </p:nvSpPr>
        <p:spPr/>
        <p:txBody>
          <a:bodyPr/>
          <a:lstStyle/>
          <a:p>
            <a:fld id="{ADA44C47-3AE1-4615-BCB2-62BDC218EE26}" type="slidenum">
              <a:rPr lang="pt-BR" smtClean="0"/>
              <a:t>10</a:t>
            </a:fld>
            <a:endParaRPr lang="pt-BR"/>
          </a:p>
        </p:txBody>
      </p:sp>
    </p:spTree>
    <p:extLst>
      <p:ext uri="{BB962C8B-B14F-4D97-AF65-F5344CB8AC3E}">
        <p14:creationId xmlns:p14="http://schemas.microsoft.com/office/powerpoint/2010/main" val="3808036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1"/>
            <a:r>
              <a:rPr lang="pt-BR" sz="1200" kern="1200" dirty="0">
                <a:solidFill>
                  <a:schemeClr val="tx1"/>
                </a:solidFill>
                <a:effectLst/>
                <a:latin typeface="+mn-lt"/>
                <a:ea typeface="+mn-ea"/>
                <a:cs typeface="+mn-cs"/>
              </a:rPr>
              <a:t>Reconheça o seu pecado e sua necessidade de graça</a:t>
            </a:r>
          </a:p>
          <a:p>
            <a:pPr lvl="2"/>
            <a:r>
              <a:rPr lang="pt-BR" sz="1200" kern="1200" dirty="0">
                <a:solidFill>
                  <a:schemeClr val="tx1"/>
                </a:solidFill>
                <a:effectLst/>
                <a:latin typeface="+mn-lt"/>
                <a:ea typeface="+mn-ea"/>
                <a:cs typeface="+mn-cs"/>
              </a:rPr>
              <a:t>Não pressuponha que </a:t>
            </a:r>
            <a:r>
              <a:rPr lang="pt-BR" sz="1200" kern="1200" dirty="0" err="1">
                <a:solidFill>
                  <a:schemeClr val="tx1"/>
                </a:solidFill>
                <a:effectLst/>
                <a:latin typeface="+mn-lt"/>
                <a:ea typeface="+mn-ea"/>
                <a:cs typeface="+mn-cs"/>
              </a:rPr>
              <a:t>vc</a:t>
            </a:r>
            <a:r>
              <a:rPr lang="pt-BR" sz="1200" kern="1200" dirty="0">
                <a:solidFill>
                  <a:schemeClr val="tx1"/>
                </a:solidFill>
                <a:effectLst/>
                <a:latin typeface="+mn-lt"/>
                <a:ea typeface="+mn-ea"/>
                <a:cs typeface="+mn-cs"/>
              </a:rPr>
              <a:t> está certo e brigar por isso</a:t>
            </a:r>
          </a:p>
          <a:p>
            <a:pPr lvl="3"/>
            <a:r>
              <a:rPr lang="pt-BR" sz="1200" kern="1200" dirty="0">
                <a:solidFill>
                  <a:schemeClr val="tx1"/>
                </a:solidFill>
                <a:effectLst/>
                <a:latin typeface="+mn-lt"/>
                <a:ea typeface="+mn-ea"/>
                <a:cs typeface="+mn-cs"/>
              </a:rPr>
              <a:t>Pais orgulhosos são emocionalmente fracos (ira, indignação)</a:t>
            </a:r>
          </a:p>
          <a:p>
            <a:pPr lvl="3"/>
            <a:r>
              <a:rPr lang="pt-BR" sz="1200" kern="1200" dirty="0">
                <a:solidFill>
                  <a:schemeClr val="tx1"/>
                </a:solidFill>
                <a:effectLst/>
                <a:latin typeface="+mn-lt"/>
                <a:ea typeface="+mn-ea"/>
                <a:cs typeface="+mn-cs"/>
              </a:rPr>
              <a:t>Filhos de pais orgulhosos são emocionalmente fracos</a:t>
            </a:r>
          </a:p>
          <a:p>
            <a:r>
              <a:rPr lang="pt-BR" sz="1200" kern="1200" dirty="0">
                <a:solidFill>
                  <a:schemeClr val="tx1"/>
                </a:solidFill>
                <a:effectLst/>
                <a:latin typeface="+mn-lt"/>
                <a:ea typeface="+mn-ea"/>
                <a:cs typeface="+mn-cs"/>
              </a:rPr>
              <a:t> </a:t>
            </a:r>
          </a:p>
          <a:p>
            <a:pPr lvl="1"/>
            <a:r>
              <a:rPr lang="pt-BR" sz="1200" kern="1200" dirty="0">
                <a:solidFill>
                  <a:schemeClr val="tx1"/>
                </a:solidFill>
                <a:effectLst/>
                <a:latin typeface="+mn-lt"/>
                <a:ea typeface="+mn-ea"/>
                <a:cs typeface="+mn-cs"/>
              </a:rPr>
              <a:t>Reconheça o pecado dos seu filho</a:t>
            </a:r>
          </a:p>
          <a:p>
            <a:pPr lvl="2"/>
            <a:r>
              <a:rPr lang="pt-BR" sz="1200" kern="1200" dirty="0">
                <a:solidFill>
                  <a:schemeClr val="tx1"/>
                </a:solidFill>
                <a:effectLst/>
                <a:latin typeface="+mn-lt"/>
                <a:ea typeface="+mn-ea"/>
                <a:cs typeface="+mn-cs"/>
              </a:rPr>
              <a:t>Não pressuponha que ele é bom</a:t>
            </a:r>
          </a:p>
          <a:p>
            <a:pPr lvl="3"/>
            <a:r>
              <a:rPr lang="pt-BR" sz="1200" kern="1200" dirty="0">
                <a:solidFill>
                  <a:schemeClr val="tx1"/>
                </a:solidFill>
                <a:effectLst/>
                <a:latin typeface="+mn-lt"/>
                <a:ea typeface="+mn-ea"/>
                <a:cs typeface="+mn-cs"/>
              </a:rPr>
              <a:t>Pais orgulhosos dos seus filhos são emocionalmente fracos </a:t>
            </a:r>
          </a:p>
          <a:p>
            <a:pPr lvl="3"/>
            <a:r>
              <a:rPr lang="pt-BR" sz="1200" kern="1200" dirty="0">
                <a:solidFill>
                  <a:schemeClr val="tx1"/>
                </a:solidFill>
                <a:effectLst/>
                <a:latin typeface="+mn-lt"/>
                <a:ea typeface="+mn-ea"/>
                <a:cs typeface="+mn-cs"/>
              </a:rPr>
              <a:t>Filhos de pais orgulhosos dos seus filhos são emocionalmente fracos</a:t>
            </a:r>
          </a:p>
          <a:p>
            <a:pPr lvl="3"/>
            <a:r>
              <a:rPr lang="pt-BR" sz="1200" kern="1200" dirty="0">
                <a:solidFill>
                  <a:schemeClr val="tx1"/>
                </a:solidFill>
                <a:effectLst/>
                <a:latin typeface="+mn-lt"/>
                <a:ea typeface="+mn-ea"/>
                <a:cs typeface="+mn-cs"/>
              </a:rPr>
              <a:t>Pratique a disciplina- (consequência do pecado) aula sobre isso</a:t>
            </a:r>
          </a:p>
          <a:p>
            <a:r>
              <a:rPr lang="pt-BR" sz="1200" kern="1200" dirty="0">
                <a:solidFill>
                  <a:schemeClr val="tx1"/>
                </a:solidFill>
                <a:effectLst/>
                <a:latin typeface="+mn-lt"/>
                <a:ea typeface="+mn-ea"/>
                <a:cs typeface="+mn-cs"/>
              </a:rPr>
              <a:t>Independente dos seus sentimentos</a:t>
            </a:r>
            <a:endParaRPr lang="pt-BR" dirty="0"/>
          </a:p>
        </p:txBody>
      </p:sp>
      <p:sp>
        <p:nvSpPr>
          <p:cNvPr id="4" name="Espaço Reservado para Número de Slide 3"/>
          <p:cNvSpPr>
            <a:spLocks noGrp="1"/>
          </p:cNvSpPr>
          <p:nvPr>
            <p:ph type="sldNum" sz="quarter" idx="5"/>
          </p:nvPr>
        </p:nvSpPr>
        <p:spPr/>
        <p:txBody>
          <a:bodyPr/>
          <a:lstStyle/>
          <a:p>
            <a:fld id="{ADA44C47-3AE1-4615-BCB2-62BDC218EE26}" type="slidenum">
              <a:rPr lang="pt-BR" smtClean="0"/>
              <a:t>11</a:t>
            </a:fld>
            <a:endParaRPr lang="pt-BR"/>
          </a:p>
        </p:txBody>
      </p:sp>
    </p:spTree>
    <p:extLst>
      <p:ext uri="{BB962C8B-B14F-4D97-AF65-F5344CB8AC3E}">
        <p14:creationId xmlns:p14="http://schemas.microsoft.com/office/powerpoint/2010/main" val="203323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err="1">
                <a:solidFill>
                  <a:schemeClr val="tx1"/>
                </a:solidFill>
                <a:effectLst/>
                <a:latin typeface="+mn-lt"/>
                <a:ea typeface="+mn-ea"/>
                <a:cs typeface="+mn-cs"/>
              </a:rPr>
              <a:t>Flp</a:t>
            </a:r>
            <a:r>
              <a:rPr lang="pt-BR" sz="1200" b="1" kern="1200" dirty="0">
                <a:solidFill>
                  <a:schemeClr val="tx1"/>
                </a:solidFill>
                <a:effectLst/>
                <a:latin typeface="+mn-lt"/>
                <a:ea typeface="+mn-ea"/>
                <a:cs typeface="+mn-cs"/>
              </a:rPr>
              <a:t> 4:12  Sei o que é passar necessidade e sei o que é ter fartura. Aprendi o segredo de viver contente em toda e qualquer situação, seja bem alimentado, seja com fome, tendo muito, ou passando necessidade. </a:t>
            </a:r>
            <a:endParaRPr lang="pt-BR" sz="1200" kern="1200" dirty="0">
              <a:solidFill>
                <a:schemeClr val="tx1"/>
              </a:solidFill>
              <a:effectLst/>
              <a:latin typeface="+mn-lt"/>
              <a:ea typeface="+mn-ea"/>
              <a:cs typeface="+mn-cs"/>
            </a:endParaRPr>
          </a:p>
          <a:p>
            <a:r>
              <a:rPr lang="pt-BR" sz="1200" b="1" kern="1200" dirty="0" err="1">
                <a:solidFill>
                  <a:schemeClr val="tx1"/>
                </a:solidFill>
                <a:effectLst/>
                <a:latin typeface="+mn-lt"/>
                <a:ea typeface="+mn-ea"/>
                <a:cs typeface="+mn-cs"/>
              </a:rPr>
              <a:t>Flp</a:t>
            </a:r>
            <a:r>
              <a:rPr lang="pt-BR" sz="1200" b="1" kern="1200" dirty="0">
                <a:solidFill>
                  <a:schemeClr val="tx1"/>
                </a:solidFill>
                <a:effectLst/>
                <a:latin typeface="+mn-lt"/>
                <a:ea typeface="+mn-ea"/>
                <a:cs typeface="+mn-cs"/>
              </a:rPr>
              <a:t> 4:13  Tudo posso naquele que me fortalece.</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a:t>
            </a:r>
          </a:p>
          <a:p>
            <a:pPr lvl="1"/>
            <a:r>
              <a:rPr lang="pt-BR" sz="1200" kern="1200" dirty="0">
                <a:solidFill>
                  <a:schemeClr val="tx1"/>
                </a:solidFill>
                <a:effectLst/>
                <a:latin typeface="+mn-lt"/>
                <a:ea typeface="+mn-ea"/>
                <a:cs typeface="+mn-cs"/>
              </a:rPr>
              <a:t>Seja um modelo de emocionalmente equilibrado </a:t>
            </a:r>
          </a:p>
          <a:p>
            <a:endParaRPr lang="pt-BR" dirty="0"/>
          </a:p>
        </p:txBody>
      </p:sp>
      <p:sp>
        <p:nvSpPr>
          <p:cNvPr id="4" name="Espaço Reservado para Número de Slide 3"/>
          <p:cNvSpPr>
            <a:spLocks noGrp="1"/>
          </p:cNvSpPr>
          <p:nvPr>
            <p:ph type="sldNum" sz="quarter" idx="5"/>
          </p:nvPr>
        </p:nvSpPr>
        <p:spPr/>
        <p:txBody>
          <a:bodyPr/>
          <a:lstStyle/>
          <a:p>
            <a:fld id="{ADA44C47-3AE1-4615-BCB2-62BDC218EE26}" type="slidenum">
              <a:rPr lang="pt-BR" smtClean="0"/>
              <a:t>12</a:t>
            </a:fld>
            <a:endParaRPr lang="pt-BR"/>
          </a:p>
        </p:txBody>
      </p:sp>
    </p:spTree>
    <p:extLst>
      <p:ext uri="{BB962C8B-B14F-4D97-AF65-F5344CB8AC3E}">
        <p14:creationId xmlns:p14="http://schemas.microsoft.com/office/powerpoint/2010/main" val="252491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err="1">
                <a:solidFill>
                  <a:schemeClr val="tx1"/>
                </a:solidFill>
                <a:effectLst/>
                <a:latin typeface="+mn-lt"/>
                <a:ea typeface="+mn-ea"/>
                <a:cs typeface="+mn-cs"/>
              </a:rPr>
              <a:t>Efs</a:t>
            </a:r>
            <a:r>
              <a:rPr lang="pt-BR" sz="1200" b="1" kern="1200" dirty="0">
                <a:solidFill>
                  <a:schemeClr val="tx1"/>
                </a:solidFill>
                <a:effectLst/>
                <a:latin typeface="+mn-lt"/>
                <a:ea typeface="+mn-ea"/>
                <a:cs typeface="+mn-cs"/>
              </a:rPr>
              <a:t> 6:4  Pais, não irritem seus filhos; antes criem-nos segundo a instrução e o conselho do Senhor.</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irritar- ira- emocionalmente se não treinar e disciplinar no caminho do Senhor</a:t>
            </a:r>
          </a:p>
          <a:p>
            <a:r>
              <a:rPr lang="pt-BR" sz="1200" kern="1200" dirty="0">
                <a:solidFill>
                  <a:schemeClr val="tx1"/>
                </a:solidFill>
                <a:effectLst/>
                <a:latin typeface="+mn-lt"/>
                <a:ea typeface="+mn-ea"/>
                <a:cs typeface="+mn-cs"/>
              </a:rPr>
              <a:t> </a:t>
            </a:r>
          </a:p>
          <a:p>
            <a:pPr lvl="1"/>
            <a:r>
              <a:rPr lang="pt-BR" sz="1200" kern="1200" dirty="0">
                <a:solidFill>
                  <a:schemeClr val="tx1"/>
                </a:solidFill>
                <a:effectLst/>
                <a:latin typeface="+mn-lt"/>
                <a:ea typeface="+mn-ea"/>
                <a:cs typeface="+mn-cs"/>
              </a:rPr>
              <a:t>É a única esperança para seu filho</a:t>
            </a:r>
          </a:p>
          <a:p>
            <a:pPr lvl="1"/>
            <a:r>
              <a:rPr lang="pt-BR" sz="1200" kern="1200" dirty="0">
                <a:solidFill>
                  <a:schemeClr val="tx1"/>
                </a:solidFill>
                <a:effectLst/>
                <a:latin typeface="+mn-lt"/>
                <a:ea typeface="+mn-ea"/>
                <a:cs typeface="+mn-cs"/>
              </a:rPr>
              <a:t>Ensine a identidade em Cristo- pecador, perdoado, filho de Deus, para Deus</a:t>
            </a:r>
          </a:p>
          <a:p>
            <a:pPr lvl="2"/>
            <a:r>
              <a:rPr lang="pt-BR" sz="1200" kern="1200" dirty="0">
                <a:solidFill>
                  <a:schemeClr val="tx1"/>
                </a:solidFill>
                <a:effectLst/>
                <a:latin typeface="+mn-lt"/>
                <a:ea typeface="+mn-ea"/>
                <a:cs typeface="+mn-cs"/>
              </a:rPr>
              <a:t>Ensine contra o temor de homens</a:t>
            </a:r>
          </a:p>
          <a:p>
            <a:r>
              <a:rPr lang="pt-BR" sz="1200" b="1" kern="1200" dirty="0" err="1">
                <a:solidFill>
                  <a:schemeClr val="tx1"/>
                </a:solidFill>
                <a:effectLst/>
                <a:latin typeface="+mn-lt"/>
                <a:ea typeface="+mn-ea"/>
                <a:cs typeface="+mn-cs"/>
              </a:rPr>
              <a:t>Prv</a:t>
            </a:r>
            <a:r>
              <a:rPr lang="pt-BR" sz="1200" b="1" kern="1200" dirty="0">
                <a:solidFill>
                  <a:schemeClr val="tx1"/>
                </a:solidFill>
                <a:effectLst/>
                <a:latin typeface="+mn-lt"/>
                <a:ea typeface="+mn-ea"/>
                <a:cs typeface="+mn-cs"/>
              </a:rPr>
              <a:t> 29:25  Quem teme ao homem cai em armadilhas, mas quem confia no Senhor está seguro.</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ADA44C47-3AE1-4615-BCB2-62BDC218EE26}" type="slidenum">
              <a:rPr lang="pt-BR" smtClean="0"/>
              <a:t>13</a:t>
            </a:fld>
            <a:endParaRPr lang="pt-BR"/>
          </a:p>
        </p:txBody>
      </p:sp>
    </p:spTree>
    <p:extLst>
      <p:ext uri="{BB962C8B-B14F-4D97-AF65-F5344CB8AC3E}">
        <p14:creationId xmlns:p14="http://schemas.microsoft.com/office/powerpoint/2010/main" val="24153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 queremos livrar nossos filhos do sofrimento</a:t>
            </a:r>
          </a:p>
          <a:p>
            <a:r>
              <a:rPr lang="pt-BR" sz="1200" kern="1200" dirty="0">
                <a:solidFill>
                  <a:schemeClr val="tx1"/>
                </a:solidFill>
                <a:effectLst/>
                <a:latin typeface="+mn-lt"/>
                <a:ea typeface="+mn-ea"/>
                <a:cs typeface="+mn-cs"/>
              </a:rPr>
              <a:t>- e não permitimos que eles cresçam no sofrimento</a:t>
            </a:r>
          </a:p>
          <a:p>
            <a:r>
              <a:rPr lang="pt-BR" sz="1200" kern="1200" dirty="0">
                <a:solidFill>
                  <a:schemeClr val="tx1"/>
                </a:solidFill>
                <a:effectLst/>
                <a:latin typeface="+mn-lt"/>
                <a:ea typeface="+mn-ea"/>
                <a:cs typeface="+mn-cs"/>
              </a:rPr>
              <a:t>- e nem ensinamos a teologia do sofrimento</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bullyng</a:t>
            </a:r>
            <a:r>
              <a:rPr lang="pt-BR" sz="1200" kern="1200" dirty="0">
                <a:solidFill>
                  <a:schemeClr val="tx1"/>
                </a:solidFill>
                <a:effectLst/>
                <a:latin typeface="+mn-lt"/>
                <a:ea typeface="+mn-ea"/>
                <a:cs typeface="+mn-cs"/>
              </a:rPr>
              <a:t>, dificuldade de fazer amizades, fofocas, injustiça do professor</a:t>
            </a:r>
          </a:p>
          <a:p>
            <a:r>
              <a:rPr lang="pt-BR" sz="1200" kern="1200" dirty="0">
                <a:solidFill>
                  <a:schemeClr val="tx1"/>
                </a:solidFill>
                <a:effectLst/>
                <a:latin typeface="+mn-lt"/>
                <a:ea typeface="+mn-ea"/>
                <a:cs typeface="+mn-cs"/>
              </a:rPr>
              <a:t> </a:t>
            </a:r>
          </a:p>
          <a:p>
            <a:r>
              <a:rPr lang="pt-BR" sz="1200" b="1" kern="1200" dirty="0">
                <a:solidFill>
                  <a:schemeClr val="tx1"/>
                </a:solidFill>
                <a:effectLst/>
                <a:latin typeface="+mn-lt"/>
                <a:ea typeface="+mn-ea"/>
                <a:cs typeface="+mn-cs"/>
              </a:rPr>
              <a:t>Rom 8:28  Sabemos que Deus age em todas as coisas para o bem daqueles que o amam, dos que foram chamados de acordo com o seu propósito. </a:t>
            </a:r>
            <a:endParaRPr lang="pt-BR" sz="1200" kern="1200" dirty="0">
              <a:solidFill>
                <a:schemeClr val="tx1"/>
              </a:solidFill>
              <a:effectLst/>
              <a:latin typeface="+mn-lt"/>
              <a:ea typeface="+mn-ea"/>
              <a:cs typeface="+mn-cs"/>
            </a:endParaRPr>
          </a:p>
          <a:p>
            <a:r>
              <a:rPr lang="pt-BR" sz="1200" b="1" kern="1200" dirty="0">
                <a:solidFill>
                  <a:schemeClr val="tx1"/>
                </a:solidFill>
                <a:effectLst/>
                <a:latin typeface="+mn-lt"/>
                <a:ea typeface="+mn-ea"/>
                <a:cs typeface="+mn-cs"/>
              </a:rPr>
              <a:t>Rom 8:29  Pois aqueles que de antemão conheceu, também os predestinou para serem conformes à imagem de seu Filho, a fim de que ele seja o primogênito entre muitos irmãos.</a:t>
            </a:r>
            <a:endParaRPr lang="pt-BR" sz="1200" kern="1200" dirty="0">
              <a:solidFill>
                <a:schemeClr val="tx1"/>
              </a:solidFill>
              <a:effectLst/>
              <a:latin typeface="+mn-lt"/>
              <a:ea typeface="+mn-ea"/>
              <a:cs typeface="+mn-cs"/>
            </a:endParaRPr>
          </a:p>
          <a:p>
            <a:r>
              <a:rPr lang="pt-BR" sz="1200" b="1" kern="120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r>
              <a:rPr lang="pt-BR" sz="1200" b="1" kern="1200" dirty="0" err="1">
                <a:solidFill>
                  <a:schemeClr val="tx1"/>
                </a:solidFill>
                <a:effectLst/>
                <a:latin typeface="+mn-lt"/>
                <a:ea typeface="+mn-ea"/>
                <a:cs typeface="+mn-cs"/>
              </a:rPr>
              <a:t>Tgo</a:t>
            </a:r>
            <a:r>
              <a:rPr lang="pt-BR" sz="1200" b="1" kern="1200" dirty="0">
                <a:solidFill>
                  <a:schemeClr val="tx1"/>
                </a:solidFill>
                <a:effectLst/>
                <a:latin typeface="+mn-lt"/>
                <a:ea typeface="+mn-ea"/>
                <a:cs typeface="+mn-cs"/>
              </a:rPr>
              <a:t> 1:2  Meus irmãos, considerem motivo de grande alegria o fato de passarem por diversas provações, </a:t>
            </a:r>
            <a:endParaRPr lang="pt-BR" sz="1200" kern="1200" dirty="0">
              <a:solidFill>
                <a:schemeClr val="tx1"/>
              </a:solidFill>
              <a:effectLst/>
              <a:latin typeface="+mn-lt"/>
              <a:ea typeface="+mn-ea"/>
              <a:cs typeface="+mn-cs"/>
            </a:endParaRPr>
          </a:p>
          <a:p>
            <a:r>
              <a:rPr lang="pt-BR" sz="1200" b="1" kern="1200" dirty="0" err="1">
                <a:solidFill>
                  <a:schemeClr val="tx1"/>
                </a:solidFill>
                <a:effectLst/>
                <a:latin typeface="+mn-lt"/>
                <a:ea typeface="+mn-ea"/>
                <a:cs typeface="+mn-cs"/>
              </a:rPr>
              <a:t>Tgo</a:t>
            </a:r>
            <a:r>
              <a:rPr lang="pt-BR" sz="1200" b="1" kern="1200" dirty="0">
                <a:solidFill>
                  <a:schemeClr val="tx1"/>
                </a:solidFill>
                <a:effectLst/>
                <a:latin typeface="+mn-lt"/>
                <a:ea typeface="+mn-ea"/>
                <a:cs typeface="+mn-cs"/>
              </a:rPr>
              <a:t> 1:3  pois vocês sabem que a prova da sua fé produz perseverança.</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obviamente você quer e deve ajudar</a:t>
            </a:r>
          </a:p>
          <a:p>
            <a:r>
              <a:rPr lang="pt-BR" sz="1200" kern="1200" dirty="0">
                <a:solidFill>
                  <a:schemeClr val="tx1"/>
                </a:solidFill>
                <a:effectLst/>
                <a:latin typeface="+mn-lt"/>
                <a:ea typeface="+mn-ea"/>
                <a:cs typeface="+mn-cs"/>
              </a:rPr>
              <a:t>- mas ensine primeiro sobre o valor do sofrimento</a:t>
            </a:r>
          </a:p>
          <a:p>
            <a:r>
              <a:rPr lang="pt-BR" sz="1200" kern="1200" dirty="0">
                <a:solidFill>
                  <a:schemeClr val="tx1"/>
                </a:solidFill>
                <a:effectLst/>
                <a:latin typeface="+mn-lt"/>
                <a:ea typeface="+mn-ea"/>
                <a:cs typeface="+mn-cs"/>
              </a:rPr>
              <a:t>- na perspectiva de Deus</a:t>
            </a:r>
          </a:p>
          <a:p>
            <a:endParaRPr lang="pt-BR" dirty="0"/>
          </a:p>
        </p:txBody>
      </p:sp>
      <p:sp>
        <p:nvSpPr>
          <p:cNvPr id="4" name="Espaço Reservado para Número de Slide 3"/>
          <p:cNvSpPr>
            <a:spLocks noGrp="1"/>
          </p:cNvSpPr>
          <p:nvPr>
            <p:ph type="sldNum" sz="quarter" idx="5"/>
          </p:nvPr>
        </p:nvSpPr>
        <p:spPr/>
        <p:txBody>
          <a:bodyPr/>
          <a:lstStyle/>
          <a:p>
            <a:fld id="{ADA44C47-3AE1-4615-BCB2-62BDC218EE26}" type="slidenum">
              <a:rPr lang="pt-BR" smtClean="0"/>
              <a:t>14</a:t>
            </a:fld>
            <a:endParaRPr lang="pt-BR"/>
          </a:p>
        </p:txBody>
      </p:sp>
    </p:spTree>
    <p:extLst>
      <p:ext uri="{BB962C8B-B14F-4D97-AF65-F5344CB8AC3E}">
        <p14:creationId xmlns:p14="http://schemas.microsoft.com/office/powerpoint/2010/main" val="2510520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3D6D3-AFC1-8D03-543A-5E6BDEF0C201}"/>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83C13DA-9436-8197-7135-D9942B9AE13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D414A32-993F-0923-4C3B-3D53B5016B8B}"/>
              </a:ext>
            </a:extLst>
          </p:cNvPr>
          <p:cNvSpPr>
            <a:spLocks noGrp="1"/>
          </p:cNvSpPr>
          <p:nvPr>
            <p:ph type="body" idx="1"/>
          </p:nvPr>
        </p:nvSpPr>
        <p:spPr/>
        <p:txBody>
          <a:bodyPr/>
          <a:lstStyle/>
          <a:p>
            <a:r>
              <a:rPr lang="pt-BR" sz="1200" b="1" kern="1200" dirty="0">
                <a:solidFill>
                  <a:schemeClr val="tx1"/>
                </a:solidFill>
                <a:effectLst/>
                <a:latin typeface="+mn-lt"/>
                <a:ea typeface="+mn-ea"/>
                <a:cs typeface="+mn-cs"/>
              </a:rPr>
              <a:t>Deu 6:7  Ensine-as com persistência a seus filhos. Converse sobre elas quando estiver sentado em casa, quando estiver andando pelo caminho, quando se deitar e quando se levantar.</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a- Dê atenção ao seu filho</a:t>
            </a:r>
          </a:p>
          <a:p>
            <a:r>
              <a:rPr lang="pt-BR" sz="1200" kern="1200" dirty="0">
                <a:solidFill>
                  <a:schemeClr val="tx1"/>
                </a:solidFill>
                <a:effectLst/>
                <a:latin typeface="+mn-lt"/>
                <a:ea typeface="+mn-ea"/>
                <a:cs typeface="+mn-cs"/>
              </a:rPr>
              <a:t>- dedique tempo ao filho- atenção, conversa, fazer o que ele gosta (e observar seu coração ser revelado)</a:t>
            </a:r>
          </a:p>
          <a:p>
            <a:r>
              <a:rPr lang="pt-BR" sz="1200" kern="1200" dirty="0">
                <a:solidFill>
                  <a:schemeClr val="tx1"/>
                </a:solidFill>
                <a:effectLst/>
                <a:latin typeface="+mn-lt"/>
                <a:ea typeface="+mn-ea"/>
                <a:cs typeface="+mn-cs"/>
              </a:rPr>
              <a:t>- só o fato de dar atenção já ajuda a dar força emocional</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b- Seja intencional no tempo com seu filho</a:t>
            </a:r>
          </a:p>
          <a:p>
            <a:r>
              <a:rPr lang="pt-BR" sz="1200" kern="1200" dirty="0">
                <a:solidFill>
                  <a:schemeClr val="tx1"/>
                </a:solidFill>
                <a:effectLst/>
                <a:latin typeface="+mn-lt"/>
                <a:ea typeface="+mn-ea"/>
                <a:cs typeface="+mn-cs"/>
              </a:rPr>
              <a:t>- mas só atenção, sem ensino, não adianta</a:t>
            </a:r>
          </a:p>
          <a:p>
            <a:r>
              <a:rPr lang="pt-BR" sz="1200" kern="1200" dirty="0">
                <a:solidFill>
                  <a:schemeClr val="tx1"/>
                </a:solidFill>
                <a:effectLst/>
                <a:latin typeface="+mn-lt"/>
                <a:ea typeface="+mn-ea"/>
                <a:cs typeface="+mn-cs"/>
              </a:rPr>
              <a:t>- ensine à tempo e fora do tempo- independente dos seus sentimentos</a:t>
            </a:r>
          </a:p>
          <a:p>
            <a:r>
              <a:rPr lang="pt-BR" sz="1200" kern="1200" dirty="0">
                <a:solidFill>
                  <a:schemeClr val="tx1"/>
                </a:solidFill>
                <a:effectLst/>
                <a:latin typeface="+mn-lt"/>
                <a:ea typeface="+mn-ea"/>
                <a:cs typeface="+mn-cs"/>
              </a:rPr>
              <a:t>- aproveitar oportunidades informais e formais para discipular</a:t>
            </a:r>
          </a:p>
          <a:p>
            <a:endParaRPr lang="pt-BR" dirty="0"/>
          </a:p>
        </p:txBody>
      </p:sp>
      <p:sp>
        <p:nvSpPr>
          <p:cNvPr id="4" name="Espaço Reservado para Número de Slide 3">
            <a:extLst>
              <a:ext uri="{FF2B5EF4-FFF2-40B4-BE49-F238E27FC236}">
                <a16:creationId xmlns:a16="http://schemas.microsoft.com/office/drawing/2014/main" id="{1410D006-3BFE-CCBB-779E-CD0ACC301A4F}"/>
              </a:ext>
            </a:extLst>
          </p:cNvPr>
          <p:cNvSpPr>
            <a:spLocks noGrp="1"/>
          </p:cNvSpPr>
          <p:nvPr>
            <p:ph type="sldNum" sz="quarter" idx="5"/>
          </p:nvPr>
        </p:nvSpPr>
        <p:spPr/>
        <p:txBody>
          <a:bodyPr/>
          <a:lstStyle/>
          <a:p>
            <a:fld id="{ADA44C47-3AE1-4615-BCB2-62BDC218EE26}" type="slidenum">
              <a:rPr lang="pt-BR" smtClean="0"/>
              <a:t>15</a:t>
            </a:fld>
            <a:endParaRPr lang="pt-BR"/>
          </a:p>
        </p:txBody>
      </p:sp>
    </p:spTree>
    <p:extLst>
      <p:ext uri="{BB962C8B-B14F-4D97-AF65-F5344CB8AC3E}">
        <p14:creationId xmlns:p14="http://schemas.microsoft.com/office/powerpoint/2010/main" val="111828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FF5416-FA71-33F0-810A-C57302811028}"/>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133F7628-1EF0-347B-C4F4-E3BF1E3B64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3B7EB87-F0F3-E6E7-2211-589F8C5134AD}"/>
              </a:ext>
            </a:extLst>
          </p:cNvPr>
          <p:cNvSpPr>
            <a:spLocks noGrp="1"/>
          </p:cNvSpPr>
          <p:nvPr>
            <p:ph type="dt" sz="half" idx="10"/>
          </p:nvPr>
        </p:nvSpPr>
        <p:spPr/>
        <p:txBody>
          <a:bodyPr/>
          <a:lstStyle/>
          <a:p>
            <a:fld id="{F4AA8E14-E974-4A31-A718-0EFEFBF353E0}" type="datetimeFigureOut">
              <a:rPr lang="pt-BR" smtClean="0"/>
              <a:t>29/10/2025</a:t>
            </a:fld>
            <a:endParaRPr lang="pt-BR"/>
          </a:p>
        </p:txBody>
      </p:sp>
      <p:sp>
        <p:nvSpPr>
          <p:cNvPr id="5" name="Espaço Reservado para Rodapé 4">
            <a:extLst>
              <a:ext uri="{FF2B5EF4-FFF2-40B4-BE49-F238E27FC236}">
                <a16:creationId xmlns:a16="http://schemas.microsoft.com/office/drawing/2014/main" id="{BE7E1308-1BAC-2FAD-B2BA-A9D65B45F24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65BDE07-A7D2-A873-1C23-B1BE1C16BFAF}"/>
              </a:ext>
            </a:extLst>
          </p:cNvPr>
          <p:cNvSpPr>
            <a:spLocks noGrp="1"/>
          </p:cNvSpPr>
          <p:nvPr>
            <p:ph type="sldNum" sz="quarter" idx="12"/>
          </p:nvPr>
        </p:nvSpPr>
        <p:spPr/>
        <p:txBody>
          <a:bodyPr/>
          <a:lstStyle/>
          <a:p>
            <a:fld id="{25CFC62B-DE59-4765-BAB5-576F47882EF6}" type="slidenum">
              <a:rPr lang="pt-BR" smtClean="0"/>
              <a:t>‹nº›</a:t>
            </a:fld>
            <a:endParaRPr lang="pt-BR"/>
          </a:p>
        </p:txBody>
      </p:sp>
    </p:spTree>
    <p:extLst>
      <p:ext uri="{BB962C8B-B14F-4D97-AF65-F5344CB8AC3E}">
        <p14:creationId xmlns:p14="http://schemas.microsoft.com/office/powerpoint/2010/main" val="399373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70FADB-51A7-26EF-CF01-E2EF5E60A9B4}"/>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B004AF0-EEBE-3CF7-EF5C-5C2CAB95F80E}"/>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B22D3BA-934C-1480-2447-372012923DEB}"/>
              </a:ext>
            </a:extLst>
          </p:cNvPr>
          <p:cNvSpPr>
            <a:spLocks noGrp="1"/>
          </p:cNvSpPr>
          <p:nvPr>
            <p:ph type="dt" sz="half" idx="10"/>
          </p:nvPr>
        </p:nvSpPr>
        <p:spPr/>
        <p:txBody>
          <a:bodyPr/>
          <a:lstStyle/>
          <a:p>
            <a:fld id="{F4AA8E14-E974-4A31-A718-0EFEFBF353E0}" type="datetimeFigureOut">
              <a:rPr lang="pt-BR" smtClean="0"/>
              <a:t>29/10/2025</a:t>
            </a:fld>
            <a:endParaRPr lang="pt-BR"/>
          </a:p>
        </p:txBody>
      </p:sp>
      <p:sp>
        <p:nvSpPr>
          <p:cNvPr id="5" name="Espaço Reservado para Rodapé 4">
            <a:extLst>
              <a:ext uri="{FF2B5EF4-FFF2-40B4-BE49-F238E27FC236}">
                <a16:creationId xmlns:a16="http://schemas.microsoft.com/office/drawing/2014/main" id="{3BDDE9CC-1B1A-4699-D086-4291220D2E4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6A54199-0394-569B-5943-62DD304C4BB9}"/>
              </a:ext>
            </a:extLst>
          </p:cNvPr>
          <p:cNvSpPr>
            <a:spLocks noGrp="1"/>
          </p:cNvSpPr>
          <p:nvPr>
            <p:ph type="sldNum" sz="quarter" idx="12"/>
          </p:nvPr>
        </p:nvSpPr>
        <p:spPr/>
        <p:txBody>
          <a:bodyPr/>
          <a:lstStyle/>
          <a:p>
            <a:fld id="{25CFC62B-DE59-4765-BAB5-576F47882EF6}" type="slidenum">
              <a:rPr lang="pt-BR" smtClean="0"/>
              <a:t>‹nº›</a:t>
            </a:fld>
            <a:endParaRPr lang="pt-BR"/>
          </a:p>
        </p:txBody>
      </p:sp>
    </p:spTree>
    <p:extLst>
      <p:ext uri="{BB962C8B-B14F-4D97-AF65-F5344CB8AC3E}">
        <p14:creationId xmlns:p14="http://schemas.microsoft.com/office/powerpoint/2010/main" val="120837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76A89FD-8B8B-AAED-93C8-66A1DFA6D49F}"/>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7E52D95A-B2B5-0EC7-B440-2A76C8F38EC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E82A03C-FC13-DABD-3F8E-ED6838E7CEFE}"/>
              </a:ext>
            </a:extLst>
          </p:cNvPr>
          <p:cNvSpPr>
            <a:spLocks noGrp="1"/>
          </p:cNvSpPr>
          <p:nvPr>
            <p:ph type="dt" sz="half" idx="10"/>
          </p:nvPr>
        </p:nvSpPr>
        <p:spPr/>
        <p:txBody>
          <a:bodyPr/>
          <a:lstStyle/>
          <a:p>
            <a:fld id="{F4AA8E14-E974-4A31-A718-0EFEFBF353E0}" type="datetimeFigureOut">
              <a:rPr lang="pt-BR" smtClean="0"/>
              <a:t>29/10/2025</a:t>
            </a:fld>
            <a:endParaRPr lang="pt-BR"/>
          </a:p>
        </p:txBody>
      </p:sp>
      <p:sp>
        <p:nvSpPr>
          <p:cNvPr id="5" name="Espaço Reservado para Rodapé 4">
            <a:extLst>
              <a:ext uri="{FF2B5EF4-FFF2-40B4-BE49-F238E27FC236}">
                <a16:creationId xmlns:a16="http://schemas.microsoft.com/office/drawing/2014/main" id="{B6C4B76A-F1F8-7670-22AB-B9EA80ABD06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C15649E-4670-F2A9-9880-441A6D86A0A1}"/>
              </a:ext>
            </a:extLst>
          </p:cNvPr>
          <p:cNvSpPr>
            <a:spLocks noGrp="1"/>
          </p:cNvSpPr>
          <p:nvPr>
            <p:ph type="sldNum" sz="quarter" idx="12"/>
          </p:nvPr>
        </p:nvSpPr>
        <p:spPr/>
        <p:txBody>
          <a:bodyPr/>
          <a:lstStyle/>
          <a:p>
            <a:fld id="{25CFC62B-DE59-4765-BAB5-576F47882EF6}" type="slidenum">
              <a:rPr lang="pt-BR" smtClean="0"/>
              <a:t>‹nº›</a:t>
            </a:fld>
            <a:endParaRPr lang="pt-BR"/>
          </a:p>
        </p:txBody>
      </p:sp>
    </p:spTree>
    <p:extLst>
      <p:ext uri="{BB962C8B-B14F-4D97-AF65-F5344CB8AC3E}">
        <p14:creationId xmlns:p14="http://schemas.microsoft.com/office/powerpoint/2010/main" val="187735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8EC1B0-3115-3A36-1566-3329AD21D9C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6E68C25-5148-54E9-7BB6-EC3950492A2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65DC30D-6968-1ECD-BF7A-9508AEE76831}"/>
              </a:ext>
            </a:extLst>
          </p:cNvPr>
          <p:cNvSpPr>
            <a:spLocks noGrp="1"/>
          </p:cNvSpPr>
          <p:nvPr>
            <p:ph type="dt" sz="half" idx="10"/>
          </p:nvPr>
        </p:nvSpPr>
        <p:spPr/>
        <p:txBody>
          <a:bodyPr/>
          <a:lstStyle/>
          <a:p>
            <a:fld id="{F4AA8E14-E974-4A31-A718-0EFEFBF353E0}" type="datetimeFigureOut">
              <a:rPr lang="pt-BR" smtClean="0"/>
              <a:t>29/10/2025</a:t>
            </a:fld>
            <a:endParaRPr lang="pt-BR"/>
          </a:p>
        </p:txBody>
      </p:sp>
      <p:sp>
        <p:nvSpPr>
          <p:cNvPr id="5" name="Espaço Reservado para Rodapé 4">
            <a:extLst>
              <a:ext uri="{FF2B5EF4-FFF2-40B4-BE49-F238E27FC236}">
                <a16:creationId xmlns:a16="http://schemas.microsoft.com/office/drawing/2014/main" id="{70ABDD68-3186-6467-8552-E69BCB635A1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C6BD6AE-5443-C296-5A44-654322E99D75}"/>
              </a:ext>
            </a:extLst>
          </p:cNvPr>
          <p:cNvSpPr>
            <a:spLocks noGrp="1"/>
          </p:cNvSpPr>
          <p:nvPr>
            <p:ph type="sldNum" sz="quarter" idx="12"/>
          </p:nvPr>
        </p:nvSpPr>
        <p:spPr/>
        <p:txBody>
          <a:bodyPr/>
          <a:lstStyle/>
          <a:p>
            <a:fld id="{25CFC62B-DE59-4765-BAB5-576F47882EF6}" type="slidenum">
              <a:rPr lang="pt-BR" smtClean="0"/>
              <a:t>‹nº›</a:t>
            </a:fld>
            <a:endParaRPr lang="pt-BR"/>
          </a:p>
        </p:txBody>
      </p:sp>
    </p:spTree>
    <p:extLst>
      <p:ext uri="{BB962C8B-B14F-4D97-AF65-F5344CB8AC3E}">
        <p14:creationId xmlns:p14="http://schemas.microsoft.com/office/powerpoint/2010/main" val="3546419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859DC-8B99-09F5-84FD-5D7648A6A8D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D96BE45-69DD-5301-0ADC-5AD037C284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C2765939-751E-F89E-898C-E66273677B2A}"/>
              </a:ext>
            </a:extLst>
          </p:cNvPr>
          <p:cNvSpPr>
            <a:spLocks noGrp="1"/>
          </p:cNvSpPr>
          <p:nvPr>
            <p:ph type="dt" sz="half" idx="10"/>
          </p:nvPr>
        </p:nvSpPr>
        <p:spPr/>
        <p:txBody>
          <a:bodyPr/>
          <a:lstStyle/>
          <a:p>
            <a:fld id="{F4AA8E14-E974-4A31-A718-0EFEFBF353E0}" type="datetimeFigureOut">
              <a:rPr lang="pt-BR" smtClean="0"/>
              <a:t>29/10/2025</a:t>
            </a:fld>
            <a:endParaRPr lang="pt-BR"/>
          </a:p>
        </p:txBody>
      </p:sp>
      <p:sp>
        <p:nvSpPr>
          <p:cNvPr id="5" name="Espaço Reservado para Rodapé 4">
            <a:extLst>
              <a:ext uri="{FF2B5EF4-FFF2-40B4-BE49-F238E27FC236}">
                <a16:creationId xmlns:a16="http://schemas.microsoft.com/office/drawing/2014/main" id="{9B1FDEAF-C84D-FB6C-8C86-40442909EA1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F2BBAAF-9DE5-C9A2-B633-3E56405D2226}"/>
              </a:ext>
            </a:extLst>
          </p:cNvPr>
          <p:cNvSpPr>
            <a:spLocks noGrp="1"/>
          </p:cNvSpPr>
          <p:nvPr>
            <p:ph type="sldNum" sz="quarter" idx="12"/>
          </p:nvPr>
        </p:nvSpPr>
        <p:spPr/>
        <p:txBody>
          <a:bodyPr/>
          <a:lstStyle/>
          <a:p>
            <a:fld id="{25CFC62B-DE59-4765-BAB5-576F47882EF6}" type="slidenum">
              <a:rPr lang="pt-BR" smtClean="0"/>
              <a:t>‹nº›</a:t>
            </a:fld>
            <a:endParaRPr lang="pt-BR"/>
          </a:p>
        </p:txBody>
      </p:sp>
    </p:spTree>
    <p:extLst>
      <p:ext uri="{BB962C8B-B14F-4D97-AF65-F5344CB8AC3E}">
        <p14:creationId xmlns:p14="http://schemas.microsoft.com/office/powerpoint/2010/main" val="220212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AC93CF-3D61-A272-09F2-16B7ABCBAE3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A52F310-0CAE-9A39-4AE0-26164D081732}"/>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6FA70EE-DA05-04ED-31B8-3C288EFB8098}"/>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99C0E28D-6D37-3030-E986-D2F97AD9BAEB}"/>
              </a:ext>
            </a:extLst>
          </p:cNvPr>
          <p:cNvSpPr>
            <a:spLocks noGrp="1"/>
          </p:cNvSpPr>
          <p:nvPr>
            <p:ph type="dt" sz="half" idx="10"/>
          </p:nvPr>
        </p:nvSpPr>
        <p:spPr/>
        <p:txBody>
          <a:bodyPr/>
          <a:lstStyle/>
          <a:p>
            <a:fld id="{F4AA8E14-E974-4A31-A718-0EFEFBF353E0}" type="datetimeFigureOut">
              <a:rPr lang="pt-BR" smtClean="0"/>
              <a:t>29/10/2025</a:t>
            </a:fld>
            <a:endParaRPr lang="pt-BR"/>
          </a:p>
        </p:txBody>
      </p:sp>
      <p:sp>
        <p:nvSpPr>
          <p:cNvPr id="6" name="Espaço Reservado para Rodapé 5">
            <a:extLst>
              <a:ext uri="{FF2B5EF4-FFF2-40B4-BE49-F238E27FC236}">
                <a16:creationId xmlns:a16="http://schemas.microsoft.com/office/drawing/2014/main" id="{FB213811-C19F-9AE3-CAC0-8E4E863A445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D8CD238-635A-9C96-9247-012BB0F83A7D}"/>
              </a:ext>
            </a:extLst>
          </p:cNvPr>
          <p:cNvSpPr>
            <a:spLocks noGrp="1"/>
          </p:cNvSpPr>
          <p:nvPr>
            <p:ph type="sldNum" sz="quarter" idx="12"/>
          </p:nvPr>
        </p:nvSpPr>
        <p:spPr/>
        <p:txBody>
          <a:bodyPr/>
          <a:lstStyle/>
          <a:p>
            <a:fld id="{25CFC62B-DE59-4765-BAB5-576F47882EF6}" type="slidenum">
              <a:rPr lang="pt-BR" smtClean="0"/>
              <a:t>‹nº›</a:t>
            </a:fld>
            <a:endParaRPr lang="pt-BR"/>
          </a:p>
        </p:txBody>
      </p:sp>
    </p:spTree>
    <p:extLst>
      <p:ext uri="{BB962C8B-B14F-4D97-AF65-F5344CB8AC3E}">
        <p14:creationId xmlns:p14="http://schemas.microsoft.com/office/powerpoint/2010/main" val="416518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0DA07-9DCF-4B1D-8B6A-328643D5BD3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CC83AAF-F453-9F47-E278-C0F1E87E52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B62BF62A-7B0E-D3AD-1D0C-7C5844B2A7E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DC0C2CA-EE55-964C-515F-37774CF715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F11EFA6-9D6C-F613-2E1E-0D977317152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EFE73060-39BF-091C-CA0F-5C44260CD788}"/>
              </a:ext>
            </a:extLst>
          </p:cNvPr>
          <p:cNvSpPr>
            <a:spLocks noGrp="1"/>
          </p:cNvSpPr>
          <p:nvPr>
            <p:ph type="dt" sz="half" idx="10"/>
          </p:nvPr>
        </p:nvSpPr>
        <p:spPr/>
        <p:txBody>
          <a:bodyPr/>
          <a:lstStyle/>
          <a:p>
            <a:fld id="{F4AA8E14-E974-4A31-A718-0EFEFBF353E0}" type="datetimeFigureOut">
              <a:rPr lang="pt-BR" smtClean="0"/>
              <a:t>29/10/2025</a:t>
            </a:fld>
            <a:endParaRPr lang="pt-BR"/>
          </a:p>
        </p:txBody>
      </p:sp>
      <p:sp>
        <p:nvSpPr>
          <p:cNvPr id="8" name="Espaço Reservado para Rodapé 7">
            <a:extLst>
              <a:ext uri="{FF2B5EF4-FFF2-40B4-BE49-F238E27FC236}">
                <a16:creationId xmlns:a16="http://schemas.microsoft.com/office/drawing/2014/main" id="{50BF9B34-E083-0107-DED8-D9B723EF1A8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E0977C3-E5F8-D9F0-DE10-F8B01D5ADC46}"/>
              </a:ext>
            </a:extLst>
          </p:cNvPr>
          <p:cNvSpPr>
            <a:spLocks noGrp="1"/>
          </p:cNvSpPr>
          <p:nvPr>
            <p:ph type="sldNum" sz="quarter" idx="12"/>
          </p:nvPr>
        </p:nvSpPr>
        <p:spPr/>
        <p:txBody>
          <a:bodyPr/>
          <a:lstStyle/>
          <a:p>
            <a:fld id="{25CFC62B-DE59-4765-BAB5-576F47882EF6}" type="slidenum">
              <a:rPr lang="pt-BR" smtClean="0"/>
              <a:t>‹nº›</a:t>
            </a:fld>
            <a:endParaRPr lang="pt-BR"/>
          </a:p>
        </p:txBody>
      </p:sp>
    </p:spTree>
    <p:extLst>
      <p:ext uri="{BB962C8B-B14F-4D97-AF65-F5344CB8AC3E}">
        <p14:creationId xmlns:p14="http://schemas.microsoft.com/office/powerpoint/2010/main" val="294411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4D9401-85A2-C8E9-42D8-F9D1F867655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096595E-FA92-FD37-1583-37653CC18FAB}"/>
              </a:ext>
            </a:extLst>
          </p:cNvPr>
          <p:cNvSpPr>
            <a:spLocks noGrp="1"/>
          </p:cNvSpPr>
          <p:nvPr>
            <p:ph type="dt" sz="half" idx="10"/>
          </p:nvPr>
        </p:nvSpPr>
        <p:spPr/>
        <p:txBody>
          <a:bodyPr/>
          <a:lstStyle/>
          <a:p>
            <a:fld id="{F4AA8E14-E974-4A31-A718-0EFEFBF353E0}" type="datetimeFigureOut">
              <a:rPr lang="pt-BR" smtClean="0"/>
              <a:t>29/10/2025</a:t>
            </a:fld>
            <a:endParaRPr lang="pt-BR"/>
          </a:p>
        </p:txBody>
      </p:sp>
      <p:sp>
        <p:nvSpPr>
          <p:cNvPr id="4" name="Espaço Reservado para Rodapé 3">
            <a:extLst>
              <a:ext uri="{FF2B5EF4-FFF2-40B4-BE49-F238E27FC236}">
                <a16:creationId xmlns:a16="http://schemas.microsoft.com/office/drawing/2014/main" id="{591EE9C3-318A-D5F7-1BC3-05F33C42B8D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95A419D2-B2DB-CE09-287E-0D6FA494F96B}"/>
              </a:ext>
            </a:extLst>
          </p:cNvPr>
          <p:cNvSpPr>
            <a:spLocks noGrp="1"/>
          </p:cNvSpPr>
          <p:nvPr>
            <p:ph type="sldNum" sz="quarter" idx="12"/>
          </p:nvPr>
        </p:nvSpPr>
        <p:spPr/>
        <p:txBody>
          <a:bodyPr/>
          <a:lstStyle/>
          <a:p>
            <a:fld id="{25CFC62B-DE59-4765-BAB5-576F47882EF6}" type="slidenum">
              <a:rPr lang="pt-BR" smtClean="0"/>
              <a:t>‹nº›</a:t>
            </a:fld>
            <a:endParaRPr lang="pt-BR"/>
          </a:p>
        </p:txBody>
      </p:sp>
    </p:spTree>
    <p:extLst>
      <p:ext uri="{BB962C8B-B14F-4D97-AF65-F5344CB8AC3E}">
        <p14:creationId xmlns:p14="http://schemas.microsoft.com/office/powerpoint/2010/main" val="383385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7ABAEDA-7488-5B09-332A-B2B244E5EB50}"/>
              </a:ext>
            </a:extLst>
          </p:cNvPr>
          <p:cNvSpPr>
            <a:spLocks noGrp="1"/>
          </p:cNvSpPr>
          <p:nvPr>
            <p:ph type="dt" sz="half" idx="10"/>
          </p:nvPr>
        </p:nvSpPr>
        <p:spPr/>
        <p:txBody>
          <a:bodyPr/>
          <a:lstStyle/>
          <a:p>
            <a:fld id="{F4AA8E14-E974-4A31-A718-0EFEFBF353E0}" type="datetimeFigureOut">
              <a:rPr lang="pt-BR" smtClean="0"/>
              <a:t>29/10/2025</a:t>
            </a:fld>
            <a:endParaRPr lang="pt-BR"/>
          </a:p>
        </p:txBody>
      </p:sp>
      <p:sp>
        <p:nvSpPr>
          <p:cNvPr id="3" name="Espaço Reservado para Rodapé 2">
            <a:extLst>
              <a:ext uri="{FF2B5EF4-FFF2-40B4-BE49-F238E27FC236}">
                <a16:creationId xmlns:a16="http://schemas.microsoft.com/office/drawing/2014/main" id="{6F218542-412A-1907-8F6E-B561A831F418}"/>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F2E59F22-5EF4-0BFF-879F-37040C350764}"/>
              </a:ext>
            </a:extLst>
          </p:cNvPr>
          <p:cNvSpPr>
            <a:spLocks noGrp="1"/>
          </p:cNvSpPr>
          <p:nvPr>
            <p:ph type="sldNum" sz="quarter" idx="12"/>
          </p:nvPr>
        </p:nvSpPr>
        <p:spPr/>
        <p:txBody>
          <a:bodyPr/>
          <a:lstStyle/>
          <a:p>
            <a:fld id="{25CFC62B-DE59-4765-BAB5-576F47882EF6}" type="slidenum">
              <a:rPr lang="pt-BR" smtClean="0"/>
              <a:t>‹nº›</a:t>
            </a:fld>
            <a:endParaRPr lang="pt-BR"/>
          </a:p>
        </p:txBody>
      </p:sp>
    </p:spTree>
    <p:extLst>
      <p:ext uri="{BB962C8B-B14F-4D97-AF65-F5344CB8AC3E}">
        <p14:creationId xmlns:p14="http://schemas.microsoft.com/office/powerpoint/2010/main" val="420401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9D17F-35B9-8548-2054-B92A764789B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CB6C26AA-BC4A-5D10-A479-6AC2ED04A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66B3C1E-98D6-CD44-8AB4-EE7259673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E737D09-8858-5A96-72D3-DCDF29864C3A}"/>
              </a:ext>
            </a:extLst>
          </p:cNvPr>
          <p:cNvSpPr>
            <a:spLocks noGrp="1"/>
          </p:cNvSpPr>
          <p:nvPr>
            <p:ph type="dt" sz="half" idx="10"/>
          </p:nvPr>
        </p:nvSpPr>
        <p:spPr/>
        <p:txBody>
          <a:bodyPr/>
          <a:lstStyle/>
          <a:p>
            <a:fld id="{F4AA8E14-E974-4A31-A718-0EFEFBF353E0}" type="datetimeFigureOut">
              <a:rPr lang="pt-BR" smtClean="0"/>
              <a:t>29/10/2025</a:t>
            </a:fld>
            <a:endParaRPr lang="pt-BR"/>
          </a:p>
        </p:txBody>
      </p:sp>
      <p:sp>
        <p:nvSpPr>
          <p:cNvPr id="6" name="Espaço Reservado para Rodapé 5">
            <a:extLst>
              <a:ext uri="{FF2B5EF4-FFF2-40B4-BE49-F238E27FC236}">
                <a16:creationId xmlns:a16="http://schemas.microsoft.com/office/drawing/2014/main" id="{A9EF64EE-C2A6-4670-736A-6343C3636C7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4B8E2EF-7075-4519-D4D9-F1998F15EEFA}"/>
              </a:ext>
            </a:extLst>
          </p:cNvPr>
          <p:cNvSpPr>
            <a:spLocks noGrp="1"/>
          </p:cNvSpPr>
          <p:nvPr>
            <p:ph type="sldNum" sz="quarter" idx="12"/>
          </p:nvPr>
        </p:nvSpPr>
        <p:spPr/>
        <p:txBody>
          <a:bodyPr/>
          <a:lstStyle/>
          <a:p>
            <a:fld id="{25CFC62B-DE59-4765-BAB5-576F47882EF6}" type="slidenum">
              <a:rPr lang="pt-BR" smtClean="0"/>
              <a:t>‹nº›</a:t>
            </a:fld>
            <a:endParaRPr lang="pt-BR"/>
          </a:p>
        </p:txBody>
      </p:sp>
    </p:spTree>
    <p:extLst>
      <p:ext uri="{BB962C8B-B14F-4D97-AF65-F5344CB8AC3E}">
        <p14:creationId xmlns:p14="http://schemas.microsoft.com/office/powerpoint/2010/main" val="1801202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EDE15-B967-C655-4EAD-3884C937D8A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2F3DB935-7F93-80D7-EDA5-4A00937E27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B7F6D7A8-568F-0B19-0BD7-52E22FB87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BFF15BA-AA32-131F-4E95-663BAD5D34EE}"/>
              </a:ext>
            </a:extLst>
          </p:cNvPr>
          <p:cNvSpPr>
            <a:spLocks noGrp="1"/>
          </p:cNvSpPr>
          <p:nvPr>
            <p:ph type="dt" sz="half" idx="10"/>
          </p:nvPr>
        </p:nvSpPr>
        <p:spPr/>
        <p:txBody>
          <a:bodyPr/>
          <a:lstStyle/>
          <a:p>
            <a:fld id="{F4AA8E14-E974-4A31-A718-0EFEFBF353E0}" type="datetimeFigureOut">
              <a:rPr lang="pt-BR" smtClean="0"/>
              <a:t>29/10/2025</a:t>
            </a:fld>
            <a:endParaRPr lang="pt-BR"/>
          </a:p>
        </p:txBody>
      </p:sp>
      <p:sp>
        <p:nvSpPr>
          <p:cNvPr id="6" name="Espaço Reservado para Rodapé 5">
            <a:extLst>
              <a:ext uri="{FF2B5EF4-FFF2-40B4-BE49-F238E27FC236}">
                <a16:creationId xmlns:a16="http://schemas.microsoft.com/office/drawing/2014/main" id="{55C34283-CB9E-A0EA-EDD1-E5425C6C15B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46CB3EE-2FF0-5E18-B36C-4ED6DB9B72BE}"/>
              </a:ext>
            </a:extLst>
          </p:cNvPr>
          <p:cNvSpPr>
            <a:spLocks noGrp="1"/>
          </p:cNvSpPr>
          <p:nvPr>
            <p:ph type="sldNum" sz="quarter" idx="12"/>
          </p:nvPr>
        </p:nvSpPr>
        <p:spPr/>
        <p:txBody>
          <a:bodyPr/>
          <a:lstStyle/>
          <a:p>
            <a:fld id="{25CFC62B-DE59-4765-BAB5-576F47882EF6}" type="slidenum">
              <a:rPr lang="pt-BR" smtClean="0"/>
              <a:t>‹nº›</a:t>
            </a:fld>
            <a:endParaRPr lang="pt-BR"/>
          </a:p>
        </p:txBody>
      </p:sp>
    </p:spTree>
    <p:extLst>
      <p:ext uri="{BB962C8B-B14F-4D97-AF65-F5344CB8AC3E}">
        <p14:creationId xmlns:p14="http://schemas.microsoft.com/office/powerpoint/2010/main" val="662285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E218AB34-CB85-6C5F-86EB-89A7229A91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F9EF60A-0BC7-0C7E-41CB-CCD4D82847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3C45604-B2DA-0226-A99E-153938DFFE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AA8E14-E974-4A31-A718-0EFEFBF353E0}" type="datetimeFigureOut">
              <a:rPr lang="pt-BR" smtClean="0"/>
              <a:t>29/10/2025</a:t>
            </a:fld>
            <a:endParaRPr lang="pt-BR"/>
          </a:p>
        </p:txBody>
      </p:sp>
      <p:sp>
        <p:nvSpPr>
          <p:cNvPr id="5" name="Espaço Reservado para Rodapé 4">
            <a:extLst>
              <a:ext uri="{FF2B5EF4-FFF2-40B4-BE49-F238E27FC236}">
                <a16:creationId xmlns:a16="http://schemas.microsoft.com/office/drawing/2014/main" id="{425952B6-D5B8-931E-1083-E1C54A55FF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0913576F-2D77-9774-6903-D35193C8E8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CFC62B-DE59-4765-BAB5-576F47882EF6}" type="slidenum">
              <a:rPr lang="pt-BR" smtClean="0"/>
              <a:t>‹nº›</a:t>
            </a:fld>
            <a:endParaRPr lang="pt-BR"/>
          </a:p>
        </p:txBody>
      </p:sp>
    </p:spTree>
    <p:extLst>
      <p:ext uri="{BB962C8B-B14F-4D97-AF65-F5344CB8AC3E}">
        <p14:creationId xmlns:p14="http://schemas.microsoft.com/office/powerpoint/2010/main" val="408108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agem 4" descr="Uma imagem contendo pessoa, ao ar livre, jovem, frente&#10;&#10;O conteúdo gerado por IA pode estar incorreto.">
            <a:extLst>
              <a:ext uri="{FF2B5EF4-FFF2-40B4-BE49-F238E27FC236}">
                <a16:creationId xmlns:a16="http://schemas.microsoft.com/office/drawing/2014/main" id="{2975AEA0-10D8-FC86-EEF6-5222B64E0F4E}"/>
              </a:ext>
            </a:extLst>
          </p:cNvPr>
          <p:cNvPicPr>
            <a:picLocks noChangeAspect="1"/>
          </p:cNvPicPr>
          <p:nvPr/>
        </p:nvPicPr>
        <p:blipFill>
          <a:blip r:embed="rId2">
            <a:extLst>
              <a:ext uri="{28A0092B-C50C-407E-A947-70E740481C1C}">
                <a14:useLocalDpi xmlns:a14="http://schemas.microsoft.com/office/drawing/2010/main" val="0"/>
              </a:ext>
            </a:extLst>
          </a:blip>
          <a:srcRect l="10330" t="16" r="-10330" b="15731"/>
          <a:stretch>
            <a:fillRect/>
          </a:stretch>
        </p:blipFill>
        <p:spPr>
          <a:xfrm>
            <a:off x="20" y="1282"/>
            <a:ext cx="12191980" cy="6856718"/>
          </a:xfrm>
          <a:prstGeom prst="rect">
            <a:avLst/>
          </a:prstGeom>
        </p:spPr>
      </p:pic>
      <p:pic>
        <p:nvPicPr>
          <p:cNvPr id="8" name="Imagem 7" descr="Uma imagem contendo pessoa, ao ar livre, jovem, frente&#10;&#10;O conteúdo gerado por IA pode estar incorreto.">
            <a:extLst>
              <a:ext uri="{FF2B5EF4-FFF2-40B4-BE49-F238E27FC236}">
                <a16:creationId xmlns:a16="http://schemas.microsoft.com/office/drawing/2014/main" id="{CBC78199-37EE-85EA-6909-9B1FAA3E353E}"/>
              </a:ext>
            </a:extLst>
          </p:cNvPr>
          <p:cNvPicPr>
            <a:picLocks noChangeAspect="1"/>
          </p:cNvPicPr>
          <p:nvPr/>
        </p:nvPicPr>
        <p:blipFill>
          <a:blip r:embed="rId2">
            <a:extLst>
              <a:ext uri="{28A0092B-C50C-407E-A947-70E740481C1C}">
                <a14:useLocalDpi xmlns:a14="http://schemas.microsoft.com/office/drawing/2010/main" val="0"/>
              </a:ext>
            </a:extLst>
          </a:blip>
          <a:srcRect l="89040" t="16" r="-10330" b="15731"/>
          <a:stretch>
            <a:fillRect/>
          </a:stretch>
        </p:blipFill>
        <p:spPr>
          <a:xfrm flipH="1">
            <a:off x="9594312" y="0"/>
            <a:ext cx="2596164" cy="6858000"/>
          </a:xfrm>
          <a:prstGeom prst="rect">
            <a:avLst/>
          </a:prstGeom>
        </p:spPr>
      </p:pic>
      <p:sp>
        <p:nvSpPr>
          <p:cNvPr id="6" name="Retângulo 5">
            <a:extLst>
              <a:ext uri="{FF2B5EF4-FFF2-40B4-BE49-F238E27FC236}">
                <a16:creationId xmlns:a16="http://schemas.microsoft.com/office/drawing/2014/main" id="{A7FA7E9F-BF0F-C8A1-B8CD-CD7F6AD78670}"/>
              </a:ext>
            </a:extLst>
          </p:cNvPr>
          <p:cNvSpPr/>
          <p:nvPr/>
        </p:nvSpPr>
        <p:spPr>
          <a:xfrm>
            <a:off x="7354084" y="1000513"/>
            <a:ext cx="4450257" cy="3539430"/>
          </a:xfrm>
          <a:prstGeom prst="rect">
            <a:avLst/>
          </a:prstGeom>
          <a:noFill/>
        </p:spPr>
        <p:txBody>
          <a:bodyPr wrap="none" lIns="91440" tIns="45720" rIns="91440" bIns="45720">
            <a:spAutoFit/>
          </a:bodyPr>
          <a:lstStyle/>
          <a:p>
            <a:pPr algn="r"/>
            <a:r>
              <a:rPr lang="pt-BR" sz="3200" b="0" cap="none" spc="0" dirty="0">
                <a:ln w="0"/>
                <a:solidFill>
                  <a:schemeClr val="bg1"/>
                </a:solidFill>
                <a:effectLst>
                  <a:outerShdw blurRad="38100" dist="19050" dir="2700000" algn="tl" rotWithShape="0">
                    <a:schemeClr val="dk1">
                      <a:alpha val="40000"/>
                    </a:schemeClr>
                  </a:outerShdw>
                </a:effectLst>
                <a:latin typeface="+mj-lt"/>
              </a:rPr>
              <a:t>CRIANDO FILHOS</a:t>
            </a:r>
          </a:p>
          <a:p>
            <a:pPr algn="r"/>
            <a:r>
              <a:rPr lang="pt-BR" sz="3200" dirty="0">
                <a:ln w="0"/>
                <a:solidFill>
                  <a:schemeClr val="bg1"/>
                </a:solidFill>
                <a:effectLst>
                  <a:outerShdw blurRad="38100" dist="19050" dir="2700000" algn="tl" rotWithShape="0">
                    <a:schemeClr val="dk1">
                      <a:alpha val="40000"/>
                    </a:schemeClr>
                  </a:outerShdw>
                </a:effectLst>
                <a:latin typeface="+mj-lt"/>
              </a:rPr>
              <a:t>EMOCIONALMENTE</a:t>
            </a:r>
          </a:p>
          <a:p>
            <a:pPr algn="r"/>
            <a:r>
              <a:rPr lang="pt-BR" sz="3200" b="0" cap="none" spc="0" dirty="0">
                <a:ln w="0"/>
                <a:solidFill>
                  <a:schemeClr val="bg1"/>
                </a:solidFill>
                <a:effectLst>
                  <a:outerShdw blurRad="38100" dist="19050" dir="2700000" algn="tl" rotWithShape="0">
                    <a:schemeClr val="dk1">
                      <a:alpha val="40000"/>
                    </a:schemeClr>
                  </a:outerShdw>
                </a:effectLst>
                <a:latin typeface="+mj-lt"/>
              </a:rPr>
              <a:t>FORTES </a:t>
            </a:r>
          </a:p>
          <a:p>
            <a:pPr algn="r"/>
            <a:r>
              <a:rPr lang="pt-BR" sz="3200" dirty="0">
                <a:ln w="0"/>
                <a:solidFill>
                  <a:schemeClr val="bg1"/>
                </a:solidFill>
                <a:effectLst>
                  <a:outerShdw blurRad="38100" dist="19050" dir="2700000" algn="tl" rotWithShape="0">
                    <a:schemeClr val="dk1">
                      <a:alpha val="40000"/>
                    </a:schemeClr>
                  </a:outerShdw>
                </a:effectLst>
                <a:latin typeface="+mj-lt"/>
              </a:rPr>
              <a:t>EM UMA</a:t>
            </a:r>
          </a:p>
          <a:p>
            <a:pPr algn="r"/>
            <a:r>
              <a:rPr lang="pt-BR" sz="3200" b="0" cap="none" spc="0" dirty="0">
                <a:ln w="0"/>
                <a:solidFill>
                  <a:schemeClr val="bg1"/>
                </a:solidFill>
                <a:effectLst>
                  <a:outerShdw blurRad="38100" dist="19050" dir="2700000" algn="tl" rotWithShape="0">
                    <a:schemeClr val="dk1">
                      <a:alpha val="40000"/>
                    </a:schemeClr>
                  </a:outerShdw>
                </a:effectLst>
                <a:latin typeface="+mj-lt"/>
              </a:rPr>
              <a:t>SOCIEDADE</a:t>
            </a:r>
          </a:p>
          <a:p>
            <a:pPr algn="r"/>
            <a:r>
              <a:rPr lang="pt-BR" sz="3200" dirty="0">
                <a:ln w="0"/>
                <a:solidFill>
                  <a:schemeClr val="bg1"/>
                </a:solidFill>
                <a:effectLst>
                  <a:outerShdw blurRad="38100" dist="19050" dir="2700000" algn="tl" rotWithShape="0">
                    <a:schemeClr val="dk1">
                      <a:alpha val="40000"/>
                    </a:schemeClr>
                  </a:outerShdw>
                </a:effectLst>
                <a:latin typeface="+mj-lt"/>
              </a:rPr>
              <a:t>EMOCIONALMENTE</a:t>
            </a:r>
          </a:p>
          <a:p>
            <a:pPr algn="r"/>
            <a:r>
              <a:rPr lang="pt-BR" sz="3200" b="0" cap="none" spc="0" dirty="0">
                <a:ln w="0"/>
                <a:solidFill>
                  <a:schemeClr val="bg1"/>
                </a:solidFill>
                <a:effectLst>
                  <a:outerShdw blurRad="38100" dist="19050" dir="2700000" algn="tl" rotWithShape="0">
                    <a:schemeClr val="dk1">
                      <a:alpha val="40000"/>
                    </a:schemeClr>
                  </a:outerShdw>
                </a:effectLst>
                <a:latin typeface="+mj-lt"/>
              </a:rPr>
              <a:t>FRACA</a:t>
            </a:r>
          </a:p>
        </p:txBody>
      </p:sp>
      <p:sp>
        <p:nvSpPr>
          <p:cNvPr id="7" name="Retângulo 6">
            <a:extLst>
              <a:ext uri="{FF2B5EF4-FFF2-40B4-BE49-F238E27FC236}">
                <a16:creationId xmlns:a16="http://schemas.microsoft.com/office/drawing/2014/main" id="{968B7EA7-A56E-17C4-79D5-94C945D3B8E2}"/>
              </a:ext>
            </a:extLst>
          </p:cNvPr>
          <p:cNvSpPr/>
          <p:nvPr/>
        </p:nvSpPr>
        <p:spPr>
          <a:xfrm>
            <a:off x="7831780" y="538207"/>
            <a:ext cx="3972561" cy="461665"/>
          </a:xfrm>
          <a:prstGeom prst="rect">
            <a:avLst/>
          </a:prstGeom>
          <a:noFill/>
        </p:spPr>
        <p:txBody>
          <a:bodyPr wrap="none" lIns="91440" tIns="45720" rIns="91440" bIns="45720">
            <a:spAutoFit/>
          </a:bodyPr>
          <a:lstStyle/>
          <a:p>
            <a:pPr algn="r"/>
            <a:r>
              <a:rPr lang="pt-BR" sz="2400" b="0" cap="none" spc="0" dirty="0">
                <a:ln w="0"/>
                <a:solidFill>
                  <a:schemeClr val="bg1"/>
                </a:solidFill>
                <a:effectLst>
                  <a:outerShdw blurRad="38100" dist="19050" dir="2700000" algn="tl" rotWithShape="0">
                    <a:schemeClr val="dk1">
                      <a:alpha val="40000"/>
                    </a:schemeClr>
                  </a:outerShdw>
                </a:effectLst>
              </a:rPr>
              <a:t>EBD- Educação de filhos</a:t>
            </a:r>
          </a:p>
        </p:txBody>
      </p:sp>
    </p:spTree>
    <p:extLst>
      <p:ext uri="{BB962C8B-B14F-4D97-AF65-F5344CB8AC3E}">
        <p14:creationId xmlns:p14="http://schemas.microsoft.com/office/powerpoint/2010/main" val="1623635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E19FF-D7EE-3576-4139-34F1A84761DC}"/>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19998A95-CA21-575E-FD44-7A57A1D437E0}"/>
              </a:ext>
            </a:extLst>
          </p:cNvPr>
          <p:cNvSpPr txBox="1"/>
          <p:nvPr/>
        </p:nvSpPr>
        <p:spPr>
          <a:xfrm>
            <a:off x="582284" y="626217"/>
            <a:ext cx="11287664" cy="646331"/>
          </a:xfrm>
          <a:prstGeom prst="rect">
            <a:avLst/>
          </a:prstGeom>
          <a:noFill/>
        </p:spPr>
        <p:txBody>
          <a:bodyPr wrap="square">
            <a:spAutoFit/>
          </a:bodyPr>
          <a:lstStyle/>
          <a:p>
            <a:pPr lvl="0"/>
            <a:r>
              <a:rPr lang="pt-BR" sz="3600" kern="100" dirty="0">
                <a:effectLst/>
                <a:latin typeface="+mj-lt"/>
                <a:ea typeface="Aptos" panose="020B0004020202020204" pitchFamily="34" charset="0"/>
                <a:cs typeface="Times New Roman" panose="02020603050405020304" pitchFamily="18" charset="0"/>
              </a:rPr>
              <a:t>II- O QUE SÃO EMOÇÕES?</a:t>
            </a:r>
          </a:p>
        </p:txBody>
      </p:sp>
      <p:sp>
        <p:nvSpPr>
          <p:cNvPr id="6" name="CaixaDeTexto 5">
            <a:extLst>
              <a:ext uri="{FF2B5EF4-FFF2-40B4-BE49-F238E27FC236}">
                <a16:creationId xmlns:a16="http://schemas.microsoft.com/office/drawing/2014/main" id="{E462B821-6052-F9E2-3C53-216204CB259F}"/>
              </a:ext>
            </a:extLst>
          </p:cNvPr>
          <p:cNvSpPr txBox="1"/>
          <p:nvPr/>
        </p:nvSpPr>
        <p:spPr>
          <a:xfrm>
            <a:off x="582284" y="1605336"/>
            <a:ext cx="11046124" cy="4893647"/>
          </a:xfrm>
          <a:prstGeom prst="rect">
            <a:avLst/>
          </a:prstGeom>
          <a:noFill/>
        </p:spPr>
        <p:txBody>
          <a:bodyPr wrap="square">
            <a:spAutoFit/>
          </a:bodyPr>
          <a:lstStyle/>
          <a:p>
            <a:r>
              <a:rPr lang="pt-BR" sz="2600" dirty="0"/>
              <a:t>Não andem ansiosos por coisa alguma, mas em tudo, </a:t>
            </a:r>
          </a:p>
          <a:p>
            <a:r>
              <a:rPr lang="pt-BR" sz="2600" dirty="0"/>
              <a:t>pela oração e súplicas, e com ação de graças, </a:t>
            </a:r>
          </a:p>
          <a:p>
            <a:r>
              <a:rPr lang="pt-BR" sz="2600" dirty="0"/>
              <a:t>apresentem seus pedidos a Deus. </a:t>
            </a:r>
          </a:p>
          <a:p>
            <a:r>
              <a:rPr lang="pt-BR" sz="2600" dirty="0"/>
              <a:t>E a paz de Deus, que excede todo o entendimento, </a:t>
            </a:r>
          </a:p>
          <a:p>
            <a:r>
              <a:rPr lang="pt-BR" sz="2600" dirty="0"/>
              <a:t>guardará os seus corações e as suas mentes em Cristo Jesus. </a:t>
            </a:r>
          </a:p>
          <a:p>
            <a:r>
              <a:rPr lang="pt-BR" sz="2600" dirty="0"/>
              <a:t>Finalmente, irmãos, tudo o que for verdadeiro, tudo o que for nobre, tudo o que for correto, tudo o que for puro, tudo o que for amável, tudo o que for de boa fama, se houver algo de excelente ou digno de louvor, pensem nessas coisas. </a:t>
            </a:r>
          </a:p>
          <a:p>
            <a:r>
              <a:rPr lang="pt-BR" sz="2600" dirty="0"/>
              <a:t>Tudo o que vocês aprenderam, receberam, ouviram e viram em mim, ponham-no em prática. E o Deus da paz estará com vocês.</a:t>
            </a:r>
          </a:p>
          <a:p>
            <a:r>
              <a:rPr lang="pt-BR" sz="2600" dirty="0"/>
              <a:t>(</a:t>
            </a:r>
            <a:r>
              <a:rPr lang="pt-BR" sz="2600" dirty="0" err="1"/>
              <a:t>Fp</a:t>
            </a:r>
            <a:r>
              <a:rPr lang="pt-BR" sz="2600" dirty="0"/>
              <a:t> 4.6-9)</a:t>
            </a:r>
          </a:p>
        </p:txBody>
      </p:sp>
    </p:spTree>
    <p:extLst>
      <p:ext uri="{BB962C8B-B14F-4D97-AF65-F5344CB8AC3E}">
        <p14:creationId xmlns:p14="http://schemas.microsoft.com/office/powerpoint/2010/main" val="1342457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5A479AEA-AEBB-23AD-38D3-E9C5E8173A1B}"/>
              </a:ext>
            </a:extLst>
          </p:cNvPr>
          <p:cNvSpPr txBox="1"/>
          <p:nvPr/>
        </p:nvSpPr>
        <p:spPr>
          <a:xfrm>
            <a:off x="443541" y="487716"/>
            <a:ext cx="11304917" cy="584775"/>
          </a:xfrm>
          <a:prstGeom prst="rect">
            <a:avLst/>
          </a:prstGeom>
          <a:noFill/>
        </p:spPr>
        <p:txBody>
          <a:bodyPr wrap="square">
            <a:spAutoFit/>
          </a:bodyPr>
          <a:lstStyle/>
          <a:p>
            <a:r>
              <a:rPr lang="pt-BR" sz="3200" dirty="0">
                <a:latin typeface="+mj-lt"/>
              </a:rPr>
              <a:t>III-	CRIANDO FILHOS EMOCIONALMENTE FORTES</a:t>
            </a:r>
          </a:p>
        </p:txBody>
      </p:sp>
      <p:sp>
        <p:nvSpPr>
          <p:cNvPr id="9" name="CaixaDeTexto 8">
            <a:extLst>
              <a:ext uri="{FF2B5EF4-FFF2-40B4-BE49-F238E27FC236}">
                <a16:creationId xmlns:a16="http://schemas.microsoft.com/office/drawing/2014/main" id="{EC0BE21E-4F32-C2FF-0D02-04D78A0AFB02}"/>
              </a:ext>
            </a:extLst>
          </p:cNvPr>
          <p:cNvSpPr txBox="1"/>
          <p:nvPr/>
        </p:nvSpPr>
        <p:spPr>
          <a:xfrm>
            <a:off x="443541" y="1385341"/>
            <a:ext cx="6098874" cy="523220"/>
          </a:xfrm>
          <a:prstGeom prst="rect">
            <a:avLst/>
          </a:prstGeom>
          <a:noFill/>
        </p:spPr>
        <p:txBody>
          <a:bodyPr wrap="square">
            <a:spAutoFit/>
          </a:bodyPr>
          <a:lstStyle/>
          <a:p>
            <a:r>
              <a:rPr lang="pt-BR" sz="2800" dirty="0"/>
              <a:t>1-	Creia no evangelho</a:t>
            </a:r>
          </a:p>
        </p:txBody>
      </p:sp>
      <p:sp>
        <p:nvSpPr>
          <p:cNvPr id="13" name="CaixaDeTexto 12">
            <a:extLst>
              <a:ext uri="{FF2B5EF4-FFF2-40B4-BE49-F238E27FC236}">
                <a16:creationId xmlns:a16="http://schemas.microsoft.com/office/drawing/2014/main" id="{EDAAACDA-E426-E6F9-2183-DC937BB46167}"/>
              </a:ext>
            </a:extLst>
          </p:cNvPr>
          <p:cNvSpPr txBox="1"/>
          <p:nvPr/>
        </p:nvSpPr>
        <p:spPr>
          <a:xfrm>
            <a:off x="443541" y="2230665"/>
            <a:ext cx="11390821" cy="1815882"/>
          </a:xfrm>
          <a:prstGeom prst="rect">
            <a:avLst/>
          </a:prstGeom>
          <a:noFill/>
        </p:spPr>
        <p:txBody>
          <a:bodyPr wrap="square">
            <a:spAutoFit/>
          </a:bodyPr>
          <a:lstStyle/>
          <a:p>
            <a:pPr marL="342900" indent="-342900">
              <a:buAutoNum type="alphaLcPeriod"/>
            </a:pPr>
            <a:r>
              <a:rPr lang="pt-BR" sz="2800" b="1" dirty="0"/>
              <a:t> Reconheça o seu pecado e sua necessidade de graça</a:t>
            </a:r>
          </a:p>
          <a:p>
            <a:pPr marL="342900" indent="-342900">
              <a:buAutoNum type="alphaLcPeriod"/>
            </a:pPr>
            <a:endParaRPr lang="pt-BR" sz="2800" b="1" dirty="0"/>
          </a:p>
          <a:p>
            <a:pPr marL="342900" indent="-342900">
              <a:buFontTx/>
              <a:buAutoNum type="alphaLcPeriod"/>
            </a:pPr>
            <a:r>
              <a:rPr lang="pt-BR" sz="2800" b="1" dirty="0"/>
              <a:t> Reconheça o pecado dos seu filho </a:t>
            </a:r>
          </a:p>
          <a:p>
            <a:r>
              <a:rPr lang="pt-BR" sz="2800" b="1" dirty="0"/>
              <a:t>e sua necessidade de graça</a:t>
            </a:r>
          </a:p>
        </p:txBody>
      </p:sp>
      <p:sp>
        <p:nvSpPr>
          <p:cNvPr id="17" name="CaixaDeTexto 16">
            <a:extLst>
              <a:ext uri="{FF2B5EF4-FFF2-40B4-BE49-F238E27FC236}">
                <a16:creationId xmlns:a16="http://schemas.microsoft.com/office/drawing/2014/main" id="{E2673A90-5107-B43D-C04B-7DF9CDA21D94}"/>
              </a:ext>
            </a:extLst>
          </p:cNvPr>
          <p:cNvSpPr txBox="1"/>
          <p:nvPr/>
        </p:nvSpPr>
        <p:spPr>
          <a:xfrm>
            <a:off x="443541" y="4368651"/>
            <a:ext cx="11133108" cy="1815882"/>
          </a:xfrm>
          <a:prstGeom prst="rect">
            <a:avLst/>
          </a:prstGeom>
          <a:noFill/>
        </p:spPr>
        <p:txBody>
          <a:bodyPr wrap="square">
            <a:spAutoFit/>
          </a:bodyPr>
          <a:lstStyle/>
          <a:p>
            <a:r>
              <a:rPr lang="pt-BR" sz="2800" dirty="0"/>
              <a:t>Atente bem para a sua própria vida e para a doutrina, perseverando nesses deveres, pois, fazendo isso, </a:t>
            </a:r>
          </a:p>
          <a:p>
            <a:r>
              <a:rPr lang="pt-BR" sz="2800" dirty="0"/>
              <a:t>você salvará tanto a si mesmo quanto aos que o ouvem. </a:t>
            </a:r>
          </a:p>
          <a:p>
            <a:r>
              <a:rPr lang="pt-BR" sz="2800" dirty="0"/>
              <a:t>(1Tm 4:16)</a:t>
            </a:r>
          </a:p>
        </p:txBody>
      </p:sp>
    </p:spTree>
    <p:extLst>
      <p:ext uri="{BB962C8B-B14F-4D97-AF65-F5344CB8AC3E}">
        <p14:creationId xmlns:p14="http://schemas.microsoft.com/office/powerpoint/2010/main" val="23052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C7507824-7125-75B1-CDAB-570C26806812}"/>
              </a:ext>
            </a:extLst>
          </p:cNvPr>
          <p:cNvSpPr txBox="1"/>
          <p:nvPr/>
        </p:nvSpPr>
        <p:spPr>
          <a:xfrm>
            <a:off x="443540" y="1689478"/>
            <a:ext cx="8993757" cy="523220"/>
          </a:xfrm>
          <a:prstGeom prst="rect">
            <a:avLst/>
          </a:prstGeom>
          <a:noFill/>
        </p:spPr>
        <p:txBody>
          <a:bodyPr wrap="square">
            <a:spAutoFit/>
          </a:bodyPr>
          <a:lstStyle/>
          <a:p>
            <a:r>
              <a:rPr lang="pt-BR" sz="2800" dirty="0"/>
              <a:t>2-	Viva pela fé e não pelas emoções</a:t>
            </a:r>
          </a:p>
        </p:txBody>
      </p:sp>
      <p:sp>
        <p:nvSpPr>
          <p:cNvPr id="6" name="CaixaDeTexto 5">
            <a:extLst>
              <a:ext uri="{FF2B5EF4-FFF2-40B4-BE49-F238E27FC236}">
                <a16:creationId xmlns:a16="http://schemas.microsoft.com/office/drawing/2014/main" id="{EEC3EC05-51F3-73DA-AEB7-5FDD0D371BA3}"/>
              </a:ext>
            </a:extLst>
          </p:cNvPr>
          <p:cNvSpPr txBox="1"/>
          <p:nvPr/>
        </p:nvSpPr>
        <p:spPr>
          <a:xfrm>
            <a:off x="443541" y="487716"/>
            <a:ext cx="11304917" cy="584775"/>
          </a:xfrm>
          <a:prstGeom prst="rect">
            <a:avLst/>
          </a:prstGeom>
          <a:noFill/>
        </p:spPr>
        <p:txBody>
          <a:bodyPr wrap="square">
            <a:spAutoFit/>
          </a:bodyPr>
          <a:lstStyle/>
          <a:p>
            <a:r>
              <a:rPr lang="pt-BR" sz="3200" dirty="0">
                <a:latin typeface="+mj-lt"/>
              </a:rPr>
              <a:t>III-	CRIANDO FILHOS EMOCIONALMENTE FORTES</a:t>
            </a:r>
          </a:p>
        </p:txBody>
      </p:sp>
      <p:sp>
        <p:nvSpPr>
          <p:cNvPr id="10" name="CaixaDeTexto 9">
            <a:extLst>
              <a:ext uri="{FF2B5EF4-FFF2-40B4-BE49-F238E27FC236}">
                <a16:creationId xmlns:a16="http://schemas.microsoft.com/office/drawing/2014/main" id="{0D1A3578-7C5B-339D-B263-7C4782A67BC7}"/>
              </a:ext>
            </a:extLst>
          </p:cNvPr>
          <p:cNvSpPr txBox="1"/>
          <p:nvPr/>
        </p:nvSpPr>
        <p:spPr>
          <a:xfrm>
            <a:off x="443540" y="2212698"/>
            <a:ext cx="11304916" cy="523220"/>
          </a:xfrm>
          <a:prstGeom prst="rect">
            <a:avLst/>
          </a:prstGeom>
          <a:noFill/>
        </p:spPr>
        <p:txBody>
          <a:bodyPr wrap="square">
            <a:spAutoFit/>
          </a:bodyPr>
          <a:lstStyle/>
          <a:p>
            <a:r>
              <a:rPr lang="pt-BR" sz="2800" b="1" dirty="0"/>
              <a:t>a. Seja um modelo de emocionalmente equilibrado </a:t>
            </a:r>
          </a:p>
        </p:txBody>
      </p:sp>
      <p:sp>
        <p:nvSpPr>
          <p:cNvPr id="14" name="CaixaDeTexto 13">
            <a:extLst>
              <a:ext uri="{FF2B5EF4-FFF2-40B4-BE49-F238E27FC236}">
                <a16:creationId xmlns:a16="http://schemas.microsoft.com/office/drawing/2014/main" id="{7EA2146C-E7EB-26A0-3593-9448E7669BFB}"/>
              </a:ext>
            </a:extLst>
          </p:cNvPr>
          <p:cNvSpPr txBox="1"/>
          <p:nvPr/>
        </p:nvSpPr>
        <p:spPr>
          <a:xfrm>
            <a:off x="443540" y="3982979"/>
            <a:ext cx="11304916" cy="2246769"/>
          </a:xfrm>
          <a:prstGeom prst="rect">
            <a:avLst/>
          </a:prstGeom>
          <a:noFill/>
        </p:spPr>
        <p:txBody>
          <a:bodyPr wrap="square">
            <a:spAutoFit/>
          </a:bodyPr>
          <a:lstStyle/>
          <a:p>
            <a:r>
              <a:rPr lang="pt-BR" sz="2800" dirty="0"/>
              <a:t>Sei o que é passar necessidade e sei o que é ter fartura. Aprendi o segredo de viver contente em toda </a:t>
            </a:r>
          </a:p>
          <a:p>
            <a:r>
              <a:rPr lang="pt-BR" sz="2800" dirty="0"/>
              <a:t>e qualquer situação, seja bem alimentado, </a:t>
            </a:r>
          </a:p>
          <a:p>
            <a:r>
              <a:rPr lang="pt-BR" sz="2800" dirty="0"/>
              <a:t>seja com fome, tendo muito, ou passando necessidade. </a:t>
            </a:r>
          </a:p>
          <a:p>
            <a:r>
              <a:rPr lang="pt-BR" sz="2800" dirty="0"/>
              <a:t>Tudo posso naquele que me fortalece. (</a:t>
            </a:r>
            <a:r>
              <a:rPr lang="pt-BR" sz="2800" dirty="0" err="1"/>
              <a:t>Fp</a:t>
            </a:r>
            <a:r>
              <a:rPr lang="pt-BR" sz="2800" dirty="0"/>
              <a:t> 4.12-13)</a:t>
            </a:r>
          </a:p>
        </p:txBody>
      </p:sp>
    </p:spTree>
    <p:extLst>
      <p:ext uri="{BB962C8B-B14F-4D97-AF65-F5344CB8AC3E}">
        <p14:creationId xmlns:p14="http://schemas.microsoft.com/office/powerpoint/2010/main" val="2303892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6F61C-86B5-6BAA-7CAE-460F06266CCE}"/>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6090D1B0-E15E-0EC1-0A17-B2D7D7BFA2A3}"/>
              </a:ext>
            </a:extLst>
          </p:cNvPr>
          <p:cNvSpPr txBox="1"/>
          <p:nvPr/>
        </p:nvSpPr>
        <p:spPr>
          <a:xfrm>
            <a:off x="443540" y="1380984"/>
            <a:ext cx="8993757" cy="523220"/>
          </a:xfrm>
          <a:prstGeom prst="rect">
            <a:avLst/>
          </a:prstGeom>
          <a:noFill/>
        </p:spPr>
        <p:txBody>
          <a:bodyPr wrap="square">
            <a:spAutoFit/>
          </a:bodyPr>
          <a:lstStyle/>
          <a:p>
            <a:r>
              <a:rPr lang="pt-BR" sz="2800" dirty="0"/>
              <a:t>3-	Pregue o evangelho ao seu filho</a:t>
            </a:r>
          </a:p>
        </p:txBody>
      </p:sp>
      <p:sp>
        <p:nvSpPr>
          <p:cNvPr id="6" name="CaixaDeTexto 5">
            <a:extLst>
              <a:ext uri="{FF2B5EF4-FFF2-40B4-BE49-F238E27FC236}">
                <a16:creationId xmlns:a16="http://schemas.microsoft.com/office/drawing/2014/main" id="{DEB2D862-2E15-AE48-0B8C-B7EC10F26D6C}"/>
              </a:ext>
            </a:extLst>
          </p:cNvPr>
          <p:cNvSpPr txBox="1"/>
          <p:nvPr/>
        </p:nvSpPr>
        <p:spPr>
          <a:xfrm>
            <a:off x="443541" y="487716"/>
            <a:ext cx="11304917" cy="584775"/>
          </a:xfrm>
          <a:prstGeom prst="rect">
            <a:avLst/>
          </a:prstGeom>
          <a:noFill/>
        </p:spPr>
        <p:txBody>
          <a:bodyPr wrap="square">
            <a:spAutoFit/>
          </a:bodyPr>
          <a:lstStyle/>
          <a:p>
            <a:r>
              <a:rPr lang="pt-BR" sz="3200" dirty="0">
                <a:latin typeface="+mj-lt"/>
              </a:rPr>
              <a:t>III-	CRIANDO FILHOS EMOCIONALMENTE FORTES</a:t>
            </a:r>
          </a:p>
        </p:txBody>
      </p:sp>
      <p:sp>
        <p:nvSpPr>
          <p:cNvPr id="10" name="CaixaDeTexto 9">
            <a:extLst>
              <a:ext uri="{FF2B5EF4-FFF2-40B4-BE49-F238E27FC236}">
                <a16:creationId xmlns:a16="http://schemas.microsoft.com/office/drawing/2014/main" id="{C3D3350B-E1CE-3E74-CDE4-A5D6648DD611}"/>
              </a:ext>
            </a:extLst>
          </p:cNvPr>
          <p:cNvSpPr txBox="1"/>
          <p:nvPr/>
        </p:nvSpPr>
        <p:spPr>
          <a:xfrm>
            <a:off x="443540" y="2212697"/>
            <a:ext cx="11304916" cy="1815882"/>
          </a:xfrm>
          <a:prstGeom prst="rect">
            <a:avLst/>
          </a:prstGeom>
          <a:noFill/>
        </p:spPr>
        <p:txBody>
          <a:bodyPr wrap="square">
            <a:spAutoFit/>
          </a:bodyPr>
          <a:lstStyle/>
          <a:p>
            <a:r>
              <a:rPr lang="pt-BR" sz="2800" b="1" dirty="0"/>
              <a:t>a. É a única esperança para seu filho</a:t>
            </a:r>
          </a:p>
          <a:p>
            <a:r>
              <a:rPr lang="pt-BR" sz="2800" b="1" dirty="0"/>
              <a:t>b. Ensine a identidade em Cristo	</a:t>
            </a:r>
          </a:p>
          <a:p>
            <a:r>
              <a:rPr lang="pt-BR" sz="2800" b="1" dirty="0"/>
              <a:t>	- Ensine contra o temor de homens</a:t>
            </a:r>
          </a:p>
          <a:p>
            <a:endParaRPr lang="pt-BR" sz="2800" b="1" dirty="0"/>
          </a:p>
        </p:txBody>
      </p:sp>
      <p:sp>
        <p:nvSpPr>
          <p:cNvPr id="14" name="CaixaDeTexto 13">
            <a:extLst>
              <a:ext uri="{FF2B5EF4-FFF2-40B4-BE49-F238E27FC236}">
                <a16:creationId xmlns:a16="http://schemas.microsoft.com/office/drawing/2014/main" id="{005923E0-E571-9F46-BBA8-6FC4F02B678B}"/>
              </a:ext>
            </a:extLst>
          </p:cNvPr>
          <p:cNvSpPr txBox="1"/>
          <p:nvPr/>
        </p:nvSpPr>
        <p:spPr>
          <a:xfrm>
            <a:off x="443540" y="3982979"/>
            <a:ext cx="11304916" cy="2246769"/>
          </a:xfrm>
          <a:prstGeom prst="rect">
            <a:avLst/>
          </a:prstGeom>
          <a:noFill/>
        </p:spPr>
        <p:txBody>
          <a:bodyPr wrap="square">
            <a:spAutoFit/>
          </a:bodyPr>
          <a:lstStyle/>
          <a:p>
            <a:r>
              <a:rPr lang="pt-BR" sz="2800" dirty="0"/>
              <a:t>Pais, não irritem seus filhos; antes criem-nos segundo a instrução e o conselho do Senhor. (</a:t>
            </a:r>
            <a:r>
              <a:rPr lang="pt-BR" sz="2800" dirty="0" err="1"/>
              <a:t>Ef</a:t>
            </a:r>
            <a:r>
              <a:rPr lang="pt-BR" sz="2800" dirty="0"/>
              <a:t> 6:4)</a:t>
            </a:r>
          </a:p>
          <a:p>
            <a:endParaRPr lang="pt-BR" sz="2800" dirty="0"/>
          </a:p>
          <a:p>
            <a:r>
              <a:rPr lang="pt-BR" sz="2800" dirty="0"/>
              <a:t>Quem teme ao homem cai em armadilhas, mas quem confia no Senhor está seguro. (</a:t>
            </a:r>
            <a:r>
              <a:rPr lang="pt-BR" sz="2800" dirty="0" err="1"/>
              <a:t>Pv</a:t>
            </a:r>
            <a:r>
              <a:rPr lang="pt-BR" sz="2800" dirty="0"/>
              <a:t> 29:25)</a:t>
            </a:r>
          </a:p>
        </p:txBody>
      </p:sp>
    </p:spTree>
    <p:extLst>
      <p:ext uri="{BB962C8B-B14F-4D97-AF65-F5344CB8AC3E}">
        <p14:creationId xmlns:p14="http://schemas.microsoft.com/office/powerpoint/2010/main" val="463316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8381E-578B-4BBA-EA54-06B1A79E066C}"/>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55282686-8B4A-D87B-D96E-3996595A9301}"/>
              </a:ext>
            </a:extLst>
          </p:cNvPr>
          <p:cNvSpPr txBox="1"/>
          <p:nvPr/>
        </p:nvSpPr>
        <p:spPr>
          <a:xfrm>
            <a:off x="443540" y="1380984"/>
            <a:ext cx="8993757" cy="523220"/>
          </a:xfrm>
          <a:prstGeom prst="rect">
            <a:avLst/>
          </a:prstGeom>
          <a:noFill/>
        </p:spPr>
        <p:txBody>
          <a:bodyPr wrap="square">
            <a:spAutoFit/>
          </a:bodyPr>
          <a:lstStyle/>
          <a:p>
            <a:r>
              <a:rPr lang="pt-BR" sz="2800" dirty="0"/>
              <a:t>4-	Ensine seu filho a sofrer</a:t>
            </a:r>
          </a:p>
        </p:txBody>
      </p:sp>
      <p:sp>
        <p:nvSpPr>
          <p:cNvPr id="6" name="CaixaDeTexto 5">
            <a:extLst>
              <a:ext uri="{FF2B5EF4-FFF2-40B4-BE49-F238E27FC236}">
                <a16:creationId xmlns:a16="http://schemas.microsoft.com/office/drawing/2014/main" id="{4A7EEAC2-8F11-C2A8-B5D9-E70238499EC1}"/>
              </a:ext>
            </a:extLst>
          </p:cNvPr>
          <p:cNvSpPr txBox="1"/>
          <p:nvPr/>
        </p:nvSpPr>
        <p:spPr>
          <a:xfrm>
            <a:off x="443541" y="487716"/>
            <a:ext cx="11304917" cy="584775"/>
          </a:xfrm>
          <a:prstGeom prst="rect">
            <a:avLst/>
          </a:prstGeom>
          <a:noFill/>
        </p:spPr>
        <p:txBody>
          <a:bodyPr wrap="square">
            <a:spAutoFit/>
          </a:bodyPr>
          <a:lstStyle/>
          <a:p>
            <a:r>
              <a:rPr lang="pt-BR" sz="3200" dirty="0">
                <a:latin typeface="+mj-lt"/>
              </a:rPr>
              <a:t>III-	CRIANDO FILHOS EMOCIONALMENTE FORTES</a:t>
            </a:r>
          </a:p>
        </p:txBody>
      </p:sp>
      <p:sp>
        <p:nvSpPr>
          <p:cNvPr id="10" name="CaixaDeTexto 9">
            <a:extLst>
              <a:ext uri="{FF2B5EF4-FFF2-40B4-BE49-F238E27FC236}">
                <a16:creationId xmlns:a16="http://schemas.microsoft.com/office/drawing/2014/main" id="{137C006A-7792-8DCA-7E84-CDC34B081550}"/>
              </a:ext>
            </a:extLst>
          </p:cNvPr>
          <p:cNvSpPr txBox="1"/>
          <p:nvPr/>
        </p:nvSpPr>
        <p:spPr>
          <a:xfrm>
            <a:off x="443540" y="2212697"/>
            <a:ext cx="11304916" cy="1384995"/>
          </a:xfrm>
          <a:prstGeom prst="rect">
            <a:avLst/>
          </a:prstGeom>
          <a:noFill/>
        </p:spPr>
        <p:txBody>
          <a:bodyPr wrap="square">
            <a:spAutoFit/>
          </a:bodyPr>
          <a:lstStyle/>
          <a:p>
            <a:r>
              <a:rPr lang="pt-BR" sz="2800" b="1" dirty="0"/>
              <a:t>a. Sofrimentos por causa do pecado de outros</a:t>
            </a:r>
          </a:p>
          <a:p>
            <a:r>
              <a:rPr lang="pt-BR" sz="2800" b="1" dirty="0"/>
              <a:t>b. Sofrimentos por causa da natureza caída	</a:t>
            </a:r>
          </a:p>
          <a:p>
            <a:endParaRPr lang="pt-BR" sz="2800" b="1" dirty="0"/>
          </a:p>
        </p:txBody>
      </p:sp>
      <p:sp>
        <p:nvSpPr>
          <p:cNvPr id="14" name="CaixaDeTexto 13">
            <a:extLst>
              <a:ext uri="{FF2B5EF4-FFF2-40B4-BE49-F238E27FC236}">
                <a16:creationId xmlns:a16="http://schemas.microsoft.com/office/drawing/2014/main" id="{7A0E28B6-5F79-1FAE-BED2-B5CAA2FAEF1B}"/>
              </a:ext>
            </a:extLst>
          </p:cNvPr>
          <p:cNvSpPr txBox="1"/>
          <p:nvPr/>
        </p:nvSpPr>
        <p:spPr>
          <a:xfrm>
            <a:off x="443540" y="3429000"/>
            <a:ext cx="11304916" cy="3108543"/>
          </a:xfrm>
          <a:prstGeom prst="rect">
            <a:avLst/>
          </a:prstGeom>
          <a:noFill/>
        </p:spPr>
        <p:txBody>
          <a:bodyPr wrap="square">
            <a:spAutoFit/>
          </a:bodyPr>
          <a:lstStyle/>
          <a:p>
            <a:r>
              <a:rPr lang="pt-BR" sz="2800" dirty="0"/>
              <a:t>Sabemos que Deus age em todas as coisas para o bem daqueles que o amam, dos que foram chamados de acordo com o seu propósito. </a:t>
            </a:r>
          </a:p>
          <a:p>
            <a:r>
              <a:rPr lang="pt-BR" sz="2800" dirty="0"/>
              <a:t>Pois aqueles que de antemão conheceu, também os predestinou para serem conformes à imagem de seu Filho, a fim de que ele seja o primogênito entre muitos irmãos.</a:t>
            </a:r>
          </a:p>
          <a:p>
            <a:r>
              <a:rPr lang="pt-BR" sz="2800" dirty="0"/>
              <a:t>(</a:t>
            </a:r>
            <a:r>
              <a:rPr lang="pt-BR" sz="2800" dirty="0" err="1"/>
              <a:t>Rm</a:t>
            </a:r>
            <a:r>
              <a:rPr lang="pt-BR" sz="2800" dirty="0"/>
              <a:t> 8.28-29)</a:t>
            </a:r>
          </a:p>
        </p:txBody>
      </p:sp>
    </p:spTree>
    <p:extLst>
      <p:ext uri="{BB962C8B-B14F-4D97-AF65-F5344CB8AC3E}">
        <p14:creationId xmlns:p14="http://schemas.microsoft.com/office/powerpoint/2010/main" val="2452572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0EF6F-052C-7EC2-B164-C5FC64516597}"/>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0B4E8BD3-A199-A5AA-43D1-45F519B62BB9}"/>
              </a:ext>
            </a:extLst>
          </p:cNvPr>
          <p:cNvSpPr txBox="1"/>
          <p:nvPr/>
        </p:nvSpPr>
        <p:spPr>
          <a:xfrm>
            <a:off x="443540" y="1834842"/>
            <a:ext cx="8993757" cy="523220"/>
          </a:xfrm>
          <a:prstGeom prst="rect">
            <a:avLst/>
          </a:prstGeom>
          <a:noFill/>
        </p:spPr>
        <p:txBody>
          <a:bodyPr wrap="square">
            <a:spAutoFit/>
          </a:bodyPr>
          <a:lstStyle/>
          <a:p>
            <a:r>
              <a:rPr lang="pt-BR" sz="2800" dirty="0"/>
              <a:t>5-	Discipule seu filho</a:t>
            </a:r>
          </a:p>
        </p:txBody>
      </p:sp>
      <p:sp>
        <p:nvSpPr>
          <p:cNvPr id="6" name="CaixaDeTexto 5">
            <a:extLst>
              <a:ext uri="{FF2B5EF4-FFF2-40B4-BE49-F238E27FC236}">
                <a16:creationId xmlns:a16="http://schemas.microsoft.com/office/drawing/2014/main" id="{C4E9D93C-931C-C901-8047-6462B73DF01D}"/>
              </a:ext>
            </a:extLst>
          </p:cNvPr>
          <p:cNvSpPr txBox="1"/>
          <p:nvPr/>
        </p:nvSpPr>
        <p:spPr>
          <a:xfrm>
            <a:off x="443541" y="487716"/>
            <a:ext cx="11304917" cy="584775"/>
          </a:xfrm>
          <a:prstGeom prst="rect">
            <a:avLst/>
          </a:prstGeom>
          <a:noFill/>
        </p:spPr>
        <p:txBody>
          <a:bodyPr wrap="square">
            <a:spAutoFit/>
          </a:bodyPr>
          <a:lstStyle/>
          <a:p>
            <a:r>
              <a:rPr lang="pt-BR" sz="3200" dirty="0">
                <a:latin typeface="+mj-lt"/>
              </a:rPr>
              <a:t>III-	CRIANDO FILHOS EMOCIONALMENTE FORTES</a:t>
            </a:r>
          </a:p>
        </p:txBody>
      </p:sp>
      <p:sp>
        <p:nvSpPr>
          <p:cNvPr id="10" name="CaixaDeTexto 9">
            <a:extLst>
              <a:ext uri="{FF2B5EF4-FFF2-40B4-BE49-F238E27FC236}">
                <a16:creationId xmlns:a16="http://schemas.microsoft.com/office/drawing/2014/main" id="{7BAA1DD8-28CF-892D-E65B-9BA9D5AC4FAB}"/>
              </a:ext>
            </a:extLst>
          </p:cNvPr>
          <p:cNvSpPr txBox="1"/>
          <p:nvPr/>
        </p:nvSpPr>
        <p:spPr>
          <a:xfrm>
            <a:off x="443540" y="2474893"/>
            <a:ext cx="11304916" cy="954107"/>
          </a:xfrm>
          <a:prstGeom prst="rect">
            <a:avLst/>
          </a:prstGeom>
          <a:noFill/>
        </p:spPr>
        <p:txBody>
          <a:bodyPr wrap="square">
            <a:spAutoFit/>
          </a:bodyPr>
          <a:lstStyle/>
          <a:p>
            <a:r>
              <a:rPr lang="pt-BR" sz="2800" b="1" dirty="0"/>
              <a:t>a. Dê atenção ao seu filho</a:t>
            </a:r>
          </a:p>
          <a:p>
            <a:r>
              <a:rPr lang="pt-BR" sz="2800" b="1" dirty="0"/>
              <a:t>b. Seja intencional no tempo com seu filho	</a:t>
            </a:r>
          </a:p>
        </p:txBody>
      </p:sp>
      <p:sp>
        <p:nvSpPr>
          <p:cNvPr id="14" name="CaixaDeTexto 13">
            <a:extLst>
              <a:ext uri="{FF2B5EF4-FFF2-40B4-BE49-F238E27FC236}">
                <a16:creationId xmlns:a16="http://schemas.microsoft.com/office/drawing/2014/main" id="{88F5C287-4F2E-53B9-F3CF-6EE4DFC2A35C}"/>
              </a:ext>
            </a:extLst>
          </p:cNvPr>
          <p:cNvSpPr txBox="1"/>
          <p:nvPr/>
        </p:nvSpPr>
        <p:spPr>
          <a:xfrm>
            <a:off x="443540" y="4714571"/>
            <a:ext cx="11304916" cy="1384995"/>
          </a:xfrm>
          <a:prstGeom prst="rect">
            <a:avLst/>
          </a:prstGeom>
          <a:noFill/>
        </p:spPr>
        <p:txBody>
          <a:bodyPr wrap="square">
            <a:spAutoFit/>
          </a:bodyPr>
          <a:lstStyle/>
          <a:p>
            <a:r>
              <a:rPr lang="pt-BR" sz="2800" dirty="0"/>
              <a:t>Ensine-as com persistência a seus filhos. Converse sobre elas quando estiver sentado em casa, quando estiver andando pelo caminho, quando se deitar e quando se levantar.(</a:t>
            </a:r>
            <a:r>
              <a:rPr lang="pt-BR" sz="2800" dirty="0" err="1"/>
              <a:t>Dt</a:t>
            </a:r>
            <a:r>
              <a:rPr lang="pt-BR" sz="2800" dirty="0"/>
              <a:t> 6:7 )</a:t>
            </a:r>
          </a:p>
        </p:txBody>
      </p:sp>
    </p:spTree>
    <p:extLst>
      <p:ext uri="{BB962C8B-B14F-4D97-AF65-F5344CB8AC3E}">
        <p14:creationId xmlns:p14="http://schemas.microsoft.com/office/powerpoint/2010/main" val="865030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29DC5-CFDC-33DC-E27A-839E576D1B63}"/>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39E6650E-CA75-41D4-8123-FF721B060058}"/>
              </a:ext>
            </a:extLst>
          </p:cNvPr>
          <p:cNvSpPr txBox="1"/>
          <p:nvPr/>
        </p:nvSpPr>
        <p:spPr>
          <a:xfrm>
            <a:off x="443540" y="1834842"/>
            <a:ext cx="8993757" cy="523220"/>
          </a:xfrm>
          <a:prstGeom prst="rect">
            <a:avLst/>
          </a:prstGeom>
          <a:noFill/>
        </p:spPr>
        <p:txBody>
          <a:bodyPr wrap="square">
            <a:spAutoFit/>
          </a:bodyPr>
          <a:lstStyle/>
          <a:p>
            <a:r>
              <a:rPr lang="pt-BR" sz="2800" dirty="0"/>
              <a:t>6-	Aconselhe biblicamente seu filho</a:t>
            </a:r>
          </a:p>
        </p:txBody>
      </p:sp>
      <p:sp>
        <p:nvSpPr>
          <p:cNvPr id="6" name="CaixaDeTexto 5">
            <a:extLst>
              <a:ext uri="{FF2B5EF4-FFF2-40B4-BE49-F238E27FC236}">
                <a16:creationId xmlns:a16="http://schemas.microsoft.com/office/drawing/2014/main" id="{E2C889DB-A8F1-28D8-8E6E-670A14CC3A60}"/>
              </a:ext>
            </a:extLst>
          </p:cNvPr>
          <p:cNvSpPr txBox="1"/>
          <p:nvPr/>
        </p:nvSpPr>
        <p:spPr>
          <a:xfrm>
            <a:off x="443541" y="487716"/>
            <a:ext cx="11304917" cy="584775"/>
          </a:xfrm>
          <a:prstGeom prst="rect">
            <a:avLst/>
          </a:prstGeom>
          <a:noFill/>
        </p:spPr>
        <p:txBody>
          <a:bodyPr wrap="square">
            <a:spAutoFit/>
          </a:bodyPr>
          <a:lstStyle/>
          <a:p>
            <a:r>
              <a:rPr lang="pt-BR" sz="3200" dirty="0">
                <a:latin typeface="+mj-lt"/>
              </a:rPr>
              <a:t>III-	CRIANDO FILHOS EMOCIONALMENTE FORTES</a:t>
            </a:r>
          </a:p>
        </p:txBody>
      </p:sp>
      <p:sp>
        <p:nvSpPr>
          <p:cNvPr id="10" name="CaixaDeTexto 9">
            <a:extLst>
              <a:ext uri="{FF2B5EF4-FFF2-40B4-BE49-F238E27FC236}">
                <a16:creationId xmlns:a16="http://schemas.microsoft.com/office/drawing/2014/main" id="{36D63F39-1958-AF79-187E-23C178C9E9B1}"/>
              </a:ext>
            </a:extLst>
          </p:cNvPr>
          <p:cNvSpPr txBox="1"/>
          <p:nvPr/>
        </p:nvSpPr>
        <p:spPr>
          <a:xfrm>
            <a:off x="443540" y="2792134"/>
            <a:ext cx="11304916" cy="954107"/>
          </a:xfrm>
          <a:prstGeom prst="rect">
            <a:avLst/>
          </a:prstGeom>
          <a:noFill/>
        </p:spPr>
        <p:txBody>
          <a:bodyPr wrap="square">
            <a:spAutoFit/>
          </a:bodyPr>
          <a:lstStyle/>
          <a:p>
            <a:r>
              <a:rPr lang="pt-BR" sz="2800" b="1" dirty="0"/>
              <a:t>a. Aproveite cada crise para ensinar</a:t>
            </a:r>
          </a:p>
          <a:p>
            <a:r>
              <a:rPr lang="pt-BR" sz="2800" b="1" dirty="0"/>
              <a:t>b. Seja bíblico em seus conselhos (pensar biblicamente)	</a:t>
            </a:r>
          </a:p>
        </p:txBody>
      </p:sp>
      <p:sp>
        <p:nvSpPr>
          <p:cNvPr id="14" name="CaixaDeTexto 13">
            <a:extLst>
              <a:ext uri="{FF2B5EF4-FFF2-40B4-BE49-F238E27FC236}">
                <a16:creationId xmlns:a16="http://schemas.microsoft.com/office/drawing/2014/main" id="{95379D60-9415-3037-728F-C7BDA3CC425D}"/>
              </a:ext>
            </a:extLst>
          </p:cNvPr>
          <p:cNvSpPr txBox="1"/>
          <p:nvPr/>
        </p:nvSpPr>
        <p:spPr>
          <a:xfrm>
            <a:off x="443540" y="4714571"/>
            <a:ext cx="11304916" cy="1815882"/>
          </a:xfrm>
          <a:prstGeom prst="rect">
            <a:avLst/>
          </a:prstGeom>
          <a:noFill/>
        </p:spPr>
        <p:txBody>
          <a:bodyPr wrap="square">
            <a:spAutoFit/>
          </a:bodyPr>
          <a:lstStyle/>
          <a:p>
            <a:r>
              <a:rPr lang="pt-BR" sz="2800" dirty="0"/>
              <a:t>Habite ricamente em vocês a palavra de Cristo; ensinem e aconselhem-se uns aos outros com toda a sabedoria, e cantem salmos, hinos e cânticos espirituais com gratidão a Deus em seus corações. (Cl 3:16)</a:t>
            </a:r>
          </a:p>
        </p:txBody>
      </p:sp>
    </p:spTree>
    <p:extLst>
      <p:ext uri="{BB962C8B-B14F-4D97-AF65-F5344CB8AC3E}">
        <p14:creationId xmlns:p14="http://schemas.microsoft.com/office/powerpoint/2010/main" val="3193425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5CB76-0D7F-4BC0-A0DE-CFA0867E6645}"/>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3F212401-7402-DC88-2C61-BEBEC4A69C07}"/>
              </a:ext>
            </a:extLst>
          </p:cNvPr>
          <p:cNvSpPr txBox="1"/>
          <p:nvPr/>
        </p:nvSpPr>
        <p:spPr>
          <a:xfrm>
            <a:off x="443540" y="1834842"/>
            <a:ext cx="11089097" cy="523220"/>
          </a:xfrm>
          <a:prstGeom prst="rect">
            <a:avLst/>
          </a:prstGeom>
          <a:noFill/>
        </p:spPr>
        <p:txBody>
          <a:bodyPr wrap="square">
            <a:spAutoFit/>
          </a:bodyPr>
          <a:lstStyle/>
          <a:p>
            <a:r>
              <a:rPr lang="pt-BR" sz="2800" dirty="0"/>
              <a:t>7-	Ensine seu filho a lidar biblicamente com conflitos</a:t>
            </a:r>
          </a:p>
        </p:txBody>
      </p:sp>
      <p:sp>
        <p:nvSpPr>
          <p:cNvPr id="6" name="CaixaDeTexto 5">
            <a:extLst>
              <a:ext uri="{FF2B5EF4-FFF2-40B4-BE49-F238E27FC236}">
                <a16:creationId xmlns:a16="http://schemas.microsoft.com/office/drawing/2014/main" id="{3351A9CE-44DB-BABA-DDEE-EF0467EA019F}"/>
              </a:ext>
            </a:extLst>
          </p:cNvPr>
          <p:cNvSpPr txBox="1"/>
          <p:nvPr/>
        </p:nvSpPr>
        <p:spPr>
          <a:xfrm>
            <a:off x="443541" y="487716"/>
            <a:ext cx="11304917" cy="584775"/>
          </a:xfrm>
          <a:prstGeom prst="rect">
            <a:avLst/>
          </a:prstGeom>
          <a:noFill/>
        </p:spPr>
        <p:txBody>
          <a:bodyPr wrap="square">
            <a:spAutoFit/>
          </a:bodyPr>
          <a:lstStyle/>
          <a:p>
            <a:r>
              <a:rPr lang="pt-BR" sz="3200" dirty="0">
                <a:latin typeface="+mj-lt"/>
              </a:rPr>
              <a:t>III-	CRIANDO FILHOS EMOCIONALMENTE FORTES</a:t>
            </a:r>
          </a:p>
        </p:txBody>
      </p:sp>
      <p:sp>
        <p:nvSpPr>
          <p:cNvPr id="10" name="CaixaDeTexto 9">
            <a:extLst>
              <a:ext uri="{FF2B5EF4-FFF2-40B4-BE49-F238E27FC236}">
                <a16:creationId xmlns:a16="http://schemas.microsoft.com/office/drawing/2014/main" id="{2EBAF4F9-8150-9744-0738-382563D3FD6B}"/>
              </a:ext>
            </a:extLst>
          </p:cNvPr>
          <p:cNvSpPr txBox="1"/>
          <p:nvPr/>
        </p:nvSpPr>
        <p:spPr>
          <a:xfrm>
            <a:off x="443540" y="2792134"/>
            <a:ext cx="11304916" cy="954107"/>
          </a:xfrm>
          <a:prstGeom prst="rect">
            <a:avLst/>
          </a:prstGeom>
          <a:noFill/>
        </p:spPr>
        <p:txBody>
          <a:bodyPr wrap="square">
            <a:spAutoFit/>
          </a:bodyPr>
          <a:lstStyle/>
          <a:p>
            <a:r>
              <a:rPr lang="pt-BR" sz="2800" b="1" dirty="0"/>
              <a:t>a. Seja exemplo </a:t>
            </a:r>
          </a:p>
          <a:p>
            <a:r>
              <a:rPr lang="pt-BR" sz="2800" b="1" dirty="0"/>
              <a:t>b. Ensine biblicamente	</a:t>
            </a:r>
          </a:p>
        </p:txBody>
      </p:sp>
      <p:sp>
        <p:nvSpPr>
          <p:cNvPr id="14" name="CaixaDeTexto 13">
            <a:extLst>
              <a:ext uri="{FF2B5EF4-FFF2-40B4-BE49-F238E27FC236}">
                <a16:creationId xmlns:a16="http://schemas.microsoft.com/office/drawing/2014/main" id="{AF299785-809E-44A7-EB27-94E66E5203DD}"/>
              </a:ext>
            </a:extLst>
          </p:cNvPr>
          <p:cNvSpPr txBox="1"/>
          <p:nvPr/>
        </p:nvSpPr>
        <p:spPr>
          <a:xfrm>
            <a:off x="443540" y="4180313"/>
            <a:ext cx="11304916" cy="2246769"/>
          </a:xfrm>
          <a:prstGeom prst="rect">
            <a:avLst/>
          </a:prstGeom>
          <a:noFill/>
        </p:spPr>
        <p:txBody>
          <a:bodyPr wrap="square">
            <a:spAutoFit/>
          </a:bodyPr>
          <a:lstStyle/>
          <a:p>
            <a:r>
              <a:rPr lang="pt-BR" sz="2800" dirty="0"/>
              <a:t>Livrem-se de toda amargura, indignação e ira, gritaria e calúnia, bem como de toda maldade. </a:t>
            </a:r>
          </a:p>
          <a:p>
            <a:r>
              <a:rPr lang="pt-BR" sz="2800" dirty="0"/>
              <a:t>Sejam bondosos e compassivos uns para com os outros, perdoando-se mutuamente, assim como Deus perdoou vocês em Cristo. (</a:t>
            </a:r>
            <a:r>
              <a:rPr lang="pt-BR" sz="2800" dirty="0" err="1"/>
              <a:t>Ef</a:t>
            </a:r>
            <a:r>
              <a:rPr lang="pt-BR" sz="2800" dirty="0"/>
              <a:t> 4.31-32)</a:t>
            </a:r>
          </a:p>
        </p:txBody>
      </p:sp>
    </p:spTree>
    <p:extLst>
      <p:ext uri="{BB962C8B-B14F-4D97-AF65-F5344CB8AC3E}">
        <p14:creationId xmlns:p14="http://schemas.microsoft.com/office/powerpoint/2010/main" val="3688062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1D4C3-808B-1E56-3C2E-EDD79BE93279}"/>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CA770A68-1660-E041-5F78-0885764FB917}"/>
              </a:ext>
            </a:extLst>
          </p:cNvPr>
          <p:cNvSpPr txBox="1"/>
          <p:nvPr/>
        </p:nvSpPr>
        <p:spPr>
          <a:xfrm>
            <a:off x="443540" y="1834842"/>
            <a:ext cx="11089097" cy="523220"/>
          </a:xfrm>
          <a:prstGeom prst="rect">
            <a:avLst/>
          </a:prstGeom>
          <a:noFill/>
        </p:spPr>
        <p:txBody>
          <a:bodyPr wrap="square">
            <a:spAutoFit/>
          </a:bodyPr>
          <a:lstStyle/>
          <a:p>
            <a:r>
              <a:rPr lang="pt-BR" sz="2800" dirty="0"/>
              <a:t>8-	Limite e vigie a vida digital do seu filho</a:t>
            </a:r>
          </a:p>
        </p:txBody>
      </p:sp>
      <p:sp>
        <p:nvSpPr>
          <p:cNvPr id="6" name="CaixaDeTexto 5">
            <a:extLst>
              <a:ext uri="{FF2B5EF4-FFF2-40B4-BE49-F238E27FC236}">
                <a16:creationId xmlns:a16="http://schemas.microsoft.com/office/drawing/2014/main" id="{EE064164-DC1D-9678-DCFE-0D85C0C31235}"/>
              </a:ext>
            </a:extLst>
          </p:cNvPr>
          <p:cNvSpPr txBox="1"/>
          <p:nvPr/>
        </p:nvSpPr>
        <p:spPr>
          <a:xfrm>
            <a:off x="443541" y="487716"/>
            <a:ext cx="11304917" cy="584775"/>
          </a:xfrm>
          <a:prstGeom prst="rect">
            <a:avLst/>
          </a:prstGeom>
          <a:noFill/>
        </p:spPr>
        <p:txBody>
          <a:bodyPr wrap="square">
            <a:spAutoFit/>
          </a:bodyPr>
          <a:lstStyle/>
          <a:p>
            <a:r>
              <a:rPr lang="pt-BR" sz="3200" dirty="0">
                <a:latin typeface="+mj-lt"/>
              </a:rPr>
              <a:t>III-	CRIANDO FILHOS EMOCIONALMENTE FORTES</a:t>
            </a:r>
          </a:p>
        </p:txBody>
      </p:sp>
    </p:spTree>
    <p:extLst>
      <p:ext uri="{BB962C8B-B14F-4D97-AF65-F5344CB8AC3E}">
        <p14:creationId xmlns:p14="http://schemas.microsoft.com/office/powerpoint/2010/main" val="1897344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68EC8-723E-E012-8429-958B0EAA5858}"/>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78036C83-0778-BB4E-C7B5-9B8ECE034F52}"/>
              </a:ext>
            </a:extLst>
          </p:cNvPr>
          <p:cNvSpPr txBox="1"/>
          <p:nvPr/>
        </p:nvSpPr>
        <p:spPr>
          <a:xfrm>
            <a:off x="443541" y="487716"/>
            <a:ext cx="11304917" cy="584775"/>
          </a:xfrm>
          <a:prstGeom prst="rect">
            <a:avLst/>
          </a:prstGeom>
          <a:noFill/>
        </p:spPr>
        <p:txBody>
          <a:bodyPr wrap="square">
            <a:spAutoFit/>
          </a:bodyPr>
          <a:lstStyle/>
          <a:p>
            <a:r>
              <a:rPr lang="pt-BR" sz="3200" dirty="0">
                <a:latin typeface="+mj-lt"/>
              </a:rPr>
              <a:t>III-	CRIANDO FILHOS EMOCIONALMENTE FORTES</a:t>
            </a:r>
          </a:p>
        </p:txBody>
      </p:sp>
      <p:sp>
        <p:nvSpPr>
          <p:cNvPr id="10" name="CaixaDeTexto 9">
            <a:extLst>
              <a:ext uri="{FF2B5EF4-FFF2-40B4-BE49-F238E27FC236}">
                <a16:creationId xmlns:a16="http://schemas.microsoft.com/office/drawing/2014/main" id="{B591FFB2-BF27-A944-44A9-E57377D346CB}"/>
              </a:ext>
            </a:extLst>
          </p:cNvPr>
          <p:cNvSpPr txBox="1"/>
          <p:nvPr/>
        </p:nvSpPr>
        <p:spPr>
          <a:xfrm>
            <a:off x="443540" y="2407058"/>
            <a:ext cx="11304916" cy="2246769"/>
          </a:xfrm>
          <a:prstGeom prst="rect">
            <a:avLst/>
          </a:prstGeom>
          <a:noFill/>
        </p:spPr>
        <p:txBody>
          <a:bodyPr wrap="square">
            <a:spAutoFit/>
          </a:bodyPr>
          <a:lstStyle/>
          <a:p>
            <a:r>
              <a:rPr lang="pt-BR" sz="2800" b="1" dirty="0"/>
              <a:t>a.	Soluções humanas</a:t>
            </a:r>
          </a:p>
          <a:p>
            <a:r>
              <a:rPr lang="pt-BR" sz="2800" b="1" dirty="0"/>
              <a:t>b.	Rótulos (escola, médico, igreja)</a:t>
            </a:r>
          </a:p>
          <a:p>
            <a:r>
              <a:rPr lang="pt-BR" sz="2800" b="1" dirty="0"/>
              <a:t>		- Seja humilde, seja sábio</a:t>
            </a:r>
          </a:p>
          <a:p>
            <a:r>
              <a:rPr lang="pt-BR" sz="2800" b="1" dirty="0"/>
              <a:t>		- Busque aconselhamento</a:t>
            </a:r>
          </a:p>
          <a:p>
            <a:r>
              <a:rPr lang="pt-BR" sz="2800" b="1" dirty="0"/>
              <a:t>	</a:t>
            </a:r>
          </a:p>
        </p:txBody>
      </p:sp>
      <p:sp>
        <p:nvSpPr>
          <p:cNvPr id="14" name="CaixaDeTexto 13">
            <a:extLst>
              <a:ext uri="{FF2B5EF4-FFF2-40B4-BE49-F238E27FC236}">
                <a16:creationId xmlns:a16="http://schemas.microsoft.com/office/drawing/2014/main" id="{10C91238-0839-220B-74A0-A1933783D6AD}"/>
              </a:ext>
            </a:extLst>
          </p:cNvPr>
          <p:cNvSpPr txBox="1"/>
          <p:nvPr/>
        </p:nvSpPr>
        <p:spPr>
          <a:xfrm>
            <a:off x="443540" y="4533450"/>
            <a:ext cx="11304916" cy="1815882"/>
          </a:xfrm>
          <a:prstGeom prst="rect">
            <a:avLst/>
          </a:prstGeom>
          <a:noFill/>
        </p:spPr>
        <p:txBody>
          <a:bodyPr wrap="square">
            <a:spAutoFit/>
          </a:bodyPr>
          <a:lstStyle/>
          <a:p>
            <a:r>
              <a:rPr lang="pt-BR" sz="2800" dirty="0"/>
              <a:t>Tenham cuidado para que ninguém os escravize a filosofias vãs e enganosas, que se fundamentam nas tradições humanas e nos princípios elementares deste mundo, e não em Cristo. (Cl 2:8)</a:t>
            </a:r>
          </a:p>
        </p:txBody>
      </p:sp>
      <p:sp>
        <p:nvSpPr>
          <p:cNvPr id="7" name="CaixaDeTexto 6">
            <a:extLst>
              <a:ext uri="{FF2B5EF4-FFF2-40B4-BE49-F238E27FC236}">
                <a16:creationId xmlns:a16="http://schemas.microsoft.com/office/drawing/2014/main" id="{50860941-72FE-8BEE-8F92-0FD8074B7DB8}"/>
              </a:ext>
            </a:extLst>
          </p:cNvPr>
          <p:cNvSpPr txBox="1"/>
          <p:nvPr/>
        </p:nvSpPr>
        <p:spPr>
          <a:xfrm>
            <a:off x="443540" y="1416609"/>
            <a:ext cx="11304916" cy="523220"/>
          </a:xfrm>
          <a:prstGeom prst="rect">
            <a:avLst/>
          </a:prstGeom>
          <a:noFill/>
        </p:spPr>
        <p:txBody>
          <a:bodyPr wrap="square">
            <a:spAutoFit/>
          </a:bodyPr>
          <a:lstStyle/>
          <a:p>
            <a:r>
              <a:rPr lang="pt-BR" sz="2800" dirty="0"/>
              <a:t>9-	Cuidado com a cultura emocional do mundo</a:t>
            </a:r>
          </a:p>
        </p:txBody>
      </p:sp>
    </p:spTree>
    <p:extLst>
      <p:ext uri="{BB962C8B-B14F-4D97-AF65-F5344CB8AC3E}">
        <p14:creationId xmlns:p14="http://schemas.microsoft.com/office/powerpoint/2010/main" val="2372832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0E1E-F7B7-4B6B-9819-59F85F3C6766}"/>
            </a:ext>
          </a:extLst>
        </p:cNvPr>
        <p:cNvGrpSpPr/>
        <p:nvPr/>
      </p:nvGrpSpPr>
      <p:grpSpPr>
        <a:xfrm>
          <a:off x="0" y="0"/>
          <a:ext cx="0" cy="0"/>
          <a:chOff x="0" y="0"/>
          <a:chExt cx="0" cy="0"/>
        </a:xfrm>
      </p:grpSpPr>
      <p:pic>
        <p:nvPicPr>
          <p:cNvPr id="4" name="Imagem 3" descr="Uma imagem contendo água, mesa, praia, segurando&#10;&#10;O conteúdo gerado por IA pode estar incorreto.">
            <a:extLst>
              <a:ext uri="{FF2B5EF4-FFF2-40B4-BE49-F238E27FC236}">
                <a16:creationId xmlns:a16="http://schemas.microsoft.com/office/drawing/2014/main" id="{CC851263-144D-2402-7A47-2072C544975A}"/>
              </a:ext>
            </a:extLst>
          </p:cNvPr>
          <p:cNvPicPr>
            <a:picLocks noChangeAspect="1"/>
          </p:cNvPicPr>
          <p:nvPr/>
        </p:nvPicPr>
        <p:blipFill>
          <a:blip r:embed="rId2">
            <a:extLst>
              <a:ext uri="{28A0092B-C50C-407E-A947-70E740481C1C}">
                <a14:useLocalDpi xmlns:a14="http://schemas.microsoft.com/office/drawing/2010/main" val="0"/>
              </a:ext>
            </a:extLst>
          </a:blip>
          <a:srcRect r="4407"/>
          <a:stretch>
            <a:fillRect/>
          </a:stretch>
        </p:blipFill>
        <p:spPr>
          <a:xfrm>
            <a:off x="537368" y="0"/>
            <a:ext cx="11654632" cy="6858000"/>
          </a:xfrm>
          <a:prstGeom prst="rect">
            <a:avLst/>
          </a:prstGeom>
        </p:spPr>
      </p:pic>
      <p:pic>
        <p:nvPicPr>
          <p:cNvPr id="8" name="Imagem 7" descr="Uma imagem contendo água, mesa, praia, segurando&#10;&#10;O conteúdo gerado por IA pode estar incorreto.">
            <a:extLst>
              <a:ext uri="{FF2B5EF4-FFF2-40B4-BE49-F238E27FC236}">
                <a16:creationId xmlns:a16="http://schemas.microsoft.com/office/drawing/2014/main" id="{777C3B96-6F89-D543-3155-9F97CC4701CF}"/>
              </a:ext>
            </a:extLst>
          </p:cNvPr>
          <p:cNvPicPr>
            <a:picLocks noChangeAspect="1"/>
          </p:cNvPicPr>
          <p:nvPr/>
        </p:nvPicPr>
        <p:blipFill>
          <a:blip r:embed="rId2">
            <a:extLst>
              <a:ext uri="{28A0092B-C50C-407E-A947-70E740481C1C}">
                <a14:useLocalDpi xmlns:a14="http://schemas.microsoft.com/office/drawing/2010/main" val="0"/>
              </a:ext>
            </a:extLst>
          </a:blip>
          <a:srcRect r="94016"/>
          <a:stretch>
            <a:fillRect/>
          </a:stretch>
        </p:blipFill>
        <p:spPr>
          <a:xfrm flipH="1">
            <a:off x="-1" y="0"/>
            <a:ext cx="729575" cy="6858000"/>
          </a:xfrm>
          <a:prstGeom prst="rect">
            <a:avLst/>
          </a:prstGeom>
        </p:spPr>
      </p:pic>
      <p:sp>
        <p:nvSpPr>
          <p:cNvPr id="5" name="Retângulo 4">
            <a:extLst>
              <a:ext uri="{FF2B5EF4-FFF2-40B4-BE49-F238E27FC236}">
                <a16:creationId xmlns:a16="http://schemas.microsoft.com/office/drawing/2014/main" id="{5517EC01-02AA-6E7F-A699-570EFEB99F31}"/>
              </a:ext>
            </a:extLst>
          </p:cNvPr>
          <p:cNvSpPr/>
          <p:nvPr/>
        </p:nvSpPr>
        <p:spPr>
          <a:xfrm>
            <a:off x="537368" y="3429000"/>
            <a:ext cx="3558987" cy="461665"/>
          </a:xfrm>
          <a:prstGeom prst="rect">
            <a:avLst/>
          </a:prstGeom>
          <a:noFill/>
        </p:spPr>
        <p:txBody>
          <a:bodyPr wrap="none" lIns="91440" tIns="45720" rIns="91440" bIns="45720">
            <a:spAutoFit/>
          </a:bodyPr>
          <a:lstStyle/>
          <a:p>
            <a:pPr algn="ctr"/>
            <a:r>
              <a:rPr lang="pt-BR" sz="2400" b="0" cap="none" spc="0" dirty="0">
                <a:ln w="0"/>
                <a:solidFill>
                  <a:schemeClr val="tx1"/>
                </a:solidFill>
                <a:effectLst>
                  <a:outerShdw blurRad="38100" dist="19050" dir="2700000" algn="tl" rotWithShape="0">
                    <a:schemeClr val="dk1">
                      <a:alpha val="40000"/>
                    </a:schemeClr>
                  </a:outerShdw>
                </a:effectLst>
              </a:rPr>
              <a:t>EBD- criação de filhos</a:t>
            </a:r>
          </a:p>
        </p:txBody>
      </p:sp>
      <p:sp>
        <p:nvSpPr>
          <p:cNvPr id="2" name="CaixaDeTexto 1">
            <a:extLst>
              <a:ext uri="{FF2B5EF4-FFF2-40B4-BE49-F238E27FC236}">
                <a16:creationId xmlns:a16="http://schemas.microsoft.com/office/drawing/2014/main" id="{6BFD1F69-89E7-30B8-995B-1CE6158B8ACB}"/>
              </a:ext>
            </a:extLst>
          </p:cNvPr>
          <p:cNvSpPr txBox="1"/>
          <p:nvPr/>
        </p:nvSpPr>
        <p:spPr>
          <a:xfrm>
            <a:off x="537368" y="1613118"/>
            <a:ext cx="9362873" cy="1815882"/>
          </a:xfrm>
          <a:prstGeom prst="rect">
            <a:avLst/>
          </a:prstGeom>
          <a:noFill/>
        </p:spPr>
        <p:txBody>
          <a:bodyPr wrap="square">
            <a:spAutoFit/>
          </a:bodyPr>
          <a:lstStyle/>
          <a:p>
            <a:pPr>
              <a:buNone/>
            </a:pPr>
            <a:r>
              <a:rPr lang="pt-BR" sz="2800" b="1" dirty="0">
                <a:effectLst/>
                <a:latin typeface="+mj-lt"/>
                <a:ea typeface="Aptos" panose="020B0004020202020204" pitchFamily="34" charset="0"/>
                <a:cs typeface="Aptos" panose="020B0004020202020204" pitchFamily="34" charset="0"/>
              </a:rPr>
              <a:t>A AUTORIDADE DOS PAIS É EXERCIDA </a:t>
            </a:r>
            <a:endParaRPr lang="pt-BR" sz="2800" dirty="0">
              <a:effectLst/>
              <a:latin typeface="+mj-lt"/>
              <a:ea typeface="Aptos" panose="020B0004020202020204" pitchFamily="34" charset="0"/>
              <a:cs typeface="Aptos" panose="020B0004020202020204" pitchFamily="34" charset="0"/>
            </a:endParaRPr>
          </a:p>
          <a:p>
            <a:pPr>
              <a:buNone/>
            </a:pPr>
            <a:r>
              <a:rPr lang="pt-BR" sz="2800" b="1" dirty="0">
                <a:effectLst/>
                <a:latin typeface="+mj-lt"/>
                <a:ea typeface="Aptos" panose="020B0004020202020204" pitchFamily="34" charset="0"/>
                <a:cs typeface="Aptos" panose="020B0004020202020204" pitchFamily="34" charset="0"/>
              </a:rPr>
              <a:t>EM ADORAÇÃO E OBEDIÊNCIA A DEUS;</a:t>
            </a:r>
            <a:endParaRPr lang="pt-BR" sz="2800" dirty="0">
              <a:effectLst/>
              <a:latin typeface="+mj-lt"/>
              <a:ea typeface="Aptos" panose="020B0004020202020204" pitchFamily="34" charset="0"/>
              <a:cs typeface="Aptos" panose="020B0004020202020204" pitchFamily="34" charset="0"/>
            </a:endParaRPr>
          </a:p>
          <a:p>
            <a:pPr>
              <a:buNone/>
            </a:pPr>
            <a:r>
              <a:rPr lang="pt-BR" sz="2800" b="1" dirty="0">
                <a:effectLst/>
                <a:latin typeface="+mj-lt"/>
                <a:ea typeface="Aptos" panose="020B0004020202020204" pitchFamily="34" charset="0"/>
                <a:cs typeface="Aptos" panose="020B0004020202020204" pitchFamily="34" charset="0"/>
              </a:rPr>
              <a:t>EM AMOR E SERVIÇO AOS FILHOS;</a:t>
            </a:r>
            <a:endParaRPr lang="pt-BR" sz="2800" dirty="0">
              <a:effectLst/>
              <a:latin typeface="+mj-lt"/>
              <a:ea typeface="Aptos" panose="020B0004020202020204" pitchFamily="34" charset="0"/>
              <a:cs typeface="Aptos" panose="020B0004020202020204" pitchFamily="34" charset="0"/>
            </a:endParaRPr>
          </a:p>
          <a:p>
            <a:pPr>
              <a:buNone/>
            </a:pPr>
            <a:r>
              <a:rPr lang="pt-BR" sz="2800" b="1" dirty="0">
                <a:effectLst/>
                <a:latin typeface="+mj-lt"/>
                <a:ea typeface="Aptos" panose="020B0004020202020204" pitchFamily="34" charset="0"/>
                <a:cs typeface="Aptos" panose="020B0004020202020204" pitchFamily="34" charset="0"/>
              </a:rPr>
              <a:t>EM </a:t>
            </a:r>
            <a:r>
              <a:rPr lang="pt-BR" sz="2800" b="1" dirty="0">
                <a:latin typeface="+mj-lt"/>
                <a:ea typeface="Aptos" panose="020B0004020202020204" pitchFamily="34" charset="0"/>
                <a:cs typeface="Aptos" panose="020B0004020202020204" pitchFamily="34" charset="0"/>
              </a:rPr>
              <a:t>AMOR E TESTEMUNHO</a:t>
            </a:r>
            <a:r>
              <a:rPr lang="pt-BR" sz="2800" b="1" dirty="0">
                <a:effectLst/>
                <a:latin typeface="+mj-lt"/>
                <a:ea typeface="Aptos" panose="020B0004020202020204" pitchFamily="34" charset="0"/>
                <a:cs typeface="Aptos" panose="020B0004020202020204" pitchFamily="34" charset="0"/>
              </a:rPr>
              <a:t> À SOCIEDADE.</a:t>
            </a:r>
            <a:endParaRPr lang="pt-BR" sz="2800" dirty="0">
              <a:effectLst/>
              <a:latin typeface="+mj-lt"/>
              <a:ea typeface="Aptos" panose="020B0004020202020204" pitchFamily="34" charset="0"/>
              <a:cs typeface="Aptos" panose="020B0004020202020204" pitchFamily="34" charset="0"/>
            </a:endParaRPr>
          </a:p>
        </p:txBody>
      </p:sp>
      <p:sp>
        <p:nvSpPr>
          <p:cNvPr id="7" name="Retângulo 6">
            <a:extLst>
              <a:ext uri="{FF2B5EF4-FFF2-40B4-BE49-F238E27FC236}">
                <a16:creationId xmlns:a16="http://schemas.microsoft.com/office/drawing/2014/main" id="{8DDD62E9-195F-9100-F2E0-9F502C964FEA}"/>
              </a:ext>
            </a:extLst>
          </p:cNvPr>
          <p:cNvSpPr/>
          <p:nvPr/>
        </p:nvSpPr>
        <p:spPr>
          <a:xfrm>
            <a:off x="537368" y="1151453"/>
            <a:ext cx="2161169" cy="461665"/>
          </a:xfrm>
          <a:prstGeom prst="rect">
            <a:avLst/>
          </a:prstGeom>
          <a:noFill/>
        </p:spPr>
        <p:txBody>
          <a:bodyPr wrap="none" lIns="91440" tIns="45720" rIns="91440" bIns="45720">
            <a:spAutoFit/>
          </a:bodyPr>
          <a:lstStyle/>
          <a:p>
            <a:pPr algn="ctr"/>
            <a:r>
              <a:rPr lang="pt-BR" sz="2400" b="0" cap="none" spc="0" dirty="0">
                <a:ln w="0"/>
                <a:solidFill>
                  <a:schemeClr val="tx1"/>
                </a:solidFill>
                <a:effectLst>
                  <a:outerShdw blurRad="38100" dist="19050" dir="2700000" algn="tl" rotWithShape="0">
                    <a:schemeClr val="dk1">
                      <a:alpha val="40000"/>
                    </a:schemeClr>
                  </a:outerShdw>
                </a:effectLst>
              </a:rPr>
              <a:t>Grande Ideia</a:t>
            </a:r>
          </a:p>
        </p:txBody>
      </p:sp>
    </p:spTree>
    <p:extLst>
      <p:ext uri="{BB962C8B-B14F-4D97-AF65-F5344CB8AC3E}">
        <p14:creationId xmlns:p14="http://schemas.microsoft.com/office/powerpoint/2010/main" val="3386117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00A33-3453-9EAE-739A-76ABE605E878}"/>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08AA2EAE-33E4-CFC0-E6CF-3A86E4127FE4}"/>
              </a:ext>
            </a:extLst>
          </p:cNvPr>
          <p:cNvSpPr txBox="1"/>
          <p:nvPr/>
        </p:nvSpPr>
        <p:spPr>
          <a:xfrm>
            <a:off x="443541" y="487716"/>
            <a:ext cx="11304917" cy="584775"/>
          </a:xfrm>
          <a:prstGeom prst="rect">
            <a:avLst/>
          </a:prstGeom>
          <a:noFill/>
        </p:spPr>
        <p:txBody>
          <a:bodyPr wrap="square">
            <a:spAutoFit/>
          </a:bodyPr>
          <a:lstStyle/>
          <a:p>
            <a:r>
              <a:rPr lang="pt-BR" sz="3200" dirty="0">
                <a:latin typeface="+mj-lt"/>
              </a:rPr>
              <a:t>III-	CRIANDO FILHOS EMOCIONALMENTE FORTES</a:t>
            </a:r>
          </a:p>
        </p:txBody>
      </p:sp>
      <p:sp>
        <p:nvSpPr>
          <p:cNvPr id="10" name="CaixaDeTexto 9">
            <a:extLst>
              <a:ext uri="{FF2B5EF4-FFF2-40B4-BE49-F238E27FC236}">
                <a16:creationId xmlns:a16="http://schemas.microsoft.com/office/drawing/2014/main" id="{BFE92E38-F2EB-5A28-4463-7307E16228CA}"/>
              </a:ext>
            </a:extLst>
          </p:cNvPr>
          <p:cNvSpPr txBox="1"/>
          <p:nvPr/>
        </p:nvSpPr>
        <p:spPr>
          <a:xfrm>
            <a:off x="443540" y="2407058"/>
            <a:ext cx="11304916" cy="1815882"/>
          </a:xfrm>
          <a:prstGeom prst="rect">
            <a:avLst/>
          </a:prstGeom>
          <a:noFill/>
        </p:spPr>
        <p:txBody>
          <a:bodyPr wrap="square">
            <a:spAutoFit/>
          </a:bodyPr>
          <a:lstStyle/>
          <a:p>
            <a:pPr marL="514350" indent="-514350">
              <a:buAutoNum type="alphaLcPeriod"/>
            </a:pPr>
            <a:r>
              <a:rPr lang="pt-BR" sz="2800" b="1" dirty="0"/>
              <a:t>O alvo é ser fiel na dependência da graça</a:t>
            </a:r>
          </a:p>
          <a:p>
            <a:pPr marL="514350" indent="-514350">
              <a:buAutoNum type="alphaLcPeriod"/>
            </a:pPr>
            <a:r>
              <a:rPr lang="pt-BR" sz="2800" b="1" dirty="0"/>
              <a:t>O resultado não nos pertence</a:t>
            </a:r>
          </a:p>
          <a:p>
            <a:pPr lvl="1"/>
            <a:r>
              <a:rPr lang="pt-BR" sz="2800" b="1" dirty="0"/>
              <a:t>- fidelidade na situação atual</a:t>
            </a:r>
          </a:p>
          <a:p>
            <a:r>
              <a:rPr lang="pt-BR" sz="2800" b="1" dirty="0"/>
              <a:t>	</a:t>
            </a:r>
          </a:p>
        </p:txBody>
      </p:sp>
      <p:sp>
        <p:nvSpPr>
          <p:cNvPr id="14" name="CaixaDeTexto 13">
            <a:extLst>
              <a:ext uri="{FF2B5EF4-FFF2-40B4-BE49-F238E27FC236}">
                <a16:creationId xmlns:a16="http://schemas.microsoft.com/office/drawing/2014/main" id="{185685EA-7C37-6FDF-975F-C885A73F9D4E}"/>
              </a:ext>
            </a:extLst>
          </p:cNvPr>
          <p:cNvSpPr txBox="1"/>
          <p:nvPr/>
        </p:nvSpPr>
        <p:spPr>
          <a:xfrm>
            <a:off x="443540" y="3956410"/>
            <a:ext cx="11304916" cy="2677656"/>
          </a:xfrm>
          <a:prstGeom prst="rect">
            <a:avLst/>
          </a:prstGeom>
          <a:noFill/>
        </p:spPr>
        <p:txBody>
          <a:bodyPr wrap="square">
            <a:spAutoFit/>
          </a:bodyPr>
          <a:lstStyle/>
          <a:p>
            <a:r>
              <a:rPr lang="pt-BR" sz="2400" dirty="0"/>
              <a:t>Ao servo do Senhor não convém brigar mas, sim, ser amável para com todos, apto para ensinar, paciente. </a:t>
            </a:r>
          </a:p>
          <a:p>
            <a:r>
              <a:rPr lang="pt-BR" sz="2400" dirty="0"/>
              <a:t>Deve corrigir com mansidão os que se lhe opõem, na esperança de que Deus lhes conceda o arrependimento, levando-os ao conhecimento da verdade, para que assim voltem à sobriedade e escapem da armadilha do diabo, que os aprisionou para fazerem a sua vontade.</a:t>
            </a:r>
          </a:p>
          <a:p>
            <a:r>
              <a:rPr lang="pt-BR" sz="2400" dirty="0"/>
              <a:t>(2Tm 2.24-26)</a:t>
            </a:r>
          </a:p>
        </p:txBody>
      </p:sp>
      <p:sp>
        <p:nvSpPr>
          <p:cNvPr id="7" name="CaixaDeTexto 6">
            <a:extLst>
              <a:ext uri="{FF2B5EF4-FFF2-40B4-BE49-F238E27FC236}">
                <a16:creationId xmlns:a16="http://schemas.microsoft.com/office/drawing/2014/main" id="{F0660FDE-532E-3835-2D68-2EFC6BA80A77}"/>
              </a:ext>
            </a:extLst>
          </p:cNvPr>
          <p:cNvSpPr txBox="1"/>
          <p:nvPr/>
        </p:nvSpPr>
        <p:spPr>
          <a:xfrm>
            <a:off x="443540" y="1416609"/>
            <a:ext cx="11304916" cy="523220"/>
          </a:xfrm>
          <a:prstGeom prst="rect">
            <a:avLst/>
          </a:prstGeom>
          <a:noFill/>
        </p:spPr>
        <p:txBody>
          <a:bodyPr wrap="square">
            <a:spAutoFit/>
          </a:bodyPr>
          <a:lstStyle/>
          <a:p>
            <a:r>
              <a:rPr lang="pt-BR" sz="2800" dirty="0"/>
              <a:t>10-	Seja fiel independente dos resultados</a:t>
            </a:r>
          </a:p>
        </p:txBody>
      </p:sp>
    </p:spTree>
    <p:extLst>
      <p:ext uri="{BB962C8B-B14F-4D97-AF65-F5344CB8AC3E}">
        <p14:creationId xmlns:p14="http://schemas.microsoft.com/office/powerpoint/2010/main" val="209863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74A13FF-9120-FD11-1AB8-95A2BE8700F9}"/>
              </a:ext>
            </a:extLst>
          </p:cNvPr>
          <p:cNvSpPr txBox="1"/>
          <p:nvPr/>
        </p:nvSpPr>
        <p:spPr>
          <a:xfrm>
            <a:off x="427006" y="503063"/>
            <a:ext cx="11511951" cy="2800767"/>
          </a:xfrm>
          <a:prstGeom prst="rect">
            <a:avLst/>
          </a:prstGeom>
          <a:noFill/>
        </p:spPr>
        <p:txBody>
          <a:bodyPr wrap="square">
            <a:spAutoFit/>
          </a:bodyPr>
          <a:lstStyle/>
          <a:p>
            <a:pPr marL="342900" lvl="0" indent="-342900">
              <a:buFont typeface="+mj-lt"/>
              <a:buAutoNum type="romanUcPeriod"/>
            </a:pPr>
            <a:r>
              <a:rPr lang="pt-BR" sz="3600" kern="100" dirty="0">
                <a:effectLst/>
                <a:latin typeface="+mj-lt"/>
                <a:ea typeface="Aptos" panose="020B0004020202020204" pitchFamily="34" charset="0"/>
                <a:cs typeface="Times New Roman" panose="02020603050405020304" pitchFamily="18" charset="0"/>
              </a:rPr>
              <a:t>UMA SOCIEDADE EMOCIONALMENTE FRACA</a:t>
            </a:r>
          </a:p>
          <a:p>
            <a:pPr lvl="0"/>
            <a:endParaRPr lang="pt-BR" sz="2800" kern="100" dirty="0">
              <a:latin typeface="+mj-lt"/>
              <a:ea typeface="Aptos" panose="020B0004020202020204" pitchFamily="34" charset="0"/>
              <a:cs typeface="Times New Roman" panose="02020603050405020304" pitchFamily="18" charset="0"/>
            </a:endParaRPr>
          </a:p>
          <a:p>
            <a:pPr lvl="0"/>
            <a:endParaRPr lang="pt-BR" sz="2800" kern="100" dirty="0">
              <a:effectLst/>
              <a:latin typeface="+mj-lt"/>
              <a:ea typeface="Aptos" panose="020B0004020202020204" pitchFamily="34" charset="0"/>
              <a:cs typeface="Times New Roman" panose="02020603050405020304" pitchFamily="18" charset="0"/>
            </a:endParaRPr>
          </a:p>
          <a:p>
            <a:pPr lvl="0"/>
            <a:endParaRPr lang="pt-BR" sz="2800" kern="100" dirty="0">
              <a:latin typeface="+mj-lt"/>
              <a:ea typeface="Aptos" panose="020B0004020202020204" pitchFamily="34" charset="0"/>
              <a:cs typeface="Times New Roman" panose="02020603050405020304" pitchFamily="18" charset="0"/>
            </a:endParaRPr>
          </a:p>
          <a:p>
            <a:pPr lvl="0"/>
            <a:r>
              <a:rPr lang="pt-BR" sz="2800" kern="100" dirty="0">
                <a:effectLst/>
                <a:latin typeface="Aptos" panose="020B0004020202020204" pitchFamily="34" charset="0"/>
                <a:ea typeface="Aptos" panose="020B0004020202020204" pitchFamily="34" charset="0"/>
                <a:cs typeface="Times New Roman" panose="02020603050405020304" pitchFamily="18" charset="0"/>
              </a:rPr>
              <a:t> </a:t>
            </a:r>
          </a:p>
          <a:p>
            <a:pPr marL="685800">
              <a:buNone/>
            </a:pPr>
            <a:endParaRPr lang="pt-BR"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FDE5BF80-E8C6-0017-7714-D5030146169B}"/>
              </a:ext>
            </a:extLst>
          </p:cNvPr>
          <p:cNvSpPr txBox="1"/>
          <p:nvPr/>
        </p:nvSpPr>
        <p:spPr>
          <a:xfrm>
            <a:off x="427006" y="1903446"/>
            <a:ext cx="10028209" cy="3539430"/>
          </a:xfrm>
          <a:prstGeom prst="rect">
            <a:avLst/>
          </a:prstGeom>
          <a:noFill/>
        </p:spPr>
        <p:txBody>
          <a:bodyPr wrap="square">
            <a:spAutoFit/>
          </a:bodyPr>
          <a:lstStyle/>
          <a:p>
            <a:r>
              <a:rPr lang="pt-BR" sz="2800" dirty="0"/>
              <a:t>Os homens serão egoístas, avarentos, presunçosos, arrogantes, blasfemos, desobedientes aos pais, ingratos, ímpios, sem amor pela família, irreconciliáveis, caluniadores, sem domínio próprio, cruéis, inimigos do bem, traidores, precipitados, soberbos, mais amantes dos prazeres do que amigos de Deus, tendo aparência de piedade, mas negando o seu poder. (2Tm 3.2-5)</a:t>
            </a:r>
          </a:p>
        </p:txBody>
      </p:sp>
    </p:spTree>
    <p:extLst>
      <p:ext uri="{BB962C8B-B14F-4D97-AF65-F5344CB8AC3E}">
        <p14:creationId xmlns:p14="http://schemas.microsoft.com/office/powerpoint/2010/main" val="3782702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62359-329B-3915-43A7-A07C7AF2FF95}"/>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E0919920-43BB-188A-114B-77AFD61A25EE}"/>
              </a:ext>
            </a:extLst>
          </p:cNvPr>
          <p:cNvSpPr txBox="1"/>
          <p:nvPr/>
        </p:nvSpPr>
        <p:spPr>
          <a:xfrm>
            <a:off x="427006" y="503063"/>
            <a:ext cx="11511951" cy="2800767"/>
          </a:xfrm>
          <a:prstGeom prst="rect">
            <a:avLst/>
          </a:prstGeom>
          <a:noFill/>
        </p:spPr>
        <p:txBody>
          <a:bodyPr wrap="square">
            <a:spAutoFit/>
          </a:bodyPr>
          <a:lstStyle/>
          <a:p>
            <a:pPr marL="342900" lvl="0" indent="-342900">
              <a:buFont typeface="+mj-lt"/>
              <a:buAutoNum type="romanUcPeriod"/>
            </a:pPr>
            <a:r>
              <a:rPr lang="pt-BR" sz="3600" kern="100" dirty="0">
                <a:effectLst/>
                <a:latin typeface="+mj-lt"/>
                <a:ea typeface="Aptos" panose="020B0004020202020204" pitchFamily="34" charset="0"/>
                <a:cs typeface="Times New Roman" panose="02020603050405020304" pitchFamily="18" charset="0"/>
              </a:rPr>
              <a:t>UMA SOCIEDADE EMOCIONALMENTE FRACA</a:t>
            </a:r>
          </a:p>
          <a:p>
            <a:pPr lvl="0"/>
            <a:endParaRPr lang="pt-BR" sz="2800" kern="100" dirty="0">
              <a:latin typeface="+mj-lt"/>
              <a:ea typeface="Aptos" panose="020B0004020202020204" pitchFamily="34" charset="0"/>
              <a:cs typeface="Times New Roman" panose="02020603050405020304" pitchFamily="18" charset="0"/>
            </a:endParaRPr>
          </a:p>
          <a:p>
            <a:pPr lvl="0"/>
            <a:endParaRPr lang="pt-BR" sz="2800" kern="100" dirty="0">
              <a:effectLst/>
              <a:latin typeface="+mj-lt"/>
              <a:ea typeface="Aptos" panose="020B0004020202020204" pitchFamily="34" charset="0"/>
              <a:cs typeface="Times New Roman" panose="02020603050405020304" pitchFamily="18" charset="0"/>
            </a:endParaRPr>
          </a:p>
          <a:p>
            <a:pPr lvl="0"/>
            <a:endParaRPr lang="pt-BR" sz="2800" kern="100" dirty="0">
              <a:latin typeface="+mj-lt"/>
              <a:ea typeface="Aptos" panose="020B0004020202020204" pitchFamily="34" charset="0"/>
              <a:cs typeface="Times New Roman" panose="02020603050405020304" pitchFamily="18" charset="0"/>
            </a:endParaRPr>
          </a:p>
          <a:p>
            <a:pPr lvl="0"/>
            <a:r>
              <a:rPr lang="pt-BR" sz="2800" kern="100" dirty="0">
                <a:effectLst/>
                <a:latin typeface="Aptos" panose="020B0004020202020204" pitchFamily="34" charset="0"/>
                <a:ea typeface="Aptos" panose="020B0004020202020204" pitchFamily="34" charset="0"/>
                <a:cs typeface="Times New Roman" panose="02020603050405020304" pitchFamily="18" charset="0"/>
              </a:rPr>
              <a:t> </a:t>
            </a:r>
          </a:p>
          <a:p>
            <a:pPr marL="685800">
              <a:buNone/>
            </a:pPr>
            <a:endParaRPr lang="pt-BR"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4432BE13-2DE0-DAA9-8BB7-1BE94E4E410A}"/>
              </a:ext>
            </a:extLst>
          </p:cNvPr>
          <p:cNvSpPr txBox="1"/>
          <p:nvPr/>
        </p:nvSpPr>
        <p:spPr>
          <a:xfrm>
            <a:off x="427006" y="2695126"/>
            <a:ext cx="8837764" cy="2062103"/>
          </a:xfrm>
          <a:prstGeom prst="rect">
            <a:avLst/>
          </a:prstGeom>
          <a:noFill/>
        </p:spPr>
        <p:txBody>
          <a:bodyPr wrap="square">
            <a:spAutoFit/>
          </a:bodyPr>
          <a:lstStyle/>
          <a:p>
            <a:r>
              <a:rPr lang="pt-BR" sz="3200" dirty="0"/>
              <a:t>- se ofende com facilidade</a:t>
            </a:r>
          </a:p>
          <a:p>
            <a:r>
              <a:rPr lang="pt-BR" sz="3200" dirty="0"/>
              <a:t>- pouca resistência à frustração</a:t>
            </a:r>
          </a:p>
          <a:p>
            <a:r>
              <a:rPr lang="pt-BR" sz="3200" dirty="0"/>
              <a:t>- vida guiada pelos sentimentos</a:t>
            </a:r>
          </a:p>
          <a:p>
            <a:r>
              <a:rPr lang="pt-BR" sz="3200" dirty="0"/>
              <a:t>- busca ávida por conforto e aprovação</a:t>
            </a:r>
          </a:p>
        </p:txBody>
      </p:sp>
    </p:spTree>
    <p:extLst>
      <p:ext uri="{BB962C8B-B14F-4D97-AF65-F5344CB8AC3E}">
        <p14:creationId xmlns:p14="http://schemas.microsoft.com/office/powerpoint/2010/main" val="1744178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F66A8B6-4230-421E-D1CA-73F2BEEE73FA}"/>
              </a:ext>
            </a:extLst>
          </p:cNvPr>
          <p:cNvSpPr txBox="1"/>
          <p:nvPr/>
        </p:nvSpPr>
        <p:spPr>
          <a:xfrm>
            <a:off x="133711" y="498620"/>
            <a:ext cx="11270410" cy="646331"/>
          </a:xfrm>
          <a:prstGeom prst="rect">
            <a:avLst/>
          </a:prstGeom>
          <a:noFill/>
        </p:spPr>
        <p:txBody>
          <a:bodyPr wrap="square">
            <a:spAutoFit/>
          </a:bodyPr>
          <a:lstStyle/>
          <a:p>
            <a:pPr marL="685800">
              <a:buNone/>
            </a:pPr>
            <a:r>
              <a:rPr lang="pt-BR" sz="3600" kern="100" dirty="0">
                <a:effectLst/>
                <a:latin typeface="+mj-lt"/>
                <a:ea typeface="Aptos" panose="020B0004020202020204" pitchFamily="34" charset="0"/>
                <a:cs typeface="Times New Roman" panose="02020603050405020304" pitchFamily="18" charset="0"/>
              </a:rPr>
              <a:t>PAIS EMOCIONALMENTE FRACOS</a:t>
            </a:r>
          </a:p>
        </p:txBody>
      </p:sp>
      <p:sp>
        <p:nvSpPr>
          <p:cNvPr id="5" name="CaixaDeTexto 4">
            <a:extLst>
              <a:ext uri="{FF2B5EF4-FFF2-40B4-BE49-F238E27FC236}">
                <a16:creationId xmlns:a16="http://schemas.microsoft.com/office/drawing/2014/main" id="{8BEF0379-A4D1-D496-0B89-343BD6567D6B}"/>
              </a:ext>
            </a:extLst>
          </p:cNvPr>
          <p:cNvSpPr txBox="1"/>
          <p:nvPr/>
        </p:nvSpPr>
        <p:spPr>
          <a:xfrm>
            <a:off x="133711" y="1536887"/>
            <a:ext cx="11546452" cy="3539430"/>
          </a:xfrm>
          <a:prstGeom prst="rect">
            <a:avLst/>
          </a:prstGeom>
          <a:noFill/>
        </p:spPr>
        <p:txBody>
          <a:bodyPr wrap="square">
            <a:spAutoFit/>
          </a:bodyPr>
          <a:lstStyle/>
          <a:p>
            <a:pPr marL="1143000" indent="-457200">
              <a:buFontTx/>
              <a:buChar char="-"/>
            </a:pPr>
            <a:r>
              <a:rPr lang="pt-BR" sz="3200" kern="100" dirty="0">
                <a:effectLst/>
                <a:latin typeface="Aptos" panose="020B0004020202020204" pitchFamily="34" charset="0"/>
                <a:ea typeface="Aptos" panose="020B0004020202020204" pitchFamily="34" charset="0"/>
                <a:cs typeface="Times New Roman" panose="02020603050405020304" pitchFamily="18" charset="0"/>
              </a:rPr>
              <a:t>pais inconstantes</a:t>
            </a:r>
          </a:p>
          <a:p>
            <a:pPr marL="1143000" indent="-457200">
              <a:buFontTx/>
              <a:buChar char="-"/>
            </a:pPr>
            <a:r>
              <a:rPr lang="pt-BR" sz="3200" kern="100" dirty="0">
                <a:latin typeface="Aptos" panose="020B0004020202020204" pitchFamily="34" charset="0"/>
                <a:ea typeface="Aptos" panose="020B0004020202020204" pitchFamily="34" charset="0"/>
                <a:cs typeface="Times New Roman" panose="02020603050405020304" pitchFamily="18" charset="0"/>
              </a:rPr>
              <a:t>insegurança em assumir o papel de pais</a:t>
            </a:r>
          </a:p>
          <a:p>
            <a:pPr marL="1143000" indent="-457200">
              <a:buFontTx/>
              <a:buChar char="-"/>
            </a:pPr>
            <a:r>
              <a:rPr lang="pt-BR" sz="3200" kern="100" dirty="0">
                <a:effectLst/>
                <a:latin typeface="Aptos" panose="020B0004020202020204" pitchFamily="34" charset="0"/>
                <a:ea typeface="Aptos" panose="020B0004020202020204" pitchFamily="34" charset="0"/>
                <a:cs typeface="Times New Roman" panose="02020603050405020304" pitchFamily="18" charset="0"/>
              </a:rPr>
              <a:t>superproteção disfarçada de amor</a:t>
            </a:r>
          </a:p>
          <a:p>
            <a:pPr marL="1143000" indent="-457200">
              <a:buFontTx/>
              <a:buChar char="-"/>
            </a:pPr>
            <a:r>
              <a:rPr lang="pt-BR" sz="3200" kern="100" dirty="0">
                <a:effectLst/>
                <a:latin typeface="Aptos" panose="020B0004020202020204" pitchFamily="34" charset="0"/>
                <a:ea typeface="Aptos" panose="020B0004020202020204" pitchFamily="34" charset="0"/>
                <a:cs typeface="Times New Roman" panose="02020603050405020304" pitchFamily="18" charset="0"/>
              </a:rPr>
              <a:t>transferência de carência emocional (pai amigo)</a:t>
            </a:r>
          </a:p>
          <a:p>
            <a:pPr marL="1143000" indent="-457200">
              <a:buFontTx/>
              <a:buChar char="-"/>
            </a:pPr>
            <a:r>
              <a:rPr lang="pt-BR" sz="3200" kern="100" dirty="0">
                <a:effectLst/>
                <a:latin typeface="Aptos" panose="020B0004020202020204" pitchFamily="34" charset="0"/>
                <a:ea typeface="Aptos" panose="020B0004020202020204" pitchFamily="34" charset="0"/>
                <a:cs typeface="Times New Roman" panose="02020603050405020304" pitchFamily="18" charset="0"/>
              </a:rPr>
              <a:t>modelo de dependência emocional e digital</a:t>
            </a:r>
          </a:p>
          <a:p>
            <a:pPr marL="1143000" indent="-457200">
              <a:buFontTx/>
              <a:buChar char="-"/>
            </a:pPr>
            <a:r>
              <a:rPr lang="pt-BR" sz="3200" kern="100" dirty="0">
                <a:effectLst/>
                <a:latin typeface="Aptos" panose="020B0004020202020204" pitchFamily="34" charset="0"/>
                <a:ea typeface="Aptos" panose="020B0004020202020204" pitchFamily="34" charset="0"/>
                <a:cs typeface="Times New Roman" panose="02020603050405020304" pitchFamily="18" charset="0"/>
              </a:rPr>
              <a:t>educação baseada em sentimento, não em princípio</a:t>
            </a:r>
          </a:p>
          <a:p>
            <a:pPr marL="1143000" indent="-457200">
              <a:buFontTx/>
              <a:buChar char="-"/>
            </a:pPr>
            <a:r>
              <a:rPr lang="pt-BR" sz="3200" kern="100" dirty="0">
                <a:effectLst/>
                <a:latin typeface="Aptos" panose="020B0004020202020204" pitchFamily="34" charset="0"/>
                <a:ea typeface="Aptos" panose="020B0004020202020204" pitchFamily="34" charset="0"/>
                <a:cs typeface="Times New Roman" panose="02020603050405020304" pitchFamily="18" charset="0"/>
              </a:rPr>
              <a:t>ausência de modelo de firmeza emocional</a:t>
            </a:r>
            <a:endParaRPr lang="pt-BR" sz="3200" dirty="0"/>
          </a:p>
        </p:txBody>
      </p:sp>
      <p:sp>
        <p:nvSpPr>
          <p:cNvPr id="9" name="CaixaDeTexto 8">
            <a:extLst>
              <a:ext uri="{FF2B5EF4-FFF2-40B4-BE49-F238E27FC236}">
                <a16:creationId xmlns:a16="http://schemas.microsoft.com/office/drawing/2014/main" id="{05F34059-83FE-9EEB-397D-4AE1D17A578D}"/>
              </a:ext>
            </a:extLst>
          </p:cNvPr>
          <p:cNvSpPr txBox="1"/>
          <p:nvPr/>
        </p:nvSpPr>
        <p:spPr>
          <a:xfrm>
            <a:off x="875581" y="5389883"/>
            <a:ext cx="10804582" cy="1077218"/>
          </a:xfrm>
          <a:prstGeom prst="rect">
            <a:avLst/>
          </a:prstGeom>
          <a:noFill/>
        </p:spPr>
        <p:txBody>
          <a:bodyPr wrap="square">
            <a:spAutoFit/>
          </a:bodyPr>
          <a:lstStyle/>
          <a:p>
            <a:r>
              <a:rPr lang="pt-BR" sz="3200" b="1" dirty="0"/>
              <a:t>Pais, não irritem seus filhos, </a:t>
            </a:r>
          </a:p>
          <a:p>
            <a:r>
              <a:rPr lang="pt-BR" sz="3200" b="1" dirty="0"/>
              <a:t>para que eles não se desanimem. (Cl 3:21)</a:t>
            </a:r>
          </a:p>
        </p:txBody>
      </p:sp>
    </p:spTree>
    <p:extLst>
      <p:ext uri="{BB962C8B-B14F-4D97-AF65-F5344CB8AC3E}">
        <p14:creationId xmlns:p14="http://schemas.microsoft.com/office/powerpoint/2010/main" val="1754897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FDA2BEE-5291-9BD6-A3D2-F654B9FD21FB}"/>
              </a:ext>
            </a:extLst>
          </p:cNvPr>
          <p:cNvSpPr txBox="1"/>
          <p:nvPr/>
        </p:nvSpPr>
        <p:spPr>
          <a:xfrm>
            <a:off x="582284" y="626217"/>
            <a:ext cx="11287664" cy="646331"/>
          </a:xfrm>
          <a:prstGeom prst="rect">
            <a:avLst/>
          </a:prstGeom>
          <a:noFill/>
        </p:spPr>
        <p:txBody>
          <a:bodyPr wrap="square">
            <a:spAutoFit/>
          </a:bodyPr>
          <a:lstStyle/>
          <a:p>
            <a:pPr lvl="0"/>
            <a:r>
              <a:rPr lang="pt-BR" sz="3600" kern="100" dirty="0">
                <a:effectLst/>
                <a:latin typeface="+mj-lt"/>
                <a:ea typeface="Aptos" panose="020B0004020202020204" pitchFamily="34" charset="0"/>
                <a:cs typeface="Times New Roman" panose="02020603050405020304" pitchFamily="18" charset="0"/>
              </a:rPr>
              <a:t>II- O QUE SÃO EMOÇÕES?</a:t>
            </a:r>
          </a:p>
        </p:txBody>
      </p:sp>
    </p:spTree>
    <p:extLst>
      <p:ext uri="{BB962C8B-B14F-4D97-AF65-F5344CB8AC3E}">
        <p14:creationId xmlns:p14="http://schemas.microsoft.com/office/powerpoint/2010/main" val="335541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955E7-FA06-A0D6-B768-0AA8DE040CB6}"/>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8622A033-44E9-43ED-6C60-F98CFF861F8E}"/>
              </a:ext>
            </a:extLst>
          </p:cNvPr>
          <p:cNvSpPr txBox="1"/>
          <p:nvPr/>
        </p:nvSpPr>
        <p:spPr>
          <a:xfrm>
            <a:off x="582284" y="626217"/>
            <a:ext cx="11287664" cy="646331"/>
          </a:xfrm>
          <a:prstGeom prst="rect">
            <a:avLst/>
          </a:prstGeom>
          <a:noFill/>
        </p:spPr>
        <p:txBody>
          <a:bodyPr wrap="square">
            <a:spAutoFit/>
          </a:bodyPr>
          <a:lstStyle/>
          <a:p>
            <a:pPr lvl="0"/>
            <a:r>
              <a:rPr lang="pt-BR" sz="3600" kern="100" dirty="0">
                <a:effectLst/>
                <a:latin typeface="+mj-lt"/>
                <a:ea typeface="Aptos" panose="020B0004020202020204" pitchFamily="34" charset="0"/>
                <a:cs typeface="Times New Roman" panose="02020603050405020304" pitchFamily="18" charset="0"/>
              </a:rPr>
              <a:t>II- O QUE SÃO EMOÇÕES?</a:t>
            </a:r>
          </a:p>
        </p:txBody>
      </p:sp>
    </p:spTree>
    <p:extLst>
      <p:ext uri="{BB962C8B-B14F-4D97-AF65-F5344CB8AC3E}">
        <p14:creationId xmlns:p14="http://schemas.microsoft.com/office/powerpoint/2010/main" val="231679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D7C6DB-6C44-1381-6355-A2AE408824D4}"/>
            </a:ext>
          </a:extLst>
        </p:cNvPr>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1F1AE618-50E0-0010-E358-C53BD2D452D1}"/>
              </a:ext>
            </a:extLst>
          </p:cNvPr>
          <p:cNvPicPr>
            <a:picLocks noChangeAspect="1"/>
          </p:cNvPicPr>
          <p:nvPr/>
        </p:nvPicPr>
        <p:blipFill>
          <a:blip r:embed="rId3"/>
          <a:stretch>
            <a:fillRect/>
          </a:stretch>
        </p:blipFill>
        <p:spPr>
          <a:xfrm>
            <a:off x="2950234" y="220123"/>
            <a:ext cx="6211019" cy="6503686"/>
          </a:xfrm>
          <a:prstGeom prst="rect">
            <a:avLst/>
          </a:prstGeom>
        </p:spPr>
      </p:pic>
    </p:spTree>
    <p:extLst>
      <p:ext uri="{BB962C8B-B14F-4D97-AF65-F5344CB8AC3E}">
        <p14:creationId xmlns:p14="http://schemas.microsoft.com/office/powerpoint/2010/main" val="280810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27F57-8C78-9B3C-38DD-0B890DEF2EC1}"/>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794A9FA7-9E45-D69E-BE84-C08A67278475}"/>
              </a:ext>
            </a:extLst>
          </p:cNvPr>
          <p:cNvSpPr txBox="1"/>
          <p:nvPr/>
        </p:nvSpPr>
        <p:spPr>
          <a:xfrm>
            <a:off x="582284" y="626217"/>
            <a:ext cx="11287664" cy="646331"/>
          </a:xfrm>
          <a:prstGeom prst="rect">
            <a:avLst/>
          </a:prstGeom>
          <a:noFill/>
        </p:spPr>
        <p:txBody>
          <a:bodyPr wrap="square">
            <a:spAutoFit/>
          </a:bodyPr>
          <a:lstStyle/>
          <a:p>
            <a:pPr lvl="0"/>
            <a:r>
              <a:rPr lang="pt-BR" sz="3600" kern="100" dirty="0">
                <a:effectLst/>
                <a:latin typeface="+mj-lt"/>
                <a:ea typeface="Aptos" panose="020B0004020202020204" pitchFamily="34" charset="0"/>
                <a:cs typeface="Times New Roman" panose="02020603050405020304" pitchFamily="18" charset="0"/>
              </a:rPr>
              <a:t>II- O QUE SÃO EMOÇÕES?</a:t>
            </a:r>
          </a:p>
        </p:txBody>
      </p:sp>
      <p:sp>
        <p:nvSpPr>
          <p:cNvPr id="6" name="CaixaDeTexto 5">
            <a:extLst>
              <a:ext uri="{FF2B5EF4-FFF2-40B4-BE49-F238E27FC236}">
                <a16:creationId xmlns:a16="http://schemas.microsoft.com/office/drawing/2014/main" id="{B9A1BF1B-3A64-6B84-B076-66EF78093D4B}"/>
              </a:ext>
            </a:extLst>
          </p:cNvPr>
          <p:cNvSpPr txBox="1"/>
          <p:nvPr/>
        </p:nvSpPr>
        <p:spPr>
          <a:xfrm>
            <a:off x="582284" y="1605336"/>
            <a:ext cx="11046124" cy="4832092"/>
          </a:xfrm>
          <a:prstGeom prst="rect">
            <a:avLst/>
          </a:prstGeom>
          <a:noFill/>
        </p:spPr>
        <p:txBody>
          <a:bodyPr wrap="square">
            <a:spAutoFit/>
          </a:bodyPr>
          <a:lstStyle/>
          <a:p>
            <a:r>
              <a:rPr lang="pt-BR" sz="2800" dirty="0"/>
              <a:t>"Nenhuma árvore boa dá fruto ruim, </a:t>
            </a:r>
          </a:p>
          <a:p>
            <a:r>
              <a:rPr lang="pt-BR" sz="2800" dirty="0"/>
              <a:t>nenhuma árvore ruim dá fruto bom. </a:t>
            </a:r>
          </a:p>
          <a:p>
            <a:r>
              <a:rPr lang="pt-BR" sz="2800" dirty="0"/>
              <a:t>Toda árvore é reconhecida por seus frutos. </a:t>
            </a:r>
          </a:p>
          <a:p>
            <a:r>
              <a:rPr lang="pt-BR" sz="2800" dirty="0"/>
              <a:t>Ninguém colhe figos de espinheiros, </a:t>
            </a:r>
          </a:p>
          <a:p>
            <a:r>
              <a:rPr lang="pt-BR" sz="2800" dirty="0"/>
              <a:t>nem uvas de ervas daninhas. </a:t>
            </a:r>
          </a:p>
          <a:p>
            <a:r>
              <a:rPr lang="pt-BR" sz="2800" dirty="0"/>
              <a:t>O homem bom tira coisas boas do bom tesouro </a:t>
            </a:r>
          </a:p>
          <a:p>
            <a:r>
              <a:rPr lang="pt-BR" sz="2800" dirty="0"/>
              <a:t>que está em seu coração, </a:t>
            </a:r>
          </a:p>
          <a:p>
            <a:r>
              <a:rPr lang="pt-BR" sz="2800" dirty="0"/>
              <a:t>e o homem mau tira coisas más do mal </a:t>
            </a:r>
          </a:p>
          <a:p>
            <a:r>
              <a:rPr lang="pt-BR" sz="2800" dirty="0"/>
              <a:t>que está em seu coração, </a:t>
            </a:r>
          </a:p>
          <a:p>
            <a:r>
              <a:rPr lang="pt-BR" sz="2800" dirty="0"/>
              <a:t>porque a sua boca fala do que está cheio o coração". </a:t>
            </a:r>
          </a:p>
          <a:p>
            <a:r>
              <a:rPr lang="pt-BR" sz="2800" dirty="0"/>
              <a:t>(</a:t>
            </a:r>
            <a:r>
              <a:rPr lang="pt-BR" sz="2800" dirty="0" err="1"/>
              <a:t>Lc</a:t>
            </a:r>
            <a:r>
              <a:rPr lang="pt-BR" sz="2800" dirty="0"/>
              <a:t> 6.43-45)</a:t>
            </a:r>
          </a:p>
        </p:txBody>
      </p:sp>
    </p:spTree>
    <p:extLst>
      <p:ext uri="{BB962C8B-B14F-4D97-AF65-F5344CB8AC3E}">
        <p14:creationId xmlns:p14="http://schemas.microsoft.com/office/powerpoint/2010/main" val="384774898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ersonalizada 2">
      <a:majorFont>
        <a:latin typeface="Montserrat Black"/>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425</TotalTime>
  <Words>2093</Words>
  <Application>Microsoft Office PowerPoint</Application>
  <PresentationFormat>Widescreen</PresentationFormat>
  <Paragraphs>246</Paragraphs>
  <Slides>20</Slides>
  <Notes>14</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20</vt:i4>
      </vt:variant>
    </vt:vector>
  </HeadingPairs>
  <TitlesOfParts>
    <vt:vector size="25" baseType="lpstr">
      <vt:lpstr>Aptos</vt:lpstr>
      <vt:lpstr>Arial</vt:lpstr>
      <vt:lpstr>Montserrat</vt:lpstr>
      <vt:lpstr>Montserrat Black</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Ricardo Gonçalves Libaneo</dc:creator>
  <cp:lastModifiedBy>Ricardo Gonçalves Libaneo</cp:lastModifiedBy>
  <cp:revision>3</cp:revision>
  <dcterms:created xsi:type="dcterms:W3CDTF">2025-10-28T14:48:08Z</dcterms:created>
  <dcterms:modified xsi:type="dcterms:W3CDTF">2025-10-29T20:05:02Z</dcterms:modified>
</cp:coreProperties>
</file>