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7"/>
  </p:notesMasterIdLst>
  <p:sldIdLst>
    <p:sldId id="10124" r:id="rId2"/>
    <p:sldId id="292" r:id="rId3"/>
    <p:sldId id="10070" r:id="rId4"/>
    <p:sldId id="10137" r:id="rId5"/>
    <p:sldId id="1153" r:id="rId6"/>
    <p:sldId id="10097" r:id="rId7"/>
    <p:sldId id="4019" r:id="rId8"/>
    <p:sldId id="10173" r:id="rId9"/>
    <p:sldId id="3531" r:id="rId10"/>
    <p:sldId id="10141" r:id="rId11"/>
    <p:sldId id="4508" r:id="rId12"/>
    <p:sldId id="1735" r:id="rId13"/>
    <p:sldId id="10136" r:id="rId14"/>
    <p:sldId id="275" r:id="rId15"/>
    <p:sldId id="1843" r:id="rId16"/>
    <p:sldId id="4120" r:id="rId17"/>
    <p:sldId id="4017" r:id="rId18"/>
    <p:sldId id="4359" r:id="rId19"/>
    <p:sldId id="4369" r:id="rId20"/>
    <p:sldId id="4522" r:id="rId21"/>
    <p:sldId id="10162" r:id="rId22"/>
    <p:sldId id="10144" r:id="rId23"/>
    <p:sldId id="10171" r:id="rId24"/>
    <p:sldId id="4020" r:id="rId25"/>
    <p:sldId id="2585" r:id="rId26"/>
    <p:sldId id="10158" r:id="rId27"/>
    <p:sldId id="10145" r:id="rId28"/>
    <p:sldId id="4451" r:id="rId29"/>
    <p:sldId id="4373" r:id="rId30"/>
    <p:sldId id="10163" r:id="rId31"/>
    <p:sldId id="1820" r:id="rId32"/>
    <p:sldId id="1821" r:id="rId33"/>
    <p:sldId id="10073" r:id="rId34"/>
    <p:sldId id="10160" r:id="rId35"/>
    <p:sldId id="321" r:id="rId36"/>
    <p:sldId id="10076" r:id="rId37"/>
    <p:sldId id="10131" r:id="rId38"/>
    <p:sldId id="1829" r:id="rId39"/>
    <p:sldId id="10172" r:id="rId40"/>
    <p:sldId id="4602" r:id="rId41"/>
    <p:sldId id="4381" r:id="rId42"/>
    <p:sldId id="4347" r:id="rId43"/>
    <p:sldId id="4562" r:id="rId44"/>
    <p:sldId id="4546" r:id="rId45"/>
    <p:sldId id="989" r:id="rId46"/>
  </p:sldIdLst>
  <p:sldSz cx="12192000" cy="6858000"/>
  <p:notesSz cx="7102475" cy="9388475"/>
  <p:embeddedFontLst>
    <p:embeddedFont>
      <p:font typeface="Helvetica" panose="020B0604020202020204" pitchFamily="34" charset="0"/>
      <p:regular r:id="rId48"/>
      <p:bold r:id="rId49"/>
      <p:italic r:id="rId50"/>
      <p:boldItalic r:id="rId51"/>
    </p:embeddedFont>
    <p:embeddedFont>
      <p:font typeface="Montserrat ExtraBold" panose="00000900000000000000" pitchFamily="2" charset="0"/>
      <p:bold r:id="rId52"/>
      <p:boldItalic r:id="rId53"/>
    </p:embeddedFont>
    <p:embeddedFont>
      <p:font typeface="Tahoma" panose="020B0604030504040204" pitchFamily="34" charset="0"/>
      <p:regular r:id="rId54"/>
      <p:bold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781"/>
    <a:srgbClr val="C92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95609A-D515-4228-BC40-975F56F3A61B}" v="1056" dt="2025-11-16T10:16:59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908" autoAdjust="0"/>
    <p:restoredTop sz="73721" autoAdjust="0"/>
  </p:normalViewPr>
  <p:slideViewPr>
    <p:cSldViewPr snapToGrid="0">
      <p:cViewPr varScale="1">
        <p:scale>
          <a:sx n="49" d="100"/>
          <a:sy n="49" d="100"/>
        </p:scale>
        <p:origin x="1363" y="26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3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0FE80674-7060-4A0B-843A-EF169E30A3FA}" type="datetimeFigureOut">
              <a:rPr lang="en-US" smtClean="0"/>
              <a:pPr/>
              <a:t>11/16/2025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D45349CA-ED29-478B-9958-18490E4B6D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8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anos </a:t>
            </a:r>
            <a:r>
              <a:rPr lang="en-US" dirty="0" err="1"/>
              <a:t>como</a:t>
            </a:r>
            <a:r>
              <a:rPr lang="en-US" dirty="0"/>
              <a:t> pastor de </a:t>
            </a:r>
            <a:r>
              <a:rPr lang="en-US" dirty="0" err="1"/>
              <a:t>adolescentes</a:t>
            </a:r>
            <a:endParaRPr lang="en-US" dirty="0"/>
          </a:p>
          <a:p>
            <a:r>
              <a:rPr lang="en-US" dirty="0"/>
              <a:t>Projeto Jó</a:t>
            </a:r>
          </a:p>
          <a:p>
            <a:r>
              <a:rPr lang="en-US" dirty="0" err="1"/>
              <a:t>Trabalhamos</a:t>
            </a:r>
            <a:r>
              <a:rPr lang="en-US" dirty="0"/>
              <a:t> sempre com </a:t>
            </a:r>
            <a:r>
              <a:rPr lang="en-US" dirty="0" err="1"/>
              <a:t>os</a:t>
            </a:r>
            <a:r>
              <a:rPr lang="en-US" dirty="0"/>
              <a:t> PAIS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49CA-ED29-478B-9958-18490E4B6D4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026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BR" dirty="0"/>
              <a:t>gráfico- autoridade direta sobre o filho (manda e obedece)</a:t>
            </a:r>
          </a:p>
          <a:p>
            <a:pPr marL="171450" indent="-171450">
              <a:buFontTx/>
              <a:buChar char="-"/>
            </a:pPr>
            <a:endParaRPr lang="pt-BR" dirty="0"/>
          </a:p>
          <a:p>
            <a:pPr marL="171450" indent="-171450">
              <a:buFontTx/>
              <a:buChar char="-"/>
            </a:pPr>
            <a:r>
              <a:rPr lang="pt-BR" dirty="0"/>
              <a:t>influência- segue o conselho- não por medo de castigo- alcançou o coração</a:t>
            </a:r>
          </a:p>
          <a:p>
            <a:pPr marL="171450" indent="-171450">
              <a:buFontTx/>
              <a:buChar char="-"/>
            </a:pPr>
            <a:r>
              <a:rPr lang="pt-BR" dirty="0"/>
              <a:t>a autoridade direta deve diminuir conforme o filho cresce e aumentar a influência </a:t>
            </a:r>
          </a:p>
          <a:p>
            <a:pPr marL="171450" indent="-171450">
              <a:buFontTx/>
              <a:buChar char="-"/>
            </a:pPr>
            <a:endParaRPr lang="pt-B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“Você é o pastor do coração do seu filho. A autoridade é o cajado que Deus lhe deu para guiá-lo ao Senhor.” (Tripp)</a:t>
            </a:r>
            <a:endParaRPr lang="pt-B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“Nos primeiros anos, você fala com autoridade; nos anos seguintes, você fala com influência.” —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 Tripp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pt-BR" dirty="0"/>
          </a:p>
          <a:p>
            <a:pPr marL="171450" indent="-171450">
              <a:buFontTx/>
              <a:buChar char="-"/>
            </a:pPr>
            <a:r>
              <a:rPr lang="pt-BR" dirty="0"/>
              <a:t>tenta explicar pro seu filho de 1 ano os benefícios físicos e emocionais de um banho... não adianta</a:t>
            </a:r>
          </a:p>
          <a:p>
            <a:pPr marL="171450" indent="-171450">
              <a:buFontTx/>
              <a:buChar char="-"/>
            </a:pPr>
            <a:r>
              <a:rPr lang="pt-BR" dirty="0"/>
              <a:t>mas se você não mandar ele tomar banho, queira ou não, ele jamais vai aprender isso, e será um adolescente fedorento</a:t>
            </a:r>
          </a:p>
          <a:p>
            <a:pPr marL="171450" indent="-171450">
              <a:buFontTx/>
              <a:buChar char="-"/>
            </a:pPr>
            <a:endParaRPr lang="pt-BR" dirty="0"/>
          </a:p>
          <a:p>
            <a:pPr marL="171450" indent="-171450">
              <a:buFontTx/>
              <a:buChar char="-"/>
            </a:pPr>
            <a:r>
              <a:rPr lang="pt-BR" dirty="0"/>
              <a:t>a cultura do mundo tenta fazer o contrário- menos autoridade para alcançar maior influência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86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“O </a:t>
            </a:r>
            <a:r>
              <a:rPr lang="en-US" dirty="0" err="1"/>
              <a:t>brasileiro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funciona</a:t>
            </a:r>
            <a:r>
              <a:rPr lang="en-US" dirty="0"/>
              <a:t> com </a:t>
            </a:r>
            <a:r>
              <a:rPr lang="en-US" dirty="0" err="1"/>
              <a:t>alvos</a:t>
            </a:r>
            <a:r>
              <a:rPr lang="en-US" dirty="0"/>
              <a:t>; é </a:t>
            </a:r>
            <a:r>
              <a:rPr lang="en-US" dirty="0" err="1"/>
              <a:t>coisa</a:t>
            </a:r>
            <a:r>
              <a:rPr lang="en-US" dirty="0"/>
              <a:t> de americano.”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60D8A-127A-485A-825A-57E6F8B942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07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Coração</a:t>
            </a:r>
            <a:r>
              <a:rPr lang="en-US" dirty="0"/>
              <a:t> = </a:t>
            </a:r>
            <a:r>
              <a:rPr lang="en-US" dirty="0" err="1"/>
              <a:t>centro</a:t>
            </a:r>
            <a:r>
              <a:rPr lang="en-US" dirty="0"/>
              <a:t> do </a:t>
            </a:r>
            <a:r>
              <a:rPr lang="en-US" dirty="0" err="1"/>
              <a:t>ser</a:t>
            </a:r>
            <a:r>
              <a:rPr lang="en-US" dirty="0"/>
              <a:t>; </a:t>
            </a:r>
            <a:r>
              <a:rPr lang="en-US" dirty="0" err="1"/>
              <a:t>centro</a:t>
            </a:r>
            <a:r>
              <a:rPr lang="en-US" dirty="0"/>
              <a:t> de </a:t>
            </a:r>
            <a:r>
              <a:rPr lang="en-US" dirty="0" err="1"/>
              <a:t>controle</a:t>
            </a:r>
            <a:r>
              <a:rPr lang="en-US" dirty="0"/>
              <a:t>; </a:t>
            </a:r>
            <a:r>
              <a:rPr lang="en-US" dirty="0" err="1"/>
              <a:t>mente</a:t>
            </a:r>
            <a:r>
              <a:rPr lang="en-US" dirty="0"/>
              <a:t>, </a:t>
            </a:r>
            <a:r>
              <a:rPr lang="en-US" dirty="0" err="1"/>
              <a:t>emoção</a:t>
            </a:r>
            <a:r>
              <a:rPr lang="en-US" dirty="0"/>
              <a:t>, </a:t>
            </a:r>
            <a:r>
              <a:rPr lang="en-US" dirty="0" err="1"/>
              <a:t>vontade</a:t>
            </a:r>
            <a:r>
              <a:rPr lang="en-US" dirty="0"/>
              <a:t>; a </a:t>
            </a:r>
            <a:r>
              <a:rPr lang="en-US" dirty="0" err="1"/>
              <a:t>essência</a:t>
            </a:r>
            <a:r>
              <a:rPr lang="en-US" baseline="0" dirty="0"/>
              <a:t> da </a:t>
            </a:r>
            <a:r>
              <a:rPr lang="en-US" baseline="0" dirty="0" err="1"/>
              <a:t>pessoa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4833F-91BC-43A8-8F3F-322EF1C8CEB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01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15B53-0303-436D-A683-3BC3C2457CF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/>
              <a:t>CS: </a:t>
            </a:r>
            <a:r>
              <a:rPr lang="en-US" dirty="0" err="1"/>
              <a:t>Concílio</a:t>
            </a:r>
            <a:r>
              <a:rPr lang="en-US"/>
              <a:t> familiar</a:t>
            </a:r>
          </a:p>
        </p:txBody>
      </p:sp>
    </p:spTree>
    <p:extLst>
      <p:ext uri="{BB962C8B-B14F-4D97-AF65-F5344CB8AC3E}">
        <p14:creationId xmlns:p14="http://schemas.microsoft.com/office/powerpoint/2010/main" val="1221306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8B787-6B45-B272-5E27-E9FB40379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FA869-8984-F271-34B2-D04DFE0933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295BAB-B5E2-C137-D8DA-CFEDF1BBE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322AD-9384-FC30-7164-D62B4A416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32BA2-F6CD-43BD-9D48-E71053EB1C31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636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7046E-D5A1-46EF-AC6D-02E1AFE2E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4B089C-7DF4-A2D3-D295-C13478114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13EF86-D2AC-E0DA-BB00-07998A09C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anos </a:t>
            </a:r>
            <a:r>
              <a:rPr lang="en-US" dirty="0" err="1"/>
              <a:t>como</a:t>
            </a:r>
            <a:r>
              <a:rPr lang="en-US" dirty="0"/>
              <a:t> pastor de </a:t>
            </a:r>
            <a:r>
              <a:rPr lang="en-US" dirty="0" err="1"/>
              <a:t>adolescentes</a:t>
            </a:r>
            <a:endParaRPr lang="en-US" dirty="0"/>
          </a:p>
          <a:p>
            <a:r>
              <a:rPr lang="en-US" dirty="0"/>
              <a:t>Projeto Jó</a:t>
            </a:r>
          </a:p>
          <a:p>
            <a:r>
              <a:rPr lang="en-US" dirty="0" err="1"/>
              <a:t>Trabalhamos</a:t>
            </a:r>
            <a:r>
              <a:rPr lang="en-US" dirty="0"/>
              <a:t> sempre com </a:t>
            </a:r>
            <a:r>
              <a:rPr lang="en-US" dirty="0" err="1"/>
              <a:t>os</a:t>
            </a:r>
            <a:r>
              <a:rPr lang="en-US" dirty="0"/>
              <a:t> PAIS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F891C-E72E-14BE-7DA3-C419570B6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49CA-ED29-478B-9958-18490E4B6D4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54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3"/>
            <a:r>
              <a:rPr lang="pt-BR" b="1" i="1" dirty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Há altíssima probabilidade (mas não garantia) de que a consagração e construção da vida do filho no caminho do Senhor terá êxito.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326CC-90E0-42DD-8B1C-43A3EEBA07B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352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49CA-ED29-478B-9958-18490E4B6D4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142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94933-9F5F-C3C1-7570-5EB2EC268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D29490-FA84-19ED-5985-33620C6DA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D06F0B-0129-D61E-A0AF-A2E6CB676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8C9EF-5A10-EA86-C1A4-8437FA894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32BA2-F6CD-43BD-9D48-E71053EB1C31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013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39F39-B4BB-4807-B5A2-B1FB6D09E42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33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 À CLASSE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Criação de filhos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foco em 0-9 anos- com princípios e aplicações para todas idades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necessidade- família sofrendo nessa área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não estamos fazendo o básico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plano: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397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39F39-B4BB-4807-B5A2-B1FB6D09E42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98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1145"/>
            <a:r>
              <a:rPr lang="pt-BR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Visão do Reino (Sidão)</a:t>
            </a:r>
          </a:p>
          <a:p>
            <a:pPr marL="471145"/>
            <a:endParaRPr lang="pt-BR" sz="19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71145"/>
            <a:r>
              <a:rPr lang="pt-BR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Carta Pr. Mark para Sr. Davi Cox – parceria entre nossa igreja e o </a:t>
            </a:r>
            <a:r>
              <a:rPr lang="pt-BR" sz="19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SBPV</a:t>
            </a:r>
            <a:r>
              <a:rPr lang="pt-BR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visando a IGREJA</a:t>
            </a:r>
          </a:p>
          <a:p>
            <a:pPr marL="471145"/>
            <a:endParaRPr lang="pt-BR" sz="19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71145"/>
            <a:r>
              <a:rPr lang="pt-BR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Não somente assistir mas SERVIR e prestar contas</a:t>
            </a:r>
          </a:p>
          <a:p>
            <a:pPr marL="471145"/>
            <a:endParaRPr lang="pt-BR" sz="19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71145"/>
            <a:r>
              <a:rPr lang="pt-BR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Hb 10.24,25</a:t>
            </a:r>
            <a:endParaRPr lang="en-US" sz="19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71145"/>
            <a:r>
              <a:rPr lang="pt-BR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9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71145"/>
            <a:r>
              <a:rPr lang="pt-BR" sz="19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SBPV</a:t>
            </a:r>
            <a:r>
              <a:rPr lang="pt-BR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não é uma igreja...</a:t>
            </a:r>
            <a:endParaRPr lang="en-US" sz="19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261EB-2696-4B14-9AB2-24165BA1C49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51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06D75-B567-28EC-BE4A-730069408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5DDC8450-885A-684A-48DF-0823671E98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39F39-B4BB-4807-B5A2-B1FB6D09E42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692C8AAB-9FBF-2FC9-6A24-AA24BA5951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57256FEA-353E-BE7D-681A-7E8D95EC0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7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A4F41-5FDD-41CC-8E82-7EE554B66F5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4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mesa e o </a:t>
            </a:r>
            <a:r>
              <a:rPr lang="en-US" dirty="0" err="1"/>
              <a:t>trono</a:t>
            </a:r>
            <a:r>
              <a:rPr lang="en-US" dirty="0"/>
              <a:t> (Rony e Debs)</a:t>
            </a:r>
          </a:p>
          <a:p>
            <a:endParaRPr lang="en-US" dirty="0"/>
          </a:p>
          <a:p>
            <a:r>
              <a:rPr lang="en-US" dirty="0"/>
              <a:t>CS </a:t>
            </a:r>
            <a:r>
              <a:rPr lang="en-US" dirty="0" err="1"/>
              <a:t>compartilhar</a:t>
            </a:r>
            <a:r>
              <a:rPr lang="en-US" dirty="0"/>
              <a:t> - </a:t>
            </a:r>
            <a:r>
              <a:rPr lang="en-US" dirty="0" err="1"/>
              <a:t>oásis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261EB-2696-4B14-9AB2-24165BA1C49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18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619022-77D4-47D7-84A2-85C7B4923A0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85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39F39-B4BB-4807-B5A2-B1FB6D09E42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70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5008">
              <a:defRPr/>
            </a:pPr>
            <a:r>
              <a:rPr lang="pt-BR" b="1" i="1" dirty="0">
                <a:latin typeface="Tahoma" pitchFamily="34" charset="0"/>
              </a:rPr>
              <a:t>De onde procedem guerras e contendas que há entre vós? De onde, senão dos prazeres que militam na vossa carne? 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0E4C4-AF99-4137-BEE5-218807EFE8EB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272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b="1" u="sng" dirty="0">
                <a:latin typeface="Tahoma" pitchFamily="34" charset="0"/>
              </a:rPr>
              <a:t>Programas até Hoje</a:t>
            </a:r>
          </a:p>
          <a:p>
            <a:pPr marL="542817" indent="-542817">
              <a:buAutoNum type="arabicPeriod"/>
            </a:pPr>
            <a:r>
              <a:rPr lang="en-US" b="1" dirty="0" err="1">
                <a:latin typeface="Tahoma" pitchFamily="34" charset="0"/>
              </a:rPr>
              <a:t>Bem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vindo</a:t>
            </a:r>
            <a:endParaRPr lang="en-US" b="1" dirty="0">
              <a:latin typeface="Tahoma" pitchFamily="34" charset="0"/>
            </a:endParaRPr>
          </a:p>
          <a:p>
            <a:pPr marL="542817" indent="-542817">
              <a:buAutoNum type="arabicPeriod"/>
            </a:pPr>
            <a:r>
              <a:rPr lang="en-US" b="1" dirty="0">
                <a:latin typeface="Tahoma" pitchFamily="34" charset="0"/>
              </a:rPr>
              <a:t>O que é o </a:t>
            </a:r>
            <a:r>
              <a:rPr lang="en-US" b="1" dirty="0" err="1">
                <a:latin typeface="Tahoma" pitchFamily="34" charset="0"/>
              </a:rPr>
              <a:t>culto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doméstico</a:t>
            </a:r>
            <a:endParaRPr lang="en-US" b="1" dirty="0">
              <a:latin typeface="Tahoma" pitchFamily="34" charset="0"/>
            </a:endParaRPr>
          </a:p>
          <a:p>
            <a:pPr marL="542817" indent="-542817">
              <a:buAutoNum type="arabicPeriod"/>
            </a:pPr>
            <a:r>
              <a:rPr lang="en-US" b="1" dirty="0">
                <a:latin typeface="Tahoma" pitchFamily="34" charset="0"/>
              </a:rPr>
              <a:t>Vida a </a:t>
            </a:r>
            <a:r>
              <a:rPr lang="en-US" b="1" dirty="0" err="1">
                <a:latin typeface="Tahoma" pitchFamily="34" charset="0"/>
              </a:rPr>
              <a:t>dois</a:t>
            </a:r>
            <a:r>
              <a:rPr lang="en-US" b="1" dirty="0">
                <a:latin typeface="Tahoma" pitchFamily="34" charset="0"/>
              </a:rPr>
              <a:t> e a </a:t>
            </a:r>
            <a:r>
              <a:rPr lang="en-US" b="1" dirty="0" err="1">
                <a:latin typeface="Tahoma" pitchFamily="34" charset="0"/>
              </a:rPr>
              <a:t>criação</a:t>
            </a:r>
            <a:r>
              <a:rPr lang="en-US" b="1" dirty="0">
                <a:latin typeface="Tahoma" pitchFamily="34" charset="0"/>
              </a:rPr>
              <a:t> dos </a:t>
            </a:r>
            <a:r>
              <a:rPr lang="en-US" b="1" dirty="0" err="1">
                <a:latin typeface="Tahoma" pitchFamily="34" charset="0"/>
              </a:rPr>
              <a:t>filhos</a:t>
            </a:r>
            <a:endParaRPr lang="en-US" b="1" dirty="0">
              <a:latin typeface="Tahoma" pitchFamily="34" charset="0"/>
            </a:endParaRPr>
          </a:p>
          <a:p>
            <a:pPr marL="542817" indent="-542817">
              <a:buAutoNum type="arabicPeriod"/>
            </a:pPr>
            <a:r>
              <a:rPr lang="en-US" b="1" dirty="0" err="1">
                <a:latin typeface="Tahoma" pitchFamily="34" charset="0"/>
              </a:rPr>
              <a:t>Triângulo</a:t>
            </a:r>
            <a:r>
              <a:rPr lang="en-US" b="1" dirty="0">
                <a:latin typeface="Tahoma" pitchFamily="34" charset="0"/>
              </a:rPr>
              <a:t> da </a:t>
            </a:r>
            <a:r>
              <a:rPr lang="en-US" b="1" dirty="0" err="1">
                <a:latin typeface="Tahoma" pitchFamily="34" charset="0"/>
              </a:rPr>
              <a:t>sabedoria</a:t>
            </a:r>
            <a:endParaRPr lang="en-US" b="1" dirty="0">
              <a:latin typeface="Tahoma" pitchFamily="34" charset="0"/>
            </a:endParaRPr>
          </a:p>
          <a:p>
            <a:pPr marL="542817" indent="-542817">
              <a:buAutoNum type="arabicPeriod"/>
            </a:pPr>
            <a:r>
              <a:rPr lang="en-US" b="1" dirty="0">
                <a:latin typeface="Tahoma" pitchFamily="34" charset="0"/>
              </a:rPr>
              <a:t>Filhocentrismo</a:t>
            </a:r>
          </a:p>
          <a:p>
            <a:pPr marL="542817" indent="-542817">
              <a:buAutoNum type="arabicPeriod"/>
            </a:pPr>
            <a:r>
              <a:rPr lang="en-US" b="1" dirty="0">
                <a:latin typeface="Tahoma" pitchFamily="34" charset="0"/>
              </a:rPr>
              <a:t>Como </a:t>
            </a:r>
            <a:r>
              <a:rPr lang="en-US" b="1" dirty="0" err="1">
                <a:latin typeface="Tahoma" pitchFamily="34" charset="0"/>
              </a:rPr>
              <a:t>alcançar</a:t>
            </a:r>
            <a:r>
              <a:rPr lang="en-US" b="1" dirty="0">
                <a:latin typeface="Tahoma" pitchFamily="34" charset="0"/>
              </a:rPr>
              <a:t> o </a:t>
            </a:r>
            <a:r>
              <a:rPr lang="en-US" b="1" dirty="0" err="1">
                <a:latin typeface="Tahoma" pitchFamily="34" charset="0"/>
              </a:rPr>
              <a:t>coração</a:t>
            </a:r>
            <a:r>
              <a:rPr lang="en-US" b="1" dirty="0">
                <a:latin typeface="Tahoma" pitchFamily="34" charset="0"/>
              </a:rPr>
              <a:t> do </a:t>
            </a:r>
            <a:r>
              <a:rPr lang="en-US" b="1" dirty="0" err="1">
                <a:latin typeface="Tahoma" pitchFamily="34" charset="0"/>
              </a:rPr>
              <a:t>filho</a:t>
            </a:r>
            <a:endParaRPr lang="en-US" b="1" dirty="0">
              <a:latin typeface="Tahoma" pitchFamily="34" charset="0"/>
            </a:endParaRPr>
          </a:p>
          <a:p>
            <a:pPr marL="542817" indent="-542817">
              <a:buAutoNum type="arabicPeriod"/>
            </a:pPr>
            <a:r>
              <a:rPr lang="en-US" b="1" dirty="0" err="1">
                <a:latin typeface="Tahoma" pitchFamily="34" charset="0"/>
              </a:rPr>
              <a:t>Trabalho</a:t>
            </a:r>
            <a:r>
              <a:rPr lang="en-US" b="1" dirty="0">
                <a:latin typeface="Tahoma" pitchFamily="34" charset="0"/>
              </a:rPr>
              <a:t> e </a:t>
            </a:r>
            <a:r>
              <a:rPr lang="en-US" b="1" dirty="0" err="1">
                <a:latin typeface="Tahoma" pitchFamily="34" charset="0"/>
              </a:rPr>
              <a:t>mesada</a:t>
            </a:r>
            <a:endParaRPr lang="en-US" b="1" dirty="0">
              <a:latin typeface="Tahoma" pitchFamily="34" charset="0"/>
            </a:endParaRPr>
          </a:p>
          <a:p>
            <a:pPr marL="542817" indent="-542817">
              <a:buAutoNum type="arabicPeriod"/>
            </a:pPr>
            <a:r>
              <a:rPr lang="en-US" b="1" dirty="0">
                <a:latin typeface="Tahoma" pitchFamily="34" charset="0"/>
              </a:rPr>
              <a:t>O </a:t>
            </a:r>
            <a:r>
              <a:rPr lang="en-US" b="1" dirty="0" err="1">
                <a:latin typeface="Tahoma" pitchFamily="34" charset="0"/>
              </a:rPr>
              <a:t>dedo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duro</a:t>
            </a:r>
            <a:endParaRPr lang="en-US" b="1" dirty="0">
              <a:latin typeface="Tahoma" pitchFamily="34" charset="0"/>
            </a:endParaRPr>
          </a:p>
          <a:p>
            <a:pPr marL="542817" indent="-542817">
              <a:buAutoNum type="arabicPeriod"/>
            </a:pPr>
            <a:r>
              <a:rPr lang="en-US" b="1" dirty="0" err="1">
                <a:latin typeface="Tahoma" pitchFamily="34" charset="0"/>
              </a:rPr>
              <a:t>Criancice</a:t>
            </a:r>
            <a:r>
              <a:rPr lang="en-US" b="1" dirty="0">
                <a:latin typeface="Tahoma" pitchFamily="34" charset="0"/>
              </a:rPr>
              <a:t> e </a:t>
            </a:r>
            <a:r>
              <a:rPr lang="en-US" b="1" dirty="0" err="1">
                <a:latin typeface="Tahoma" pitchFamily="34" charset="0"/>
              </a:rPr>
              <a:t>Rebeldia</a:t>
            </a:r>
            <a:endParaRPr lang="en-US" b="1" dirty="0">
              <a:latin typeface="Tahoma" pitchFamily="34" charset="0"/>
            </a:endParaRPr>
          </a:p>
          <a:p>
            <a:pPr marL="542817" indent="-542817">
              <a:buAutoNum type="arabicPeriod"/>
            </a:pPr>
            <a:r>
              <a:rPr lang="en-US" b="1" dirty="0" err="1">
                <a:latin typeface="Tahoma" pitchFamily="34" charset="0"/>
              </a:rPr>
              <a:t>Amizade</a:t>
            </a:r>
            <a:r>
              <a:rPr lang="en-US" b="1" dirty="0">
                <a:latin typeface="Tahoma" pitchFamily="34" charset="0"/>
              </a:rPr>
              <a:t> vs </a:t>
            </a:r>
            <a:r>
              <a:rPr lang="en-US" b="1" dirty="0" err="1">
                <a:latin typeface="Tahoma" pitchFamily="34" charset="0"/>
              </a:rPr>
              <a:t>Autoridade</a:t>
            </a:r>
            <a:endParaRPr lang="en-US" b="1" dirty="0">
              <a:latin typeface="Tahoma" pitchFamily="34" charset="0"/>
            </a:endParaRPr>
          </a:p>
          <a:p>
            <a:r>
              <a:rPr lang="pt-BR" b="1" dirty="0">
                <a:latin typeface="Tahoma" pitchFamily="34" charset="0"/>
              </a:rPr>
              <a:t>11. </a:t>
            </a:r>
            <a:r>
              <a:rPr lang="en-US" b="1" dirty="0" err="1">
                <a:latin typeface="Tahoma" pitchFamily="34" charset="0"/>
              </a:rPr>
              <a:t>Mentira</a:t>
            </a:r>
            <a:endParaRPr lang="en-US" b="1" dirty="0">
              <a:latin typeface="Tahoma" pitchFamily="34" charset="0"/>
            </a:endParaRPr>
          </a:p>
          <a:p>
            <a:r>
              <a:rPr lang="en-US" b="1" dirty="0">
                <a:latin typeface="Tahoma" pitchFamily="34" charset="0"/>
              </a:rPr>
              <a:t>12. </a:t>
            </a:r>
            <a:r>
              <a:rPr lang="en-US" b="1" dirty="0" err="1">
                <a:latin typeface="Tahoma" pitchFamily="34" charset="0"/>
              </a:rPr>
              <a:t>Birra</a:t>
            </a:r>
            <a:endParaRPr lang="en-US" b="1" dirty="0">
              <a:latin typeface="Tahoma" pitchFamily="34" charset="0"/>
            </a:endParaRPr>
          </a:p>
          <a:p>
            <a:r>
              <a:rPr lang="en-US" b="1" dirty="0">
                <a:latin typeface="Tahoma" pitchFamily="34" charset="0"/>
              </a:rPr>
              <a:t>13. </a:t>
            </a:r>
            <a:r>
              <a:rPr lang="en-US" b="1" dirty="0" err="1">
                <a:latin typeface="Tahoma" pitchFamily="34" charset="0"/>
              </a:rPr>
              <a:t>Não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Provoque</a:t>
            </a:r>
            <a:r>
              <a:rPr lang="en-US" b="1" dirty="0">
                <a:latin typeface="Tahoma" pitchFamily="34" charset="0"/>
              </a:rPr>
              <a:t> à Ira</a:t>
            </a:r>
            <a:endParaRPr lang="pt-BR" b="1" dirty="0">
              <a:latin typeface="Tahoma" pitchFamily="34" charset="0"/>
            </a:endParaRPr>
          </a:p>
          <a:p>
            <a:r>
              <a:rPr lang="en-US" b="1" dirty="0">
                <a:latin typeface="Tahoma" pitchFamily="34" charset="0"/>
              </a:rPr>
              <a:t>14. Meu </a:t>
            </a:r>
            <a:r>
              <a:rPr lang="en-US" b="1" dirty="0" err="1">
                <a:latin typeface="Tahoma" pitchFamily="34" charset="0"/>
              </a:rPr>
              <a:t>marido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não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ajude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em</a:t>
            </a:r>
            <a:r>
              <a:rPr lang="en-US" b="1" dirty="0">
                <a:latin typeface="Tahoma" pitchFamily="34" charset="0"/>
              </a:rPr>
              <a:t> nada</a:t>
            </a:r>
          </a:p>
          <a:p>
            <a:r>
              <a:rPr lang="en-US" b="1" dirty="0">
                <a:latin typeface="Tahoma" pitchFamily="34" charset="0"/>
              </a:rPr>
              <a:t>15. </a:t>
            </a:r>
            <a:r>
              <a:rPr lang="en-US" b="1" dirty="0" err="1">
                <a:latin typeface="Tahoma" pitchFamily="34" charset="0"/>
              </a:rPr>
              <a:t>Timidez</a:t>
            </a:r>
            <a:endParaRPr lang="en-US" b="1" dirty="0">
              <a:latin typeface="Tahoma" pitchFamily="34" charset="0"/>
            </a:endParaRPr>
          </a:p>
          <a:p>
            <a:r>
              <a:rPr lang="en-US" b="1" dirty="0">
                <a:latin typeface="Tahoma" pitchFamily="34" charset="0"/>
              </a:rPr>
              <a:t>16. Filhos </a:t>
            </a:r>
            <a:r>
              <a:rPr lang="en-US" b="1" dirty="0" err="1">
                <a:latin typeface="Tahoma" pitchFamily="34" charset="0"/>
              </a:rPr>
              <a:t>ingratos</a:t>
            </a:r>
            <a:endParaRPr lang="en-US" b="1" dirty="0">
              <a:latin typeface="Tahoma" pitchFamily="34" charset="0"/>
            </a:endParaRPr>
          </a:p>
          <a:p>
            <a:r>
              <a:rPr lang="en-US" b="1" dirty="0">
                <a:latin typeface="Tahoma" pitchFamily="34" charset="0"/>
              </a:rPr>
              <a:t>17. </a:t>
            </a:r>
            <a:r>
              <a:rPr lang="en-US" b="1" dirty="0" err="1">
                <a:latin typeface="Tahoma" pitchFamily="34" charset="0"/>
              </a:rPr>
              <a:t>Falando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sobre</a:t>
            </a:r>
            <a:r>
              <a:rPr lang="en-US" b="1" dirty="0">
                <a:latin typeface="Tahoma" pitchFamily="34" charset="0"/>
              </a:rPr>
              <a:t> “</a:t>
            </a:r>
            <a:r>
              <a:rPr lang="en-US" b="1" dirty="0" err="1">
                <a:latin typeface="Tahoma" pitchFamily="34" charset="0"/>
              </a:rPr>
              <a:t>Aquilo</a:t>
            </a:r>
            <a:r>
              <a:rPr lang="en-US" b="1" dirty="0">
                <a:latin typeface="Tahoma" pitchFamily="34" charset="0"/>
              </a:rPr>
              <a:t>” (</a:t>
            </a:r>
            <a:r>
              <a:rPr lang="en-US" b="1" dirty="0" err="1">
                <a:latin typeface="Tahoma" pitchFamily="34" charset="0"/>
              </a:rPr>
              <a:t>sexualidade</a:t>
            </a:r>
            <a:r>
              <a:rPr lang="en-US" b="1" dirty="0">
                <a:latin typeface="Tahoma" pitchFamily="34" charset="0"/>
              </a:rPr>
              <a:t>)</a:t>
            </a:r>
          </a:p>
          <a:p>
            <a:r>
              <a:rPr lang="en-US" b="1" dirty="0">
                <a:latin typeface="Tahoma" pitchFamily="34" charset="0"/>
              </a:rPr>
              <a:t>18. E agora – </a:t>
            </a:r>
            <a:r>
              <a:rPr lang="en-US" b="1" dirty="0" err="1">
                <a:latin typeface="Tahoma" pitchFamily="34" charset="0"/>
              </a:rPr>
              <a:t>Fizemos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tudo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errado</a:t>
            </a:r>
            <a:r>
              <a:rPr lang="en-US" b="1" dirty="0">
                <a:latin typeface="Tahoma" pitchFamily="34" charset="0"/>
              </a:rPr>
              <a:t>!</a:t>
            </a:r>
          </a:p>
          <a:p>
            <a:r>
              <a:rPr lang="en-US" b="1" dirty="0">
                <a:latin typeface="Tahoma" pitchFamily="34" charset="0"/>
              </a:rPr>
              <a:t>19. </a:t>
            </a:r>
            <a:r>
              <a:rPr lang="en-US" b="1" dirty="0" err="1">
                <a:latin typeface="Tahoma" pitchFamily="34" charset="0"/>
              </a:rPr>
              <a:t>Perdão</a:t>
            </a:r>
            <a:r>
              <a:rPr lang="en-US" b="1" dirty="0">
                <a:latin typeface="Tahoma" pitchFamily="34" charset="0"/>
              </a:rPr>
              <a:t>, </a:t>
            </a:r>
            <a:r>
              <a:rPr lang="en-US" b="1" dirty="0" err="1">
                <a:latin typeface="Tahoma" pitchFamily="34" charset="0"/>
              </a:rPr>
              <a:t>desculpas</a:t>
            </a:r>
            <a:r>
              <a:rPr lang="en-US" b="1" dirty="0">
                <a:latin typeface="Tahoma" pitchFamily="34" charset="0"/>
              </a:rPr>
              <a:t> e </a:t>
            </a:r>
            <a:r>
              <a:rPr lang="en-US" b="1" dirty="0" err="1">
                <a:latin typeface="Tahoma" pitchFamily="34" charset="0"/>
              </a:rPr>
              <a:t>restituição</a:t>
            </a:r>
            <a:endParaRPr lang="en-US" b="1" dirty="0">
              <a:latin typeface="Tahoma" pitchFamily="34" charset="0"/>
            </a:endParaRPr>
          </a:p>
          <a:p>
            <a:r>
              <a:rPr lang="en-US" b="1" dirty="0">
                <a:latin typeface="Tahoma" pitchFamily="34" charset="0"/>
              </a:rPr>
              <a:t>20. Tempo de </a:t>
            </a:r>
            <a:r>
              <a:rPr lang="en-US" b="1" dirty="0" err="1">
                <a:latin typeface="Tahoma" pitchFamily="34" charset="0"/>
              </a:rPr>
              <a:t>quantidade</a:t>
            </a:r>
            <a:r>
              <a:rPr lang="en-US" b="1" dirty="0">
                <a:latin typeface="Tahoma" pitchFamily="34" charset="0"/>
              </a:rPr>
              <a:t> x </a:t>
            </a:r>
            <a:r>
              <a:rPr lang="en-US" b="1" dirty="0" err="1">
                <a:latin typeface="Tahoma" pitchFamily="34" charset="0"/>
              </a:rPr>
              <a:t>qualidade</a:t>
            </a:r>
            <a:endParaRPr lang="en-US" b="1" dirty="0">
              <a:latin typeface="Tahoma" pitchFamily="34" charset="0"/>
            </a:endParaRPr>
          </a:p>
          <a:p>
            <a:r>
              <a:rPr lang="en-US" b="1" dirty="0">
                <a:latin typeface="Tahoma" pitchFamily="34" charset="0"/>
              </a:rPr>
              <a:t>21. O </a:t>
            </a:r>
            <a:r>
              <a:rPr lang="en-US" b="1" dirty="0" err="1">
                <a:latin typeface="Tahoma" pitchFamily="34" charset="0"/>
              </a:rPr>
              <a:t>mundo</a:t>
            </a:r>
            <a:r>
              <a:rPr lang="en-US" b="1" dirty="0">
                <a:latin typeface="Tahoma" pitchFamily="34" charset="0"/>
              </a:rPr>
              <a:t> digital</a:t>
            </a:r>
          </a:p>
          <a:p>
            <a:r>
              <a:rPr lang="en-US" b="1" dirty="0">
                <a:latin typeface="Tahoma" pitchFamily="34" charset="0"/>
              </a:rPr>
              <a:t>22. </a:t>
            </a:r>
            <a:r>
              <a:rPr lang="en-US" b="1" dirty="0" err="1">
                <a:latin typeface="Tahoma" pitchFamily="34" charset="0"/>
              </a:rPr>
              <a:t>Participação</a:t>
            </a:r>
            <a:r>
              <a:rPr lang="en-US" b="1" dirty="0">
                <a:latin typeface="Tahoma" pitchFamily="34" charset="0"/>
              </a:rPr>
              <a:t> de </a:t>
            </a:r>
            <a:r>
              <a:rPr lang="en-US" b="1" dirty="0" err="1">
                <a:latin typeface="Tahoma" pitchFamily="34" charset="0"/>
              </a:rPr>
              <a:t>festas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mundanas</a:t>
            </a:r>
            <a:endParaRPr lang="en-US" b="1" dirty="0">
              <a:latin typeface="Tahoma" pitchFamily="34" charset="0"/>
            </a:endParaRPr>
          </a:p>
          <a:p>
            <a:r>
              <a:rPr lang="en-US" b="1" dirty="0">
                <a:latin typeface="Tahoma" pitchFamily="34" charset="0"/>
              </a:rPr>
              <a:t>23. </a:t>
            </a:r>
            <a:r>
              <a:rPr lang="en-US" b="1" dirty="0" err="1">
                <a:latin typeface="Tahoma" pitchFamily="34" charset="0"/>
              </a:rPr>
              <a:t>Tradições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Natalinas</a:t>
            </a:r>
            <a:endParaRPr lang="en-US" b="1" dirty="0">
              <a:latin typeface="Tahoma" pitchFamily="34" charset="0"/>
            </a:endParaRPr>
          </a:p>
          <a:p>
            <a:r>
              <a:rPr lang="en-US" b="1" dirty="0">
                <a:latin typeface="Tahoma" pitchFamily="34" charset="0"/>
              </a:rPr>
              <a:t>24. </a:t>
            </a:r>
            <a:r>
              <a:rPr lang="en-US" b="1" dirty="0" err="1">
                <a:latin typeface="Tahoma" pitchFamily="34" charset="0"/>
              </a:rPr>
              <a:t>Tradições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Natalinas</a:t>
            </a:r>
            <a:r>
              <a:rPr lang="en-US" b="1" dirty="0">
                <a:latin typeface="Tahoma" pitchFamily="34" charset="0"/>
              </a:rPr>
              <a:t> 2</a:t>
            </a:r>
          </a:p>
          <a:p>
            <a:r>
              <a:rPr lang="en-US" b="1" dirty="0">
                <a:latin typeface="Tahoma" pitchFamily="34" charset="0"/>
              </a:rPr>
              <a:t>25. </a:t>
            </a:r>
            <a:r>
              <a:rPr lang="en-US" b="1" dirty="0" err="1">
                <a:latin typeface="Tahoma" pitchFamily="34" charset="0"/>
              </a:rPr>
              <a:t>Memoriais</a:t>
            </a:r>
            <a:r>
              <a:rPr lang="en-US" b="1" dirty="0">
                <a:latin typeface="Tahoma" pitchFamily="34" charset="0"/>
              </a:rPr>
              <a:t> 1</a:t>
            </a:r>
          </a:p>
          <a:p>
            <a:r>
              <a:rPr lang="en-US" b="1" dirty="0">
                <a:latin typeface="Tahoma" pitchFamily="34" charset="0"/>
              </a:rPr>
              <a:t>26. </a:t>
            </a:r>
            <a:r>
              <a:rPr lang="en-US" b="1" dirty="0" err="1">
                <a:latin typeface="Tahoma" pitchFamily="34" charset="0"/>
              </a:rPr>
              <a:t>Memoriais</a:t>
            </a:r>
            <a:r>
              <a:rPr lang="en-US" b="1" dirty="0">
                <a:latin typeface="Tahoma" pitchFamily="34" charset="0"/>
              </a:rPr>
              <a:t> 2</a:t>
            </a:r>
          </a:p>
          <a:p>
            <a:r>
              <a:rPr lang="en-US" b="1" dirty="0">
                <a:latin typeface="Tahoma" pitchFamily="34" charset="0"/>
              </a:rPr>
              <a:t>27 </a:t>
            </a:r>
            <a:r>
              <a:rPr lang="en-US" b="1" dirty="0" err="1">
                <a:latin typeface="Tahoma" pitchFamily="34" charset="0"/>
              </a:rPr>
              <a:t>Comportamento</a:t>
            </a:r>
            <a:r>
              <a:rPr lang="en-US" b="1" dirty="0">
                <a:latin typeface="Tahoma" pitchFamily="34" charset="0"/>
              </a:rPr>
              <a:t> da </a:t>
            </a:r>
            <a:r>
              <a:rPr lang="en-US" b="1" dirty="0" err="1">
                <a:latin typeface="Tahoma" pitchFamily="34" charset="0"/>
              </a:rPr>
              <a:t>Criança</a:t>
            </a:r>
            <a:r>
              <a:rPr lang="en-US" b="1" dirty="0">
                <a:latin typeface="Tahoma" pitchFamily="34" charset="0"/>
              </a:rPr>
              <a:t> no </a:t>
            </a:r>
            <a:r>
              <a:rPr lang="en-US" b="1" dirty="0" err="1">
                <a:latin typeface="Tahoma" pitchFamily="34" charset="0"/>
              </a:rPr>
              <a:t>Culto</a:t>
            </a:r>
            <a:endParaRPr lang="en-US" b="1" dirty="0">
              <a:latin typeface="Tahoma" pitchFamily="34" charset="0"/>
            </a:endParaRPr>
          </a:p>
          <a:p>
            <a:r>
              <a:rPr lang="en-US" b="1" dirty="0">
                <a:latin typeface="Tahoma" pitchFamily="34" charset="0"/>
              </a:rPr>
              <a:t>28. </a:t>
            </a:r>
            <a:r>
              <a:rPr lang="en-US" b="1" dirty="0" err="1">
                <a:latin typeface="Tahoma" pitchFamily="34" charset="0"/>
              </a:rPr>
              <a:t>Avós</a:t>
            </a:r>
            <a:endParaRPr lang="en-US" b="1" dirty="0">
              <a:latin typeface="Tahoma" pitchFamily="34" charset="0"/>
            </a:endParaRPr>
          </a:p>
          <a:p>
            <a:r>
              <a:rPr lang="en-US" b="1" dirty="0">
                <a:latin typeface="Tahoma" pitchFamily="34" charset="0"/>
              </a:rPr>
              <a:t>29. </a:t>
            </a:r>
            <a:r>
              <a:rPr lang="en-US" b="1" dirty="0" err="1">
                <a:latin typeface="Tahoma" pitchFamily="34" charset="0"/>
              </a:rPr>
              <a:t>Avós</a:t>
            </a:r>
            <a:endParaRPr lang="en-US" b="1" dirty="0">
              <a:latin typeface="Tahoma" pitchFamily="34" charset="0"/>
            </a:endParaRPr>
          </a:p>
          <a:p>
            <a:r>
              <a:rPr lang="en-US" b="1" dirty="0">
                <a:latin typeface="Tahoma" pitchFamily="34" charset="0"/>
              </a:rPr>
              <a:t>30. </a:t>
            </a:r>
            <a:r>
              <a:rPr lang="en-US" b="1" dirty="0" err="1">
                <a:latin typeface="Tahoma" pitchFamily="34" charset="0"/>
              </a:rPr>
              <a:t>Heróis</a:t>
            </a:r>
            <a:endParaRPr lang="en-US" b="1" dirty="0">
              <a:latin typeface="Tahoma" pitchFamily="34" charset="0"/>
            </a:endParaRPr>
          </a:p>
          <a:p>
            <a:r>
              <a:rPr lang="en-US" b="1" dirty="0">
                <a:latin typeface="Tahoma" pitchFamily="34" charset="0"/>
              </a:rPr>
              <a:t>31. </a:t>
            </a:r>
            <a:r>
              <a:rPr lang="en-US" b="1" dirty="0" err="1">
                <a:latin typeface="Tahoma" pitchFamily="34" charset="0"/>
              </a:rPr>
              <a:t>Culto</a:t>
            </a:r>
            <a:r>
              <a:rPr lang="en-US" b="1" dirty="0">
                <a:latin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</a:rPr>
              <a:t>Doméstico</a:t>
            </a:r>
            <a:endParaRPr lang="en-US" b="1" dirty="0">
              <a:latin typeface="Tahoma" pitchFamily="34" charset="0"/>
            </a:endParaRPr>
          </a:p>
          <a:p>
            <a:pPr marL="542817" indent="-542817">
              <a:buAutoNum type="arabicPeriod"/>
            </a:pPr>
            <a:endParaRPr lang="en-US" b="1" dirty="0">
              <a:latin typeface="Tahoma" pitchFamily="34" charset="0"/>
            </a:endParaRP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0E4C4-AF99-4137-BEE5-218807EFE8EB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128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-início do 38o ano letivo dando aula no </a:t>
            </a:r>
            <a:r>
              <a:rPr lang="pt-BR" sz="19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SBPV</a:t>
            </a:r>
            <a:endParaRPr lang="en-US" sz="19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pt-BR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-chegamos com 2 filhos pequenos; hoje somos em 36 pessoas na família</a:t>
            </a:r>
            <a:endParaRPr lang="en-US" sz="19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pt-BR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-foi neste contexto do </a:t>
            </a:r>
            <a:r>
              <a:rPr lang="pt-BR" sz="19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SBPV</a:t>
            </a:r>
            <a:r>
              <a:rPr lang="pt-BR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criamos os filhos</a:t>
            </a:r>
            <a:endParaRPr lang="en-US" sz="19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261EB-2696-4B14-9AB2-24165BA1C4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06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6813" cy="35147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Pergunta</a:t>
            </a:r>
            <a:r>
              <a:rPr lang="en-US" dirty="0"/>
              <a:t> CS: 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tiraria</a:t>
            </a:r>
            <a:r>
              <a:rPr lang="en-US" dirty="0"/>
              <a:t> </a:t>
            </a:r>
            <a:r>
              <a:rPr lang="en-US" dirty="0" err="1"/>
              <a:t>vocês</a:t>
            </a:r>
            <a:r>
              <a:rPr lang="en-US" dirty="0"/>
              <a:t> do </a:t>
            </a:r>
            <a:r>
              <a:rPr lang="en-US" dirty="0" err="1"/>
              <a:t>ministério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Daniel: </a:t>
            </a:r>
            <a:r>
              <a:rPr lang="en-US" dirty="0" err="1"/>
              <a:t>Hipocrisia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pais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7C6C9-18A2-4CB7-9703-73DDEA45519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32BA2-F6CD-43BD-9D48-E71053EB1C3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3848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1D599A-23F4-451C-9970-27D7751774F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36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A4FD5E-3E79-4120-BAF4-615E7E4DBCC1}" type="slidenum">
              <a:rPr lang="en-US"/>
              <a:pPr/>
              <a:t>11</a:t>
            </a:fld>
            <a:endParaRPr lang="en-US"/>
          </a:p>
        </p:txBody>
      </p:sp>
      <p:sp>
        <p:nvSpPr>
          <p:cNvPr id="121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9575" y="704850"/>
            <a:ext cx="6257925" cy="3521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3611" y="4460250"/>
            <a:ext cx="5189855" cy="422584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89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5B68A6-AC44-4CE2-A897-B557A3F2913A}" type="slidenum">
              <a:rPr lang="en-US"/>
              <a:pPr/>
              <a:t>12</a:t>
            </a:fld>
            <a:endParaRPr lang="en-US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88963" y="661988"/>
            <a:ext cx="5889625" cy="3313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2342" y="4196026"/>
            <a:ext cx="5182879" cy="397518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Antes</a:t>
            </a:r>
            <a:r>
              <a:rPr lang="en-US" baseline="0" dirty="0"/>
              <a:t> de </a:t>
            </a:r>
            <a:r>
              <a:rPr lang="en-US" baseline="0" dirty="0" err="1"/>
              <a:t>tratar</a:t>
            </a:r>
            <a:r>
              <a:rPr lang="en-US" baseline="0" dirty="0"/>
              <a:t> dos </a:t>
            </a:r>
            <a:r>
              <a:rPr lang="en-US" baseline="0" dirty="0" err="1"/>
              <a:t>filhos</a:t>
            </a:r>
            <a:r>
              <a:rPr lang="en-US" baseline="0" dirty="0"/>
              <a:t> 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trata</a:t>
            </a:r>
            <a:r>
              <a:rPr lang="en-US" baseline="0" dirty="0"/>
              <a:t> dos </a:t>
            </a:r>
            <a:r>
              <a:rPr lang="en-US" baseline="0" dirty="0" err="1"/>
              <a:t>relacionamentos</a:t>
            </a:r>
            <a:r>
              <a:rPr lang="en-US" baseline="0" dirty="0"/>
              <a:t> do </a:t>
            </a:r>
            <a:r>
              <a:rPr lang="en-US" baseline="0" dirty="0" err="1"/>
              <a:t>casal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45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94DB6-8546-D5EB-BA5E-4A24EEBDF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78CBA5-83E1-9FB4-1C82-5877FBA28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231BB4-4017-E110-8DF9-131578E6B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anos </a:t>
            </a:r>
            <a:r>
              <a:rPr lang="en-US" dirty="0" err="1"/>
              <a:t>como</a:t>
            </a:r>
            <a:r>
              <a:rPr lang="en-US" dirty="0"/>
              <a:t> pastor de </a:t>
            </a:r>
            <a:r>
              <a:rPr lang="en-US" dirty="0" err="1"/>
              <a:t>adolescentes</a:t>
            </a:r>
            <a:endParaRPr lang="en-US" dirty="0"/>
          </a:p>
          <a:p>
            <a:r>
              <a:rPr lang="en-US" dirty="0"/>
              <a:t>Projeto Jó</a:t>
            </a:r>
          </a:p>
          <a:p>
            <a:r>
              <a:rPr lang="en-US" dirty="0" err="1"/>
              <a:t>Trabalhamos</a:t>
            </a:r>
            <a:r>
              <a:rPr lang="en-US" dirty="0"/>
              <a:t> sempre com </a:t>
            </a:r>
            <a:r>
              <a:rPr lang="en-US" dirty="0" err="1"/>
              <a:t>os</a:t>
            </a:r>
            <a:r>
              <a:rPr lang="en-US" dirty="0"/>
              <a:t> PAIS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4D0AB-7BA6-188D-1BB4-B40C9DFA2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49CA-ED29-478B-9958-18490E4B6D4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99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49D0B-7CFD-4AB5-A928-21C889225118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E38C-0412-4015-9707-0FC007E4D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82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49D0B-7CFD-4AB5-A928-21C889225118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E38C-0412-4015-9707-0FC007E4D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74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49D0B-7CFD-4AB5-A928-21C889225118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E38C-0412-4015-9707-0FC007E4D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0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49D0B-7CFD-4AB5-A928-21C889225118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E38C-0412-4015-9707-0FC007E4D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1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49D0B-7CFD-4AB5-A928-21C889225118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E38C-0412-4015-9707-0FC007E4D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93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49D0B-7CFD-4AB5-A928-21C889225118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E38C-0412-4015-9707-0FC007E4D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5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49D0B-7CFD-4AB5-A928-21C889225118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E38C-0412-4015-9707-0FC007E4D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1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49D0B-7CFD-4AB5-A928-21C889225118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E38C-0412-4015-9707-0FC007E4D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55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49D0B-7CFD-4AB5-A928-21C889225118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E38C-0412-4015-9707-0FC007E4D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49D0B-7CFD-4AB5-A928-21C889225118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E38C-0412-4015-9707-0FC007E4D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30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49D0B-7CFD-4AB5-A928-21C889225118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E38C-0412-4015-9707-0FC007E4D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5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75A49D0B-7CFD-4AB5-A928-21C889225118}" type="datetimeFigureOut">
              <a:rPr lang="en-US" smtClean="0"/>
              <a:pPr/>
              <a:t>11/16/2025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C004E38C-0412-4015-9707-0FC007E4D0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8944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lavraefamilia.org.br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52FC7-3D0A-B82E-44A2-6875B1360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3" y="56756"/>
            <a:ext cx="5502166" cy="3566160"/>
          </a:xfrm>
        </p:spPr>
        <p:txBody>
          <a:bodyPr anchor="b">
            <a:normAutofit/>
          </a:bodyPr>
          <a:lstStyle/>
          <a:p>
            <a:r>
              <a:rPr lang="en-US" sz="5400" dirty="0"/>
              <a:t>Meu Filho,</a:t>
            </a:r>
            <a:br>
              <a:rPr lang="en-US" sz="5400" dirty="0"/>
            </a:br>
            <a:r>
              <a:rPr lang="en-US" sz="5400" dirty="0"/>
              <a:t>Meu Amigo: </a:t>
            </a:r>
            <a:br>
              <a:rPr lang="en-US" sz="5400" dirty="0"/>
            </a:br>
            <a:r>
              <a:rPr lang="en-US" sz="4000" dirty="0"/>
              <a:t>Passando da </a:t>
            </a:r>
            <a:r>
              <a:rPr lang="en-US" sz="4000" dirty="0" err="1"/>
              <a:t>Autoridade</a:t>
            </a:r>
            <a:r>
              <a:rPr lang="en-US" sz="4000" dirty="0"/>
              <a:t> à </a:t>
            </a:r>
            <a:r>
              <a:rPr lang="en-US" sz="4000" dirty="0" err="1"/>
              <a:t>Amizade</a:t>
            </a:r>
            <a:r>
              <a:rPr lang="en-US" sz="4000" dirty="0"/>
              <a:t> 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80A07-449F-F2F9-84C5-687E318C6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Pr. Davi e Carol Sue Merkh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://www.tfrc.org/Content/10191/Men%20-%203%20generations%20fishing.jpg">
            <a:extLst>
              <a:ext uri="{FF2B5EF4-FFF2-40B4-BE49-F238E27FC236}">
                <a16:creationId xmlns:a16="http://schemas.microsoft.com/office/drawing/2014/main" id="{76FE2D9B-EF0D-50FE-F236-F11E5ACED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6178"/>
          <a:stretch>
            <a:fillRect/>
          </a:stretch>
        </p:blipFill>
        <p:spPr bwMode="auto">
          <a:xfrm>
            <a:off x="5422765" y="640081"/>
            <a:ext cx="6329964" cy="4783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340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9A184-884E-875C-DFE7-04FD31AA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oy standing before a blackboard covered in equations.">
            <a:extLst>
              <a:ext uri="{FF2B5EF4-FFF2-40B4-BE49-F238E27FC236}">
                <a16:creationId xmlns:a16="http://schemas.microsoft.com/office/drawing/2014/main" id="{3916B44F-1E36-E11D-DDEC-6ABA700FE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4F66CD7F-DBB7-79C0-B849-D0FFF8121601}"/>
              </a:ext>
            </a:extLst>
          </p:cNvPr>
          <p:cNvSpPr txBox="1">
            <a:spLocks/>
          </p:cNvSpPr>
          <p:nvPr/>
        </p:nvSpPr>
        <p:spPr>
          <a:xfrm>
            <a:off x="394139" y="126124"/>
            <a:ext cx="11794812" cy="2081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NÃO HÁ </a:t>
            </a:r>
            <a:r>
              <a:rPr lang="en-US" sz="4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FÓRMULAS</a:t>
            </a: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SUCESSO…</a:t>
            </a: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 </a:t>
            </a:r>
            <a:r>
              <a:rPr lang="en-US" sz="4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PRINCÍPIOS</a:t>
            </a: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PALAVRA DE DEUS </a:t>
            </a:r>
            <a:r>
              <a:rPr lang="en-US" sz="4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</a:t>
            </a: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FUNCIONAM</a:t>
            </a: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0537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C4628E-D558-22AD-39D6-88A13FFA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8"/>
          <a:stretch/>
        </p:blipFill>
        <p:spPr>
          <a:xfrm>
            <a:off x="0" y="-219456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3DC5A7B-EC97-68DA-3A67-6BADAFE16229}"/>
              </a:ext>
            </a:extLst>
          </p:cNvPr>
          <p:cNvSpPr/>
          <p:nvPr/>
        </p:nvSpPr>
        <p:spPr>
          <a:xfrm>
            <a:off x="0" y="4023360"/>
            <a:ext cx="12192000" cy="2834640"/>
          </a:xfrm>
          <a:prstGeom prst="rect">
            <a:avLst/>
          </a:prstGeom>
          <a:solidFill>
            <a:srgbClr val="004E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17539" name="Text Box 3"/>
          <p:cNvSpPr txBox="1">
            <a:spLocks noChangeArrowheads="1"/>
          </p:cNvSpPr>
          <p:nvPr/>
        </p:nvSpPr>
        <p:spPr bwMode="auto">
          <a:xfrm>
            <a:off x="236220" y="3767098"/>
            <a:ext cx="11719560" cy="31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1" tIns="45710" rIns="91421" bIns="45710">
            <a:spAutoFit/>
          </a:bodyPr>
          <a:lstStyle/>
          <a:p>
            <a:pPr algn="ctr"/>
            <a:br>
              <a:rPr lang="es-ES" sz="2800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Quero </a:t>
            </a:r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trazer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 à </a:t>
            </a:r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memória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 o que me pode </a:t>
            </a:r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dar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esperança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…</a:t>
            </a:r>
          </a:p>
          <a:p>
            <a:pPr algn="ctr"/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As </a:t>
            </a:r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misericórdias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 do SENHOR </a:t>
            </a:r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são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 a causa </a:t>
            </a:r>
          </a:p>
          <a:p>
            <a:pPr algn="ctr"/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de não </a:t>
            </a:r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sermos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consumidos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 porque as </a:t>
            </a:r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suas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misericórdias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 não têm fim.</a:t>
            </a:r>
          </a:p>
          <a:p>
            <a:pPr algn="ctr"/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Renovam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-se </a:t>
            </a:r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cada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 manhã. GRANDE É A </a:t>
            </a:r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TUA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FIDELIDADE</a:t>
            </a: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!</a:t>
            </a:r>
          </a:p>
          <a:p>
            <a:pPr algn="ctr"/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  <a:cs typeface="Times New Roman" pitchFamily="18" charset="0"/>
              </a:rPr>
              <a:t>Lm 3.21-23</a:t>
            </a:r>
          </a:p>
        </p:txBody>
      </p:sp>
    </p:spTree>
    <p:extLst>
      <p:ext uri="{BB962C8B-B14F-4D97-AF65-F5344CB8AC3E}">
        <p14:creationId xmlns:p14="http://schemas.microsoft.com/office/powerpoint/2010/main" val="162440853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472966" y="1460242"/>
            <a:ext cx="11719034" cy="4524315"/>
          </a:xfrm>
          <a:prstGeom prst="rect">
            <a:avLst/>
          </a:prstGeom>
          <a:noFill/>
          <a:ln w="6667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eis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que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eu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vos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enviarei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o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profeta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Elias, antes que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venha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o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grande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terrível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dia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do SENHOR; </a:t>
            </a:r>
          </a:p>
          <a:p>
            <a:pPr marL="457200" indent="-457200"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ELE CONVERTERÁ O CORAÇÃO DOS PAIS </a:t>
            </a:r>
          </a:p>
          <a:p>
            <a:pPr marL="457200" indent="-457200"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AOS FILHOS, </a:t>
            </a:r>
          </a:p>
          <a:p>
            <a:pPr marL="457200" indent="-457200"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E O CORAÇÃO DOS FILHOS </a:t>
            </a:r>
          </a:p>
          <a:p>
            <a:pPr marL="457200" indent="-457200"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A SEUS PAIS; </a:t>
            </a:r>
          </a:p>
          <a:p>
            <a:pPr marL="457200" indent="-457200"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para que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eu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não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venha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</a:p>
          <a:p>
            <a:pPr marL="457200" indent="-457200"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fira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a terra com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maldição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.</a:t>
            </a:r>
          </a:p>
          <a:p>
            <a:pPr marL="457200" indent="-457200"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(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Malaquias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4.5,6)</a:t>
            </a:r>
            <a:endParaRPr lang="pt-BR" sz="3200" b="1" i="1" dirty="0"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72966" y="1"/>
            <a:ext cx="11430000" cy="92333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09600" indent="-609600" algn="ctr"/>
            <a:r>
              <a:rPr lang="en-US" sz="5400" b="1" dirty="0">
                <a:solidFill>
                  <a:srgbClr val="FFFFFF"/>
                </a:solidFill>
                <a:latin typeface="Tahoma" pitchFamily="34" charset="0"/>
              </a:rPr>
              <a:t>O EVANGELHO É A RESPOSTA!</a:t>
            </a:r>
          </a:p>
        </p:txBody>
      </p:sp>
    </p:spTree>
    <p:extLst>
      <p:ext uri="{BB962C8B-B14F-4D97-AF65-F5344CB8AC3E}">
        <p14:creationId xmlns:p14="http://schemas.microsoft.com/office/powerpoint/2010/main" val="417378946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9E2664-4134-A084-2B89-933410804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4E83385-0DDD-B2D5-9779-6F9B980E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B47D68-F70F-7EBE-985B-0846DF376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3" y="56756"/>
            <a:ext cx="5502166" cy="3566160"/>
          </a:xfrm>
        </p:spPr>
        <p:txBody>
          <a:bodyPr anchor="b">
            <a:normAutofit/>
          </a:bodyPr>
          <a:lstStyle/>
          <a:p>
            <a:r>
              <a:rPr lang="en-US" sz="5400" dirty="0"/>
              <a:t>Meu Filho,</a:t>
            </a:r>
            <a:br>
              <a:rPr lang="en-US" sz="5400" dirty="0"/>
            </a:br>
            <a:r>
              <a:rPr lang="en-US" sz="5400" dirty="0"/>
              <a:t>Meu Amigo: </a:t>
            </a:r>
            <a:br>
              <a:rPr lang="en-US" sz="5400" dirty="0"/>
            </a:br>
            <a:r>
              <a:rPr lang="en-US" sz="4000" dirty="0"/>
              <a:t>Passando da </a:t>
            </a:r>
            <a:r>
              <a:rPr lang="en-US" sz="4000" dirty="0" err="1"/>
              <a:t>Autoridade</a:t>
            </a:r>
            <a:r>
              <a:rPr lang="en-US" sz="4000" dirty="0"/>
              <a:t> à </a:t>
            </a:r>
            <a:r>
              <a:rPr lang="en-US" sz="4000" dirty="0" err="1"/>
              <a:t>Amizade</a:t>
            </a:r>
            <a:r>
              <a:rPr lang="en-US" sz="4000" dirty="0"/>
              <a:t> 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F8C8A-0BE0-97ED-82CB-640E0210A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Pr. Davi e Carol Sue Merkh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524B261A-D068-D9F8-EAAD-E847FB5AA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://www.tfrc.org/Content/10191/Men%20-%203%20generations%20fishing.jpg">
            <a:extLst>
              <a:ext uri="{FF2B5EF4-FFF2-40B4-BE49-F238E27FC236}">
                <a16:creationId xmlns:a16="http://schemas.microsoft.com/office/drawing/2014/main" id="{59BE3229-FF65-9272-8AD7-0C93E589B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6178"/>
          <a:stretch>
            <a:fillRect/>
          </a:stretch>
        </p:blipFill>
        <p:spPr bwMode="auto">
          <a:xfrm>
            <a:off x="5422765" y="640081"/>
            <a:ext cx="6329964" cy="4783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6164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D6B6BF-82F8-3FE6-30CE-804A4D0F283F}"/>
              </a:ext>
            </a:extLst>
          </p:cNvPr>
          <p:cNvSpPr/>
          <p:nvPr/>
        </p:nvSpPr>
        <p:spPr>
          <a:xfrm>
            <a:off x="71886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ector reto 2">
            <a:extLst>
              <a:ext uri="{FF2B5EF4-FFF2-40B4-BE49-F238E27FC236}">
                <a16:creationId xmlns:a16="http://schemas.microsoft.com/office/drawing/2014/main" id="{4CA78518-806A-75D5-B131-6E7FA9A77896}"/>
              </a:ext>
            </a:extLst>
          </p:cNvPr>
          <p:cNvCxnSpPr/>
          <p:nvPr/>
        </p:nvCxnSpPr>
        <p:spPr>
          <a:xfrm>
            <a:off x="1293966" y="655608"/>
            <a:ext cx="0" cy="500332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Conector reto 3">
            <a:extLst>
              <a:ext uri="{FF2B5EF4-FFF2-40B4-BE49-F238E27FC236}">
                <a16:creationId xmlns:a16="http://schemas.microsoft.com/office/drawing/2014/main" id="{2C5789C6-A812-533A-7332-357356F9500B}"/>
              </a:ext>
            </a:extLst>
          </p:cNvPr>
          <p:cNvCxnSpPr>
            <a:cxnSpLocks/>
          </p:cNvCxnSpPr>
          <p:nvPr/>
        </p:nvCxnSpPr>
        <p:spPr>
          <a:xfrm flipH="1">
            <a:off x="1293966" y="5690557"/>
            <a:ext cx="9523557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tângulo 7">
            <a:extLst>
              <a:ext uri="{FF2B5EF4-FFF2-40B4-BE49-F238E27FC236}">
                <a16:creationId xmlns:a16="http://schemas.microsoft.com/office/drawing/2014/main" id="{0B3802D4-F2DA-B525-B230-217272F3160E}"/>
              </a:ext>
            </a:extLst>
          </p:cNvPr>
          <p:cNvSpPr/>
          <p:nvPr/>
        </p:nvSpPr>
        <p:spPr>
          <a:xfrm rot="20039386">
            <a:off x="2076702" y="3182272"/>
            <a:ext cx="80986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AMIZADE                 Influência</a:t>
            </a:r>
            <a:endParaRPr lang="pt-BR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5" name="Retângulo 8">
            <a:extLst>
              <a:ext uri="{FF2B5EF4-FFF2-40B4-BE49-F238E27FC236}">
                <a16:creationId xmlns:a16="http://schemas.microsoft.com/office/drawing/2014/main" id="{35E5A08F-B43B-BEDB-532B-A9112E6BC30B}"/>
              </a:ext>
            </a:extLst>
          </p:cNvPr>
          <p:cNvSpPr/>
          <p:nvPr/>
        </p:nvSpPr>
        <p:spPr>
          <a:xfrm>
            <a:off x="932529" y="5561928"/>
            <a:ext cx="4555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16" name="Retângulo 9">
            <a:extLst>
              <a:ext uri="{FF2B5EF4-FFF2-40B4-BE49-F238E27FC236}">
                <a16:creationId xmlns:a16="http://schemas.microsoft.com/office/drawing/2014/main" id="{B190F2CA-5E35-FDE3-E5D2-CDA2C1FE5443}"/>
              </a:ext>
            </a:extLst>
          </p:cNvPr>
          <p:cNvSpPr/>
          <p:nvPr/>
        </p:nvSpPr>
        <p:spPr>
          <a:xfrm>
            <a:off x="10406513" y="5722187"/>
            <a:ext cx="16786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 anos</a:t>
            </a:r>
            <a:endParaRPr lang="pt-BR" sz="3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7" name="Conector reto 11">
            <a:extLst>
              <a:ext uri="{FF2B5EF4-FFF2-40B4-BE49-F238E27FC236}">
                <a16:creationId xmlns:a16="http://schemas.microsoft.com/office/drawing/2014/main" id="{FA620C88-BDAB-F184-968C-93DC05084AE7}"/>
              </a:ext>
            </a:extLst>
          </p:cNvPr>
          <p:cNvCxnSpPr/>
          <p:nvPr/>
        </p:nvCxnSpPr>
        <p:spPr>
          <a:xfrm>
            <a:off x="1518249" y="655608"/>
            <a:ext cx="9299274" cy="49063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2">
            <a:extLst>
              <a:ext uri="{FF2B5EF4-FFF2-40B4-BE49-F238E27FC236}">
                <a16:creationId xmlns:a16="http://schemas.microsoft.com/office/drawing/2014/main" id="{BBB2D702-C49A-FE66-02EA-417BF3CC8C38}"/>
              </a:ext>
            </a:extLst>
          </p:cNvPr>
          <p:cNvCxnSpPr>
            <a:cxnSpLocks/>
          </p:cNvCxnSpPr>
          <p:nvPr/>
        </p:nvCxnSpPr>
        <p:spPr>
          <a:xfrm flipV="1">
            <a:off x="1374477" y="983411"/>
            <a:ext cx="9091347" cy="4610146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Retângulo 7">
            <a:extLst>
              <a:ext uri="{FF2B5EF4-FFF2-40B4-BE49-F238E27FC236}">
                <a16:creationId xmlns:a16="http://schemas.microsoft.com/office/drawing/2014/main" id="{ABE595CE-BFC9-832F-18A2-D99E9ED0D2AD}"/>
              </a:ext>
            </a:extLst>
          </p:cNvPr>
          <p:cNvSpPr/>
          <p:nvPr/>
        </p:nvSpPr>
        <p:spPr>
          <a:xfrm rot="1768058">
            <a:off x="1743995" y="2854225"/>
            <a:ext cx="74783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AUTORIDADE – Obediência</a:t>
            </a:r>
            <a:endParaRPr lang="pt-BR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31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2052" name="Picture 4" descr="A Mindfulness Practice for Stressed-Out Parents - Mindful">
            <a:extLst>
              <a:ext uri="{FF2B5EF4-FFF2-40B4-BE49-F238E27FC236}">
                <a16:creationId xmlns:a16="http://schemas.microsoft.com/office/drawing/2014/main" id="{4688931A-D9EE-441A-A402-0EA6C275A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20FD65-08E1-4A6E-ADC5-7E9413C1A3B2}"/>
              </a:ext>
            </a:extLst>
          </p:cNvPr>
          <p:cNvSpPr txBox="1">
            <a:spLocks/>
          </p:cNvSpPr>
          <p:nvPr/>
        </p:nvSpPr>
        <p:spPr>
          <a:xfrm>
            <a:off x="409328" y="-152401"/>
            <a:ext cx="5686672" cy="199390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n-US" sz="5400" b="1" dirty="0">
                <a:latin typeface="Tahoma" pitchFamily="34" charset="0"/>
              </a:rPr>
              <a:t>O </a:t>
            </a:r>
            <a:r>
              <a:rPr lang="en-US" sz="5400" b="1" dirty="0" err="1">
                <a:latin typeface="Tahoma" pitchFamily="34" charset="0"/>
              </a:rPr>
              <a:t>Problema</a:t>
            </a:r>
            <a:r>
              <a:rPr lang="en-US" sz="5400" b="1" dirty="0">
                <a:latin typeface="Tahoma" pitchFamily="34" charset="0"/>
              </a:rPr>
              <a:t>:</a:t>
            </a:r>
          </a:p>
          <a:p>
            <a:pPr marL="457200" indent="-457200"/>
            <a:r>
              <a:rPr lang="en-US" sz="5400" b="1" dirty="0" err="1">
                <a:latin typeface="Tahoma" pitchFamily="34" charset="0"/>
              </a:rPr>
              <a:t>Pais</a:t>
            </a:r>
            <a:r>
              <a:rPr lang="en-US" sz="5400" b="1" dirty="0">
                <a:latin typeface="Tahoma" pitchFamily="34" charset="0"/>
              </a:rPr>
              <a:t> </a:t>
            </a:r>
            <a:r>
              <a:rPr lang="en-US" sz="5400" b="1" dirty="0" err="1">
                <a:latin typeface="Tahoma" pitchFamily="34" charset="0"/>
              </a:rPr>
              <a:t>Perdidos</a:t>
            </a:r>
            <a:endParaRPr lang="pt-BR" sz="5400" b="1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61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4" descr="Mapa colorido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421F1D84-AC03-4D91-09DD-CE3F3F327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31E2DC9-EA6E-4E4C-9E5D-F893F618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4929189"/>
            <a:ext cx="5105400" cy="1928802"/>
          </a:xfr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Como pais,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erramos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não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mirar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alvo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certo!</a:t>
            </a:r>
          </a:p>
        </p:txBody>
      </p:sp>
    </p:spTree>
    <p:extLst>
      <p:ext uri="{BB962C8B-B14F-4D97-AF65-F5344CB8AC3E}">
        <p14:creationId xmlns:p14="http://schemas.microsoft.com/office/powerpoint/2010/main" val="1201468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6" b="670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0716" y="4603530"/>
            <a:ext cx="6432331" cy="187609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marL="457200" indent="-457200" algn="ctr" defTabSz="914400">
              <a:spcBef>
                <a:spcPct val="0"/>
              </a:spcBef>
            </a:pP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Os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pais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MIRAM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o coração do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filho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 marL="457200" indent="-457200" algn="ctr" defTabSz="914400">
              <a:spcBef>
                <a:spcPct val="0"/>
              </a:spcBef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acertam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uma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amizade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para o resto  da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vida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14925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346326" y="4092056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dirty="0">
              <a:latin typeface="Tahoma" panose="020B0604030504040204" pitchFamily="34" charset="0"/>
            </a:endParaRPr>
          </a:p>
        </p:txBody>
      </p:sp>
      <p:sp>
        <p:nvSpPr>
          <p:cNvPr id="3095558" name="Text Box 6"/>
          <p:cNvSpPr txBox="1">
            <a:spLocks noChangeArrowheads="1"/>
          </p:cNvSpPr>
          <p:nvPr/>
        </p:nvSpPr>
        <p:spPr bwMode="auto">
          <a:xfrm>
            <a:off x="232101" y="1473554"/>
            <a:ext cx="647349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latin typeface="Tahoma" panose="020B0604030504040204" pitchFamily="34" charset="0"/>
              </a:rPr>
              <a:t>Sobre tudo o que se deve guardar, guarda o teu coração, porque dele procedem as fontes da vida </a:t>
            </a:r>
            <a:br>
              <a:rPr lang="pt-BR" sz="3200" b="1" i="1" dirty="0">
                <a:latin typeface="Tahoma" panose="020B0604030504040204" pitchFamily="34" charset="0"/>
              </a:rPr>
            </a:br>
            <a:r>
              <a:rPr lang="pt-BR" sz="3200" b="1" i="1" dirty="0">
                <a:latin typeface="Tahoma" panose="020B0604030504040204" pitchFamily="34" charset="0"/>
              </a:rPr>
              <a:t>(Pv 4.23)</a:t>
            </a:r>
            <a:endParaRPr lang="en-US" sz="3200" b="1" i="1" dirty="0">
              <a:latin typeface="Tahoma" panose="020B0604030504040204" pitchFamily="34" charset="0"/>
            </a:endParaRPr>
          </a:p>
        </p:txBody>
      </p:sp>
      <p:pic>
        <p:nvPicPr>
          <p:cNvPr id="5" name="Picture 2" descr="http://2.bp.blogspot.com/-Vajrw1GaVrw/TYClcr5pe_I/AAAAAAAACeE/pDihGUDfN1I/s320/zzzhe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2385" y="1880298"/>
            <a:ext cx="4999978" cy="3272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DDDA5E1D-0EF3-4BFC-8F1B-4C6C2C038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462" y="261866"/>
            <a:ext cx="5417845" cy="1077218"/>
          </a:xfrm>
          <a:prstGeom prst="rect">
            <a:avLst/>
          </a:prstGeom>
          <a:solidFill>
            <a:srgbClr val="D9F781"/>
          </a:solidFill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O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coração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da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questão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 é a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questão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 do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coração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!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262E041-DB6E-02F8-F99A-C2CD87386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202" y="4320385"/>
            <a:ext cx="557651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latin typeface="Tahoma" panose="020B0604030504040204" pitchFamily="34" charset="0"/>
              </a:rPr>
              <a:t>Dá-me, filho meu, o teu coração e os teus olhos se agradem dos meus caminhos (Pv 23.26)</a:t>
            </a:r>
            <a:endParaRPr lang="en-US" sz="3200" b="1" i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22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r="16269"/>
          <a:stretch/>
        </p:blipFill>
        <p:spPr>
          <a:xfrm rot="10800000">
            <a:off x="861924" y="1923339"/>
            <a:ext cx="3035205" cy="3471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4403" y="1837587"/>
            <a:ext cx="7370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</a:rPr>
              <a:t>16 ANOS ACIMA – HOSTILIDADE E REBELIÃO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0831" y="4890494"/>
            <a:ext cx="470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</a:rPr>
              <a:t>0-2 ANOS - LIBERDADE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662311" y="391262"/>
            <a:ext cx="7458874" cy="523220"/>
          </a:xfrm>
          <a:prstGeom prst="rect">
            <a:avLst/>
          </a:prstGeom>
          <a:solidFill>
            <a:srgbClr val="D9F78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PADRÃO DO MUNDO – FUNIL ABERTO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2055057" y="1034877"/>
            <a:ext cx="1842072" cy="702343"/>
          </a:xfrm>
          <a:prstGeom prst="curvedDownArrow">
            <a:avLst>
              <a:gd name="adj1" fmla="val 50909"/>
              <a:gd name="adj2" fmla="val 101818"/>
              <a:gd name="adj3" fmla="val 33333"/>
            </a:avLst>
          </a:prstGeom>
          <a:solidFill>
            <a:srgbClr val="00B050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Tahoma" panose="020B0604030504040204" pitchFamily="34" charset="0"/>
            </a:endParaRPr>
          </a:p>
        </p:txBody>
      </p:sp>
      <p:sp>
        <p:nvSpPr>
          <p:cNvPr id="17" name="Down Arrow 5"/>
          <p:cNvSpPr/>
          <p:nvPr/>
        </p:nvSpPr>
        <p:spPr>
          <a:xfrm rot="10800000">
            <a:off x="349253" y="1551101"/>
            <a:ext cx="702435" cy="381889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 rot="16200000">
            <a:off x="-654307" y="3504998"/>
            <a:ext cx="2709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</a:rPr>
              <a:t>+ RESTRIÇÃO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BE0DA7D6-6694-4145-B259-4DB95A221B16}"/>
              </a:ext>
            </a:extLst>
          </p:cNvPr>
          <p:cNvSpPr txBox="1"/>
          <p:nvPr/>
        </p:nvSpPr>
        <p:spPr>
          <a:xfrm>
            <a:off x="4280831" y="2342439"/>
            <a:ext cx="6286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</a:rPr>
              <a:t>11a 15 </a:t>
            </a:r>
            <a:r>
              <a:rPr lang="en-US" sz="2400" b="1" dirty="0" err="1">
                <a:latin typeface="Tahoma" panose="020B0604030504040204" pitchFamily="34" charset="0"/>
              </a:rPr>
              <a:t>ANOS</a:t>
            </a:r>
            <a:endParaRPr lang="en-US" sz="2400" b="1" dirty="0">
              <a:latin typeface="Tahoma" panose="020B0604030504040204" pitchFamily="34" charset="0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CAA799CC-3E1A-4142-A29E-9A2396415B43}"/>
              </a:ext>
            </a:extLst>
          </p:cNvPr>
          <p:cNvSpPr txBox="1"/>
          <p:nvPr/>
        </p:nvSpPr>
        <p:spPr>
          <a:xfrm>
            <a:off x="4280831" y="2958735"/>
            <a:ext cx="6286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</a:rPr>
              <a:t>8 a 10 ANOS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D61B3CD1-8B14-4D86-9048-8BE1ABF89A79}"/>
              </a:ext>
            </a:extLst>
          </p:cNvPr>
          <p:cNvSpPr txBox="1"/>
          <p:nvPr/>
        </p:nvSpPr>
        <p:spPr>
          <a:xfrm>
            <a:off x="4280831" y="3556486"/>
            <a:ext cx="6286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</a:rPr>
              <a:t>5 a 7 ANOS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CB2B035E-4B57-48E5-8DD4-D71188AAFF71}"/>
              </a:ext>
            </a:extLst>
          </p:cNvPr>
          <p:cNvSpPr txBox="1"/>
          <p:nvPr/>
        </p:nvSpPr>
        <p:spPr>
          <a:xfrm>
            <a:off x="4280831" y="4154237"/>
            <a:ext cx="6286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</a:rPr>
              <a:t>2 a 4 ANOS </a:t>
            </a:r>
            <a:endParaRPr lang="en-US" sz="3200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66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6" grpId="0" animBg="1"/>
      <p:bldP spid="17" grpId="0" animBg="1"/>
      <p:bldP spid="18" grpId="0"/>
      <p:bldP spid="14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248008F-3B3B-1405-5F4A-8C996B574863}"/>
              </a:ext>
            </a:extLst>
          </p:cNvPr>
          <p:cNvSpPr txBox="1"/>
          <p:nvPr/>
        </p:nvSpPr>
        <p:spPr>
          <a:xfrm>
            <a:off x="427007" y="1507842"/>
            <a:ext cx="115704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19/10-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Quem manda em casa 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(Ricardo)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26/10-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Educando meninos, criando homens 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(Mark Ellis)</a:t>
            </a:r>
          </a:p>
          <a:p>
            <a:pPr>
              <a:buNone/>
            </a:pP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02/11-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 “Criando filhos emocionalmente fortes em uma sociedade emocionalmente fraca" 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(Ricardo)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09/11-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 (Sem EBD- Aniversário PIBA- Bazar Missionário)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16/11-  “Meu Filho, Meu Amigo: Da Autoridade à Amizade”  </a:t>
            </a:r>
          </a:p>
          <a:p>
            <a:pPr>
              <a:buNone/>
            </a:pPr>
            <a:r>
              <a:rPr lang="pt-BR" sz="2800" dirty="0">
                <a:ea typeface="Aptos" panose="020B0004020202020204" pitchFamily="34" charset="0"/>
                <a:cs typeface="Aptos" panose="020B0004020202020204" pitchFamily="34" charset="0"/>
              </a:rPr>
              <a:t>		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(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Davi e Carol Sue)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23/11-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 Influência das Telas 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(Davi e Carol Sue)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30/11-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 (Sem EBD- Reunião de Membros)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07/12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- Disciplina- Como e quando aplicar? 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(David e Carol Sue)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14/12-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Educando meninas, criando mulheres 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(David Jr.)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86E19-908C-3DE5-A17C-83D2F4945444}"/>
              </a:ext>
            </a:extLst>
          </p:cNvPr>
          <p:cNvSpPr/>
          <p:nvPr/>
        </p:nvSpPr>
        <p:spPr>
          <a:xfrm>
            <a:off x="427007" y="378132"/>
            <a:ext cx="87463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CLASSE EDUCAÇÃO DE FILHOS</a:t>
            </a:r>
            <a:endParaRPr lang="pt-BR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5" name="Imagem 4" descr="Calendário&#10;&#10;O conteúdo gerado por IA pode estar incorreto.">
            <a:extLst>
              <a:ext uri="{FF2B5EF4-FFF2-40B4-BE49-F238E27FC236}">
                <a16:creationId xmlns:a16="http://schemas.microsoft.com/office/drawing/2014/main" id="{D4180053-8F04-E757-EE49-7AA12F253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07" y="121651"/>
            <a:ext cx="2464340" cy="138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97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0828" y="1591374"/>
            <a:ext cx="6053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</a:rPr>
              <a:t>16 ANOS ACIMA – LIBERDADE </a:t>
            </a:r>
          </a:p>
          <a:p>
            <a:r>
              <a:rPr lang="en-US" b="1" dirty="0">
                <a:latin typeface="Tahoma" panose="020B0604030504040204" pitchFamily="34" charset="0"/>
              </a:rPr>
              <a:t>    RESPONSABILIDADE E MATURIDADE</a:t>
            </a:r>
            <a:endParaRPr lang="en-US" sz="2400" b="1" dirty="0">
              <a:latin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0828" y="2414355"/>
            <a:ext cx="6286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</a:rPr>
              <a:t>11a 15 </a:t>
            </a:r>
            <a:r>
              <a:rPr lang="en-US" sz="2400" b="1" dirty="0" err="1">
                <a:latin typeface="Tahoma" panose="020B0604030504040204" pitchFamily="34" charset="0"/>
              </a:rPr>
              <a:t>ANOS</a:t>
            </a:r>
            <a:endParaRPr lang="en-US" sz="2400" b="1" dirty="0">
              <a:latin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0828" y="2967335"/>
            <a:ext cx="6286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</a:rPr>
              <a:t>8 a 10 ANOS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0829" y="3569018"/>
            <a:ext cx="6286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</a:rPr>
              <a:t>5 a 7 ANOS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0830" y="4240090"/>
            <a:ext cx="6286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</a:rPr>
              <a:t>2 a 4 ANOS </a:t>
            </a:r>
            <a:endParaRPr lang="en-US" sz="3200" b="1" dirty="0">
              <a:latin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0830" y="4932688"/>
            <a:ext cx="6286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</a:rPr>
              <a:t>0 a 2 ANOS – LIBERDADE RESTRITA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-1017816" y="3626879"/>
            <a:ext cx="3153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</a:rPr>
              <a:t>+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</a:rPr>
              <a:t>   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</a:rPr>
              <a:t>LIBERDADE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</a:rPr>
              <a:t>         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1560356" y="152400"/>
            <a:ext cx="9074226" cy="523220"/>
          </a:xfrm>
          <a:prstGeom prst="rect">
            <a:avLst/>
          </a:prstGeom>
          <a:solidFill>
            <a:srgbClr val="D9F78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itchFamily="34" charset="0"/>
                <a:cs typeface="Tahoma" pitchFamily="34" charset="0"/>
              </a:rPr>
              <a:t>PADRÃO DE DEUS – LIBERDADE CRESCENTE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87154EC-A9EA-4075-9315-A5AD05315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r="16269"/>
          <a:stretch/>
        </p:blipFill>
        <p:spPr>
          <a:xfrm>
            <a:off x="861924" y="1923339"/>
            <a:ext cx="3035205" cy="3471014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95DA8045-1128-4AB1-9993-A067CA94A5DC}"/>
              </a:ext>
            </a:extLst>
          </p:cNvPr>
          <p:cNvGrpSpPr/>
          <p:nvPr/>
        </p:nvGrpSpPr>
        <p:grpSpPr>
          <a:xfrm>
            <a:off x="266625" y="1688860"/>
            <a:ext cx="800174" cy="3743408"/>
            <a:chOff x="266625" y="1688860"/>
            <a:chExt cx="800174" cy="3743408"/>
          </a:xfrm>
        </p:grpSpPr>
        <p:sp>
          <p:nvSpPr>
            <p:cNvPr id="6" name="Down Arrow 5"/>
            <p:cNvSpPr/>
            <p:nvPr/>
          </p:nvSpPr>
          <p:spPr>
            <a:xfrm rot="10800000">
              <a:off x="266625" y="1688860"/>
              <a:ext cx="800174" cy="3743408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60F26C83-DA08-455B-B71B-BB4A10C23640}"/>
                </a:ext>
              </a:extLst>
            </p:cNvPr>
            <p:cNvSpPr txBox="1"/>
            <p:nvPr/>
          </p:nvSpPr>
          <p:spPr>
            <a:xfrm rot="16200000">
              <a:off x="-654307" y="3504998"/>
              <a:ext cx="27094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 LIBERADE</a:t>
              </a:r>
            </a:p>
          </p:txBody>
        </p:sp>
      </p:grpSp>
      <p:sp>
        <p:nvSpPr>
          <p:cNvPr id="3" name="AutoShape 8">
            <a:extLst>
              <a:ext uri="{FF2B5EF4-FFF2-40B4-BE49-F238E27FC236}">
                <a16:creationId xmlns:a16="http://schemas.microsoft.com/office/drawing/2014/main" id="{C5233CFB-C472-B015-DD0F-C300B1200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056" y="1034877"/>
            <a:ext cx="3035205" cy="702343"/>
          </a:xfrm>
          <a:prstGeom prst="curvedDownArrow">
            <a:avLst>
              <a:gd name="adj1" fmla="val 50909"/>
              <a:gd name="adj2" fmla="val 101818"/>
              <a:gd name="adj3" fmla="val 33333"/>
            </a:avLst>
          </a:prstGeom>
          <a:solidFill>
            <a:srgbClr val="00B050"/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3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/>
      <p:bldP spid="13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EBC6D-56FA-B59A-192F-9711D9366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FDAFA84-8F7D-9C42-AF49-DFD9E314FF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F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004F69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Picture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80B0C550-407A-8EC7-0B40-B8D61372F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000">
            <a:off x="468167" y="132990"/>
            <a:ext cx="3086701" cy="411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erson and two children posing for a picture&#10;&#10;Description automatically generated">
            <a:extLst>
              <a:ext uri="{FF2B5EF4-FFF2-40B4-BE49-F238E27FC236}">
                <a16:creationId xmlns:a16="http://schemas.microsoft.com/office/drawing/2014/main" id="{E05B827B-EAEB-0427-D885-2A146A744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19849"/>
          <a:stretch/>
        </p:blipFill>
        <p:spPr>
          <a:xfrm>
            <a:off x="8828099" y="3742163"/>
            <a:ext cx="2592502" cy="287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C38AD09F-FB44-1521-8841-B9439946E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20" y="3709772"/>
            <a:ext cx="3882619" cy="2911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BED41F5D-4249-23DF-02FD-E8DE769AA2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2" y="3655799"/>
            <a:ext cx="4283499" cy="2853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D13191B-E762-C961-AA89-D4A479CA4F6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22222" r="1" b="22222"/>
          <a:stretch>
            <a:fillRect/>
          </a:stretch>
        </p:blipFill>
        <p:spPr>
          <a:xfrm>
            <a:off x="3911730" y="77282"/>
            <a:ext cx="4152757" cy="3578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601D5326-B664-8979-AD6F-59A428A49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88"/>
          <a:stretch>
            <a:fillRect/>
          </a:stretch>
        </p:blipFill>
        <p:spPr bwMode="auto">
          <a:xfrm rot="1211021">
            <a:off x="7786816" y="122391"/>
            <a:ext cx="4303455" cy="3270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1EFFC3-7322-6831-E85C-7108613723D3}"/>
              </a:ext>
            </a:extLst>
          </p:cNvPr>
          <p:cNvSpPr txBox="1">
            <a:spLocks/>
          </p:cNvSpPr>
          <p:nvPr/>
        </p:nvSpPr>
        <p:spPr>
          <a:xfrm>
            <a:off x="369139" y="693684"/>
            <a:ext cx="11673749" cy="42294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u="sng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Pesquisa de Campo… familiar:</a:t>
            </a:r>
          </a:p>
          <a:p>
            <a:pPr marL="0" indent="0" algn="ctr">
              <a:buNone/>
            </a:pPr>
            <a:endParaRPr lang="en-US" sz="4800" b="1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r>
              <a:rPr lang="en-US" sz="4800" b="1" i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Quais </a:t>
            </a:r>
            <a:r>
              <a:rPr lang="en-US" sz="4800" b="1" i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os</a:t>
            </a:r>
            <a:r>
              <a:rPr lang="en-US" sz="4800" b="1" i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fatores</a:t>
            </a:r>
            <a:r>
              <a:rPr lang="en-US" sz="4800" b="1" i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em</a:t>
            </a:r>
            <a:r>
              <a:rPr lang="en-US" sz="4800" b="1" i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sua</a:t>
            </a:r>
            <a:r>
              <a:rPr lang="en-US" sz="4800" b="1" i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educação </a:t>
            </a:r>
            <a:r>
              <a:rPr lang="en-US" sz="4800" b="1" i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que</a:t>
            </a:r>
            <a:r>
              <a:rPr lang="en-US" sz="4800" b="1" i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mais </a:t>
            </a:r>
            <a:r>
              <a:rPr lang="en-US" sz="4800" b="1" i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contribuíram</a:t>
            </a:r>
            <a:r>
              <a:rPr lang="en-US" sz="4800" b="1" i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para </a:t>
            </a:r>
            <a:r>
              <a:rPr lang="en-US" sz="4800" b="1" i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sermos</a:t>
            </a:r>
            <a:r>
              <a:rPr lang="en-US" sz="4800" b="1" i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amigos hoje.</a:t>
            </a:r>
          </a:p>
        </p:txBody>
      </p:sp>
    </p:spTree>
    <p:extLst>
      <p:ext uri="{BB962C8B-B14F-4D97-AF65-F5344CB8AC3E}">
        <p14:creationId xmlns:p14="http://schemas.microsoft.com/office/powerpoint/2010/main" val="99410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E23851-0725-D46B-189E-352E400F6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A6832FF-B60A-F4A6-063C-7E927A9B5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9515E-6DB1-FA78-D7B2-169E6E789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2" y="56756"/>
            <a:ext cx="6520661" cy="3566160"/>
          </a:xfrm>
        </p:spPr>
        <p:txBody>
          <a:bodyPr anchor="b">
            <a:normAutofit/>
          </a:bodyPr>
          <a:lstStyle/>
          <a:p>
            <a:r>
              <a:rPr lang="en-US" sz="5400" dirty="0" err="1"/>
              <a:t>INTENCIONALIDADE</a:t>
            </a:r>
            <a:br>
              <a:rPr lang="en-US" sz="5400" dirty="0"/>
            </a:br>
            <a:r>
              <a:rPr lang="en-US" sz="5400" dirty="0"/>
              <a:t>e</a:t>
            </a:r>
            <a:br>
              <a:rPr lang="en-US" sz="5400" dirty="0"/>
            </a:br>
            <a:r>
              <a:rPr lang="en-US" sz="5400" dirty="0" err="1"/>
              <a:t>INDIVIDUALIDADE</a:t>
            </a:r>
            <a:endParaRPr lang="en-US" sz="5400" dirty="0"/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A79E2795-6BF6-7B21-1FFA-A17BCE491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Like Father, Like Son | Family Financial Partners">
            <a:extLst>
              <a:ext uri="{FF2B5EF4-FFF2-40B4-BE49-F238E27FC236}">
                <a16:creationId xmlns:a16="http://schemas.microsoft.com/office/drawing/2014/main" id="{8416E209-F403-1C0C-A5A3-0B5F0B7A8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5619" y="334918"/>
            <a:ext cx="4704636" cy="5880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95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C228E3-4C29-AE15-FC5A-4DAEBB047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48217E1-07C3-6526-E764-0E5587FE3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0" r="1" b="34979"/>
          <a:stretch>
            <a:fillRect/>
          </a:stretch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F7382C49-3144-4808-75C3-17D83627B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171719"/>
            <a:ext cx="11032067" cy="205121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Grande Ideia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Intencionalidade</a:t>
            </a:r>
            <a:r>
              <a:rPr lang="en-US" sz="4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 </a:t>
            </a:r>
            <a:r>
              <a:rPr lang="en-US" sz="4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individualidade</a:t>
            </a:r>
            <a:r>
              <a:rPr lang="en-US" sz="4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leva à </a:t>
            </a:r>
            <a:r>
              <a:rPr lang="en-US" sz="4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amizade</a:t>
            </a:r>
            <a:r>
              <a:rPr lang="en-US" sz="4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entre pais e </a:t>
            </a:r>
            <a:r>
              <a:rPr lang="en-US" sz="4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filhos</a:t>
            </a:r>
            <a:r>
              <a:rPr lang="en-US" sz="4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8761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african father and son ride b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937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9A4CB3-7FC8-68B8-3273-87D838021626}"/>
              </a:ext>
            </a:extLst>
          </p:cNvPr>
          <p:cNvSpPr txBox="1"/>
          <p:nvPr/>
        </p:nvSpPr>
        <p:spPr>
          <a:xfrm>
            <a:off x="3042744" y="5842337"/>
            <a:ext cx="5546262" cy="10156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Intencionalidade</a:t>
            </a:r>
            <a:endParaRPr lang="en-US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8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2.bp.blogspot.com/--6gzGlDreK8/ULyzyHcHpgI/AAAAAAAAAHQ/5QpDPWLT8l0/s1600/604158_564079130273349_147334904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2225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laying foundation">
            <a:extLst>
              <a:ext uri="{FF2B5EF4-FFF2-40B4-BE49-F238E27FC236}">
                <a16:creationId xmlns:a16="http://schemas.microsoft.com/office/drawing/2014/main" id="{0DE7EDC7-95BE-004C-15BA-3CDFE247A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5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people digging in a trench&#10;&#10;AI-generated content may be incorrect.">
            <a:extLst>
              <a:ext uri="{FF2B5EF4-FFF2-40B4-BE49-F238E27FC236}">
                <a16:creationId xmlns:a16="http://schemas.microsoft.com/office/drawing/2014/main" id="{072E6BC9-7DAB-C2A4-92A1-95DF1A884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862"/>
          <a:stretch>
            <a:fillRect/>
          </a:stretch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3482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http://img.ehowcdn.com/article-new-thumbnail/ehow/images/a04/ll/uh/meaningful-conversation-teenager-800x800.jpg">
            <a:extLst>
              <a:ext uri="{FF2B5EF4-FFF2-40B4-BE49-F238E27FC236}">
                <a16:creationId xmlns:a16="http://schemas.microsoft.com/office/drawing/2014/main" id="{AD916D73-DDBA-59CF-5B07-10C5E31D8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1542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45746A-C8C2-7C13-8361-9F6C0911F433}"/>
              </a:ext>
            </a:extLst>
          </p:cNvPr>
          <p:cNvSpPr txBox="1"/>
          <p:nvPr/>
        </p:nvSpPr>
        <p:spPr>
          <a:xfrm>
            <a:off x="3042744" y="5842337"/>
            <a:ext cx="5139548" cy="10156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Individualidade</a:t>
            </a:r>
            <a:endParaRPr lang="en-US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40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ren use race and gender to form beliefs about social status, research  finds | Department of Psychological and Brain Sciences | UMass Amherst">
            <a:extLst>
              <a:ext uri="{FF2B5EF4-FFF2-40B4-BE49-F238E27FC236}">
                <a16:creationId xmlns:a16="http://schemas.microsoft.com/office/drawing/2014/main" id="{2605633C-3D55-5850-FF03-83D130035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4"/>
          <a:stretch/>
        </p:blipFill>
        <p:spPr bwMode="auto">
          <a:xfrm>
            <a:off x="381000" y="1157468"/>
            <a:ext cx="11430000" cy="505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7DC4C77-E822-2476-C149-90176437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0270"/>
            <a:ext cx="12158735" cy="115414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21" tIns="45710" rIns="91421" bIns="45710">
            <a:spAutoFit/>
          </a:bodyPr>
          <a:lstStyle/>
          <a:p>
            <a:pPr marL="457102" indent="-457102" algn="ctr"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Tahoma" pitchFamily="34" charset="0"/>
              </a:rPr>
              <a:t>Até a </a:t>
            </a:r>
            <a:r>
              <a:rPr lang="en-US" sz="3200" b="1" dirty="0" err="1">
                <a:solidFill>
                  <a:schemeClr val="tx1"/>
                </a:solidFill>
                <a:latin typeface="Tahoma" pitchFamily="34" charset="0"/>
              </a:rPr>
              <a:t>criança</a:t>
            </a:r>
            <a:r>
              <a:rPr lang="en-US" sz="3200" b="1" dirty="0">
                <a:solidFill>
                  <a:schemeClr val="tx1"/>
                </a:solidFill>
                <a:latin typeface="Tahoma" pitchFamily="34" charset="0"/>
              </a:rPr>
              <a:t> se dá a conhecer pelas </a:t>
            </a:r>
            <a:r>
              <a:rPr lang="en-US" sz="3200" b="1" dirty="0" err="1">
                <a:solidFill>
                  <a:schemeClr val="tx1"/>
                </a:solidFill>
                <a:latin typeface="Tahoma" pitchFamily="34" charset="0"/>
              </a:rPr>
              <a:t>suas</a:t>
            </a:r>
            <a:r>
              <a:rPr lang="en-US" sz="3200" b="1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itchFamily="34" charset="0"/>
              </a:rPr>
              <a:t>ações</a:t>
            </a:r>
            <a:r>
              <a:rPr lang="en-US" sz="3200" b="1" dirty="0">
                <a:solidFill>
                  <a:schemeClr val="tx1"/>
                </a:solidFill>
                <a:latin typeface="Tahoma" pitchFamily="34" charset="0"/>
              </a:rPr>
              <a:t>,</a:t>
            </a:r>
          </a:p>
          <a:p>
            <a:pPr marL="457102" indent="-457102" algn="ctr"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Tahoma" pitchFamily="34" charset="0"/>
              </a:rPr>
              <a:t> se o </a:t>
            </a:r>
            <a:r>
              <a:rPr lang="en-US" sz="3200" b="1" dirty="0" err="1">
                <a:solidFill>
                  <a:schemeClr val="tx1"/>
                </a:solidFill>
                <a:latin typeface="Tahoma" pitchFamily="34" charset="0"/>
              </a:rPr>
              <a:t>que</a:t>
            </a:r>
            <a:r>
              <a:rPr lang="en-US" sz="3200" b="1" dirty="0">
                <a:solidFill>
                  <a:schemeClr val="tx1"/>
                </a:solidFill>
                <a:latin typeface="Tahoma" pitchFamily="34" charset="0"/>
              </a:rPr>
              <a:t> faz é puro e </a:t>
            </a:r>
            <a:r>
              <a:rPr lang="en-US" sz="3200" b="1" dirty="0" err="1">
                <a:solidFill>
                  <a:schemeClr val="tx1"/>
                </a:solidFill>
                <a:latin typeface="Tahoma" pitchFamily="34" charset="0"/>
              </a:rPr>
              <a:t>reto</a:t>
            </a:r>
            <a:r>
              <a:rPr lang="en-US" sz="3200" b="1" dirty="0">
                <a:solidFill>
                  <a:schemeClr val="tx1"/>
                </a:solidFill>
                <a:latin typeface="Tahoma" pitchFamily="34" charset="0"/>
              </a:rPr>
              <a:t> (Pv 20.11).</a:t>
            </a:r>
            <a:endParaRPr lang="pt-BR" sz="3200" b="1" dirty="0">
              <a:solidFill>
                <a:schemeClr val="tx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46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How to Make Your Own Customised Cookie Cutters">
            <a:extLst>
              <a:ext uri="{FF2B5EF4-FFF2-40B4-BE49-F238E27FC236}">
                <a16:creationId xmlns:a16="http://schemas.microsoft.com/office/drawing/2014/main" id="{CF81A4D2-E1BB-7466-6F4F-57EC06427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6" b="2834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563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the back of a car&#10;&#10;Description automatically generated">
            <a:extLst>
              <a:ext uri="{FF2B5EF4-FFF2-40B4-BE49-F238E27FC236}">
                <a16:creationId xmlns:a16="http://schemas.microsoft.com/office/drawing/2014/main" id="{12E0B716-C63F-044B-785A-924DC31BA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2" r="1692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6F652433-189A-989A-B8B7-EB7833063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509" y="152400"/>
            <a:ext cx="4238661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Tahoma" pitchFamily="34" charset="0"/>
              </a:rPr>
              <a:t>11 de julho, 1987</a:t>
            </a:r>
            <a:endParaRPr lang="en-US" sz="2800" b="1" dirty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060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6CC60-14AD-C5E1-4424-8EA47EBC5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A6285BB-943C-8506-07F8-5E217D58A1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F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004F69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Picture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7C1D7FF6-EA5C-88EE-CCE2-0C9D65A9C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000">
            <a:off x="468167" y="132990"/>
            <a:ext cx="3086701" cy="411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erson and two children posing for a picture&#10;&#10;Description automatically generated">
            <a:extLst>
              <a:ext uri="{FF2B5EF4-FFF2-40B4-BE49-F238E27FC236}">
                <a16:creationId xmlns:a16="http://schemas.microsoft.com/office/drawing/2014/main" id="{994F9746-16BE-837C-C355-9C138436B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19849"/>
          <a:stretch/>
        </p:blipFill>
        <p:spPr>
          <a:xfrm>
            <a:off x="8828099" y="3742163"/>
            <a:ext cx="2592502" cy="287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C9470F7D-B953-E125-4C93-9CBB74FFB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20" y="3709772"/>
            <a:ext cx="3882619" cy="2911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63F10ED4-C0DA-9F5D-EFF7-B59C41DD72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2" y="3655799"/>
            <a:ext cx="4283499" cy="2853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B508553-CAD2-CB4E-858A-E1DFAF018C0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22222" r="1" b="22222"/>
          <a:stretch>
            <a:fillRect/>
          </a:stretch>
        </p:blipFill>
        <p:spPr>
          <a:xfrm>
            <a:off x="3911730" y="77282"/>
            <a:ext cx="4152757" cy="3578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106D63AD-3718-8E67-E95D-38F161000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88"/>
          <a:stretch>
            <a:fillRect/>
          </a:stretch>
        </p:blipFill>
        <p:spPr bwMode="auto">
          <a:xfrm rot="1211021">
            <a:off x="7786816" y="122391"/>
            <a:ext cx="4303455" cy="3270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08DF0706-E7DB-26A2-1F2C-8D96FDBE669C}"/>
              </a:ext>
            </a:extLst>
          </p:cNvPr>
          <p:cNvSpPr txBox="1">
            <a:spLocks/>
          </p:cNvSpPr>
          <p:nvPr/>
        </p:nvSpPr>
        <p:spPr>
          <a:xfrm>
            <a:off x="369139" y="252260"/>
            <a:ext cx="11673749" cy="77919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u="sng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Pesquisa de Campo</a:t>
            </a:r>
          </a:p>
          <a:p>
            <a:pPr marL="914400" indent="-914400">
              <a:buAutoNum type="arabicParenR"/>
            </a:pP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Conversas </a:t>
            </a:r>
            <a:r>
              <a:rPr lang="en-US" sz="4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individuais</a:t>
            </a: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(para OUVIR)</a:t>
            </a:r>
          </a:p>
          <a:p>
            <a:pPr marL="914400" indent="-914400">
              <a:buAutoNum type="arabicParenR"/>
            </a:pP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Ministério JUNTOS (mesmo time)</a:t>
            </a:r>
          </a:p>
          <a:p>
            <a:pPr marL="914400" indent="-914400">
              <a:buAutoNum type="arabicParenR"/>
            </a:pP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Café </a:t>
            </a:r>
            <a:r>
              <a:rPr lang="en-US" sz="4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na</a:t>
            </a: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2a </a:t>
            </a:r>
            <a:r>
              <a:rPr lang="en-US" sz="4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feira</a:t>
            </a: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e </a:t>
            </a:r>
            <a:r>
              <a:rPr lang="en-US" sz="4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caminhada</a:t>
            </a: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no </a:t>
            </a:r>
            <a:r>
              <a:rPr lang="en-US" sz="4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domingo</a:t>
            </a: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INDIVIDUAL</a:t>
            </a:r>
          </a:p>
          <a:p>
            <a:pPr marL="914400" indent="-914400">
              <a:buAutoNum type="arabicParenR"/>
            </a:pPr>
            <a:r>
              <a:rPr lang="en-US" sz="4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Tradições</a:t>
            </a: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familiares</a:t>
            </a: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(culto </a:t>
            </a:r>
            <a:r>
              <a:rPr lang="en-US" sz="4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doméstico</a:t>
            </a: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, noite da família; viagens)</a:t>
            </a:r>
          </a:p>
          <a:p>
            <a:pPr marL="914400" indent="-914400">
              <a:buAutoNum type="arabicParenR"/>
            </a:pP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Ajuda e interesse </a:t>
            </a:r>
            <a:r>
              <a:rPr lang="en-US" sz="4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mútuo</a:t>
            </a: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sonhos</a:t>
            </a:r>
            <a:r>
              <a:rPr lang="en-US" sz="40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e projetos</a:t>
            </a:r>
          </a:p>
          <a:p>
            <a:pPr marL="914400" indent="-914400">
              <a:buAutoNum type="arabicParenR"/>
            </a:pPr>
            <a:endParaRPr lang="en-US" sz="40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03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1AAEA5D-9934-23A6-16C3-EAF251ED2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2192000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09600" indent="-609600" algn="ctr"/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Princípios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Bíblicos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de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Intencionalidade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e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Individualidade</a:t>
            </a:r>
            <a:endParaRPr lang="en-US" sz="3600" b="1" u="sng" dirty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3" name="Picture 2" descr="Image result for father and son looking down a path">
            <a:extLst>
              <a:ext uri="{FF2B5EF4-FFF2-40B4-BE49-F238E27FC236}">
                <a16:creationId xmlns:a16="http://schemas.microsoft.com/office/drawing/2014/main" id="{0418B58E-9542-1DFB-F15F-D14B2C3E0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8" t="25672" r="23143" b="17416"/>
          <a:stretch>
            <a:fillRect/>
          </a:stretch>
        </p:blipFill>
        <p:spPr bwMode="auto">
          <a:xfrm>
            <a:off x="2570190" y="1506799"/>
            <a:ext cx="7283258" cy="5109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077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"/>
            <a:ext cx="12192000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09600" indent="-609600" algn="ctr"/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Princípios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Bíblicos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de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Intencionalidade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e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Individualidade</a:t>
            </a:r>
            <a:endParaRPr lang="en-US" sz="3600" b="1" u="sng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12192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Escutar</a:t>
            </a: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mais </a:t>
            </a:r>
            <a:r>
              <a:rPr lang="en-US" sz="3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que</a:t>
            </a: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você fala (Pv 18.2, 13; 30.32; cf </a:t>
            </a:r>
            <a:r>
              <a:rPr lang="pt-BR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10:19; 13:3; 15:28; 17.27;  29:20;  Tg. 3:13-18) </a:t>
            </a: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 descr="http://entrepreneurscovenant.com/wp-content/uploads/2015/03/Screen-Shot-2015-03-20-at-4.16.00-P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1" y="2971800"/>
            <a:ext cx="5534025" cy="36639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9798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2A5EF-A292-7DE7-D70B-DA00A5138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cars parked in front of it&#10;&#10;AI-generated content may be incorrect.">
            <a:extLst>
              <a:ext uri="{FF2B5EF4-FFF2-40B4-BE49-F238E27FC236}">
                <a16:creationId xmlns:a16="http://schemas.microsoft.com/office/drawing/2014/main" id="{28040209-4B2D-1FE2-EE05-4154C809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733737D6-4C40-778E-5767-B85F13E52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2192000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09600" indent="-609600" algn="ctr"/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Princípios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Bíblicos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de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Intencionalidade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e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Individualidade</a:t>
            </a:r>
            <a:endParaRPr lang="en-US" sz="3600" b="1" u="sng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CaixaDeTexto 5">
            <a:extLst>
              <a:ext uri="{FF2B5EF4-FFF2-40B4-BE49-F238E27FC236}">
                <a16:creationId xmlns:a16="http://schemas.microsoft.com/office/drawing/2014/main" id="{2D11471D-5439-06CB-4037-531B9E4DB5FB}"/>
              </a:ext>
            </a:extLst>
          </p:cNvPr>
          <p:cNvSpPr txBox="1"/>
          <p:nvPr/>
        </p:nvSpPr>
        <p:spPr>
          <a:xfrm>
            <a:off x="0" y="558624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Ministrar para outros JUNTOS </a:t>
            </a:r>
            <a:r>
              <a:rPr lang="en-US" sz="3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como</a:t>
            </a: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time familiar.</a:t>
            </a:r>
          </a:p>
          <a:p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(Mc 10.45; Fp 2.3-5; Gl 2.20; Gn 2.15-20)</a:t>
            </a:r>
          </a:p>
        </p:txBody>
      </p:sp>
    </p:spTree>
    <p:extLst>
      <p:ext uri="{BB962C8B-B14F-4D97-AF65-F5344CB8AC3E}">
        <p14:creationId xmlns:p14="http://schemas.microsoft.com/office/powerpoint/2010/main" val="732237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1AE18-BF9E-DA20-2E4E-9C4F4AFC9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FD88B4DF-FD20-9832-FCE0-309245C59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7" y="1529257"/>
            <a:ext cx="12150473" cy="21441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Tahoma" panose="020B0604030504040204" pitchFamily="34" charset="0"/>
                <a:ea typeface="+mj-ea"/>
                <a:cs typeface="+mj-cs"/>
              </a:rPr>
              <a:t>3. </a:t>
            </a:r>
            <a:r>
              <a:rPr lang="en-US" sz="3600" b="1" dirty="0" err="1">
                <a:latin typeface="Tahoma" panose="020B0604030504040204" pitchFamily="34" charset="0"/>
                <a:ea typeface="+mj-ea"/>
                <a:cs typeface="+mj-cs"/>
              </a:rPr>
              <a:t>Investir</a:t>
            </a:r>
            <a:r>
              <a:rPr lang="en-US" sz="3600" b="1" dirty="0">
                <a:latin typeface="Tahoma" panose="020B0604030504040204" pitchFamily="34" charset="0"/>
                <a:ea typeface="+mj-ea"/>
                <a:cs typeface="+mj-cs"/>
              </a:rPr>
              <a:t> tempo de quantidade e </a:t>
            </a:r>
            <a:r>
              <a:rPr lang="en-US" sz="3600" b="1" dirty="0" err="1">
                <a:latin typeface="Tahoma" panose="020B0604030504040204" pitchFamily="34" charset="0"/>
                <a:ea typeface="+mj-ea"/>
                <a:cs typeface="+mj-cs"/>
              </a:rPr>
              <a:t>qualidade</a:t>
            </a:r>
            <a:r>
              <a:rPr lang="en-US" sz="3600" b="1" dirty="0">
                <a:latin typeface="Tahoma" panose="020B0604030504040204" pitchFamily="34" charset="0"/>
                <a:ea typeface="+mj-ea"/>
                <a:cs typeface="+mj-cs"/>
              </a:rPr>
              <a:t> INDIVIDUAL para chegar </a:t>
            </a:r>
            <a:r>
              <a:rPr lang="en-US" sz="3600" b="1" dirty="0" err="1">
                <a:latin typeface="Tahoma" panose="020B0604030504040204" pitchFamily="34" charset="0"/>
                <a:ea typeface="+mj-ea"/>
                <a:cs typeface="+mj-cs"/>
              </a:rPr>
              <a:t>ao</a:t>
            </a:r>
            <a:r>
              <a:rPr lang="en-US" sz="3600" b="1" dirty="0">
                <a:latin typeface="Tahoma" panose="020B0604030504040204" pitchFamily="34" charset="0"/>
                <a:ea typeface="+mj-ea"/>
                <a:cs typeface="+mj-cs"/>
              </a:rPr>
              <a:t> coração do </a:t>
            </a:r>
            <a:r>
              <a:rPr lang="en-US" sz="3600" b="1" dirty="0" err="1">
                <a:latin typeface="Tahoma" panose="020B0604030504040204" pitchFamily="34" charset="0"/>
                <a:ea typeface="+mj-ea"/>
                <a:cs typeface="+mj-cs"/>
              </a:rPr>
              <a:t>filho</a:t>
            </a:r>
            <a:r>
              <a:rPr lang="en-US" sz="3600" b="1" dirty="0">
                <a:latin typeface="Tahoma" panose="020B0604030504040204" pitchFamily="34" charset="0"/>
                <a:ea typeface="+mj-ea"/>
                <a:cs typeface="+mj-cs"/>
              </a:rPr>
              <a:t>.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Tahoma" panose="020B0604030504040204" pitchFamily="34" charset="0"/>
                <a:ea typeface="+mj-ea"/>
                <a:cs typeface="+mj-cs"/>
              </a:rPr>
              <a:t>(Aproveitar </a:t>
            </a:r>
            <a:r>
              <a:rPr lang="en-US" sz="3600" b="1" dirty="0" err="1">
                <a:latin typeface="Tahoma" panose="020B0604030504040204" pitchFamily="34" charset="0"/>
                <a:ea typeface="+mj-ea"/>
                <a:cs typeface="+mj-cs"/>
              </a:rPr>
              <a:t>os</a:t>
            </a:r>
            <a:r>
              <a:rPr lang="en-US" sz="3600" b="1" dirty="0">
                <a:latin typeface="Tahoma" panose="020B0604030504040204" pitchFamily="34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+mj-ea"/>
                <a:cs typeface="+mj-cs"/>
              </a:rPr>
              <a:t>momentos</a:t>
            </a:r>
            <a:r>
              <a:rPr lang="en-US" sz="3600" b="1" dirty="0">
                <a:latin typeface="Tahoma" panose="020B0604030504040204" pitchFamily="34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+mj-ea"/>
                <a:cs typeface="+mj-cs"/>
              </a:rPr>
              <a:t>ensináveis</a:t>
            </a:r>
            <a:r>
              <a:rPr lang="en-US" sz="3600" b="1" dirty="0">
                <a:latin typeface="Tahoma" panose="020B0604030504040204" pitchFamily="34" charset="0"/>
                <a:ea typeface="+mj-ea"/>
                <a:cs typeface="+mj-cs"/>
              </a:rPr>
              <a:t>  e </a:t>
            </a:r>
            <a:r>
              <a:rPr lang="en-US" sz="3600" b="1" dirty="0" err="1">
                <a:latin typeface="Tahoma" panose="020B0604030504040204" pitchFamily="34" charset="0"/>
                <a:ea typeface="+mj-ea"/>
                <a:cs typeface="+mj-cs"/>
              </a:rPr>
              <a:t>sem</a:t>
            </a:r>
            <a:r>
              <a:rPr lang="en-US" sz="3600" b="1" dirty="0">
                <a:latin typeface="Tahoma" panose="020B0604030504040204" pitchFamily="34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+mj-ea"/>
                <a:cs typeface="+mj-cs"/>
              </a:rPr>
              <a:t>conflito</a:t>
            </a:r>
            <a:r>
              <a:rPr lang="en-US" sz="3600" b="1" dirty="0">
                <a:latin typeface="Tahoma" panose="020B0604030504040204" pitchFamily="34" charset="0"/>
                <a:ea typeface="+mj-ea"/>
                <a:cs typeface="+mj-cs"/>
              </a:rPr>
              <a:t>. Pv 20.5; 4.3-5)</a:t>
            </a:r>
            <a:endParaRPr lang="en-US" sz="3200" b="1" dirty="0">
              <a:latin typeface="Tahoma" panose="020B0604030504040204" pitchFamily="34" charset="0"/>
              <a:ea typeface="+mj-ea"/>
              <a:cs typeface="+mj-cs"/>
            </a:endParaRPr>
          </a:p>
        </p:txBody>
      </p:sp>
      <p:pic>
        <p:nvPicPr>
          <p:cNvPr id="2" name="Picture 2" descr="https://livelovegod.files.wordpress.com/2013/04/open-heart.jpg">
            <a:extLst>
              <a:ext uri="{FF2B5EF4-FFF2-40B4-BE49-F238E27FC236}">
                <a16:creationId xmlns:a16="http://schemas.microsoft.com/office/drawing/2014/main" id="{66234246-9F25-5E86-F5B7-535B043EB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6083" y="3215194"/>
            <a:ext cx="3725917" cy="3423417"/>
          </a:xfrm>
          <a:prstGeom prst="rect">
            <a:avLst/>
          </a:prstGeom>
          <a:noFill/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BB01B017-01FB-1763-DB3E-4FE836EC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2192000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09600" indent="-609600" algn="ctr"/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Princípios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Bíblicos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de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Intencionalidade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e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Individualidade</a:t>
            </a:r>
            <a:endParaRPr lang="en-US" sz="3600" b="1" u="sng" dirty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080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mail.google.com/a/piba.org.br/?ui=2&amp;ik=16a27444b7&amp;view=att&amp;th=1233371bf0bb20e7&amp;attid=0.4&amp;disp=emb&amp;realattid=0.14&amp;zw"/>
          <p:cNvPicPr>
            <a:picLocks noChangeAspect="1" noChangeArrowheads="1"/>
          </p:cNvPicPr>
          <p:nvPr/>
        </p:nvPicPr>
        <p:blipFill rotWithShape="1">
          <a:blip r:embed="rId3" cstate="print"/>
          <a:srcRect t="1509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28DDC9-5C15-4DBB-B93F-568284D62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854"/>
            <a:ext cx="1063576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 águas profundas são os propósitos </a:t>
            </a:r>
          </a:p>
          <a:p>
            <a:r>
              <a:rPr lang="pt-BR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coração do homem; mas o homem de inteligência sabe</a:t>
            </a:r>
            <a:r>
              <a:rPr lang="pt-BR" sz="4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descobri-los (Pv 20.5)</a:t>
            </a:r>
            <a:endParaRPr lang="pt-BR" sz="6000" b="1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1630C-BACC-C316-A803-2E9114D11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10C438C7-87B6-C4DE-60AA-6038BAC29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21" y="5210254"/>
            <a:ext cx="11855669" cy="153738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Criar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tradições</a:t>
            </a: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ao</a:t>
            </a: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redor da Palavra de Deus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como</a:t>
            </a: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marcas</a:t>
            </a: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identidade</a:t>
            </a: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 família (culto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doméstico</a:t>
            </a: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;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ritos</a:t>
            </a: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passagem; noite da família; viagens; festas etc.; Dt 6.4-9)</a:t>
            </a:r>
          </a:p>
        </p:txBody>
      </p:sp>
      <p:pic>
        <p:nvPicPr>
          <p:cNvPr id="1026" name="Picture 2" descr="To Lose or Not to Lose? Board Game Strategies for Playing with Kids -  Positive Parenting Solutions">
            <a:extLst>
              <a:ext uri="{FF2B5EF4-FFF2-40B4-BE49-F238E27FC236}">
                <a16:creationId xmlns:a16="http://schemas.microsoft.com/office/drawing/2014/main" id="{4B242ADF-F443-9705-A9B1-298FDBBA0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916"/>
          <a:stretch/>
        </p:blipFill>
        <p:spPr bwMode="auto">
          <a:xfrm>
            <a:off x="2349062" y="1357834"/>
            <a:ext cx="8335754" cy="36949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15392DE9-8063-5DF9-0210-B4894690B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2192000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09600" indent="-609600" algn="ctr"/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Princípios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Bíblicos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de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Intencionalidade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e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Individualidade</a:t>
            </a:r>
            <a:endParaRPr lang="en-US" sz="3600" b="1" u="sng" dirty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123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330" name="Text Box 2"/>
          <p:cNvSpPr txBox="1">
            <a:spLocks noChangeArrowheads="1"/>
          </p:cNvSpPr>
          <p:nvPr/>
        </p:nvSpPr>
        <p:spPr bwMode="auto">
          <a:xfrm>
            <a:off x="1524000" y="-39680"/>
            <a:ext cx="9042464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FFFF00"/>
                </a:solidFill>
                <a:latin typeface="Tahoma" pitchFamily="34" charset="0"/>
                <a:cs typeface="Times New Roman" pitchFamily="18" charset="0"/>
              </a:rPr>
              <a:t>ENSINO FORMAL (a Palavra de Deus)</a:t>
            </a:r>
          </a:p>
          <a:p>
            <a:pPr algn="ctr"/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Tu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as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inculcarás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a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teus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filhos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, </a:t>
            </a:r>
          </a:p>
          <a:p>
            <a:pPr algn="ctr"/>
            <a:endParaRPr lang="en-US" sz="3200" b="1" dirty="0">
              <a:latin typeface="Tahoma" pitchFamily="34" charset="0"/>
              <a:cs typeface="Times New Roman" pitchFamily="18" charset="0"/>
            </a:endParaRPr>
          </a:p>
          <a:p>
            <a:pPr algn="ctr"/>
            <a:r>
              <a:rPr lang="en-US" sz="3200" b="1" u="sng" dirty="0">
                <a:solidFill>
                  <a:srgbClr val="FFFF00"/>
                </a:solidFill>
                <a:latin typeface="Tahoma" pitchFamily="34" charset="0"/>
                <a:cs typeface="Times New Roman" pitchFamily="18" charset="0"/>
              </a:rPr>
              <a:t>ENSINO INFORMAL (a </a:t>
            </a:r>
            <a:r>
              <a:rPr lang="en-US" sz="3200" b="1" u="sng" dirty="0" err="1">
                <a:solidFill>
                  <a:srgbClr val="FFFF00"/>
                </a:solidFill>
                <a:latin typeface="Tahoma" pitchFamily="34" charset="0"/>
                <a:cs typeface="Times New Roman" pitchFamily="18" charset="0"/>
              </a:rPr>
              <a:t>Presença</a:t>
            </a:r>
            <a:r>
              <a:rPr lang="en-US" sz="3200" b="1" u="sng" dirty="0">
                <a:solidFill>
                  <a:srgbClr val="FFFF00"/>
                </a:solidFill>
                <a:latin typeface="Tahoma" pitchFamily="34" charset="0"/>
                <a:cs typeface="Times New Roman" pitchFamily="18" charset="0"/>
              </a:rPr>
              <a:t> de Deus)</a:t>
            </a:r>
          </a:p>
          <a:p>
            <a:pPr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delas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falarás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assentado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em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tua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casa, </a:t>
            </a:r>
          </a:p>
          <a:p>
            <a:pPr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andando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pelo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caminho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ao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deitar-te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ao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levantar-te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. </a:t>
            </a:r>
          </a:p>
          <a:p>
            <a:pPr algn="ctr"/>
            <a:endParaRPr lang="en-US" sz="3200" b="1" dirty="0">
              <a:latin typeface="Tahoma" pitchFamily="34" charset="0"/>
              <a:cs typeface="Times New Roman" pitchFamily="18" charset="0"/>
            </a:endParaRPr>
          </a:p>
          <a:p>
            <a:pPr algn="ctr"/>
            <a:r>
              <a:rPr lang="en-US" sz="3200" b="1" u="sng" dirty="0">
                <a:solidFill>
                  <a:srgbClr val="FFFF00"/>
                </a:solidFill>
                <a:latin typeface="Tahoma" pitchFamily="34" charset="0"/>
                <a:cs typeface="Times New Roman" pitchFamily="18" charset="0"/>
              </a:rPr>
              <a:t>ENSINO </a:t>
            </a:r>
            <a:r>
              <a:rPr lang="en-US" sz="3200" b="1" u="sng" dirty="0" err="1">
                <a:solidFill>
                  <a:srgbClr val="FFFF00"/>
                </a:solidFill>
                <a:latin typeface="Tahoma" pitchFamily="34" charset="0"/>
                <a:cs typeface="Times New Roman" pitchFamily="18" charset="0"/>
              </a:rPr>
              <a:t>SIMBÓLICO</a:t>
            </a:r>
            <a:r>
              <a:rPr lang="en-US" sz="3200" b="1" u="sng" dirty="0">
                <a:solidFill>
                  <a:srgbClr val="FFFF00"/>
                </a:solidFill>
                <a:latin typeface="Tahoma" pitchFamily="34" charset="0"/>
                <a:cs typeface="Times New Roman" pitchFamily="18" charset="0"/>
              </a:rPr>
              <a:t> (o Poder de Deus</a:t>
            </a:r>
          </a:p>
          <a:p>
            <a:pPr algn="ctr"/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Também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as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atarás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como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sinal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na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tua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mão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te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serão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por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frontal entre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os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teus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olhos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E as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escreverás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nos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umbrais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de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tua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casa, </a:t>
            </a:r>
          </a:p>
          <a:p>
            <a:pPr algn="ctr"/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e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nas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tuas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portas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(</a:t>
            </a:r>
            <a:r>
              <a:rPr lang="en-US" sz="3200" b="1" i="1" dirty="0" err="1">
                <a:latin typeface="Tahoma" pitchFamily="34" charset="0"/>
                <a:cs typeface="Times New Roman" pitchFamily="18" charset="0"/>
              </a:rPr>
              <a:t>Dt</a:t>
            </a:r>
            <a:r>
              <a:rPr lang="en-US" sz="3200" b="1" i="1" dirty="0">
                <a:latin typeface="Tahoma" pitchFamily="34" charset="0"/>
                <a:cs typeface="Times New Roman" pitchFamily="18" charset="0"/>
              </a:rPr>
              <a:t> 6.4-9)</a:t>
            </a:r>
            <a:endParaRPr lang="en-US" sz="3600" b="1" i="1" dirty="0">
              <a:latin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2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3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3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3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3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3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3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2192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5. Tratar com </a:t>
            </a:r>
            <a:r>
              <a:rPr lang="en-US" sz="3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seriedade</a:t>
            </a: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os</a:t>
            </a: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sonhos</a:t>
            </a: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do </a:t>
            </a:r>
            <a:r>
              <a:rPr lang="en-US" sz="3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filho</a:t>
            </a: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(Pv 13.12)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D7D35851-AB2B-EA7C-DF21-79728975D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2192000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09600" indent="-609600" algn="ctr"/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Princípios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Bíblicos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de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Intencionalidade</a:t>
            </a:r>
            <a:r>
              <a:rPr lang="en-US" sz="3600" b="1" u="sng" dirty="0">
                <a:solidFill>
                  <a:srgbClr val="FFFFFF"/>
                </a:solidFill>
                <a:latin typeface="Tahoma" pitchFamily="34" charset="0"/>
              </a:rPr>
              <a:t> e </a:t>
            </a:r>
            <a:r>
              <a:rPr lang="en-US" sz="3600" b="1" u="sng" dirty="0" err="1">
                <a:solidFill>
                  <a:srgbClr val="FFFFFF"/>
                </a:solidFill>
                <a:latin typeface="Tahoma" pitchFamily="34" charset="0"/>
              </a:rPr>
              <a:t>Individualidade</a:t>
            </a:r>
            <a:endParaRPr lang="en-US" sz="3600" b="1" u="sng" dirty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7" name="Picture 6" descr="A person playing a harp&#10;&#10;AI-generated content may be incorrect.">
            <a:extLst>
              <a:ext uri="{FF2B5EF4-FFF2-40B4-BE49-F238E27FC236}">
                <a16:creationId xmlns:a16="http://schemas.microsoft.com/office/drawing/2014/main" id="{D9FED1B0-9E91-C283-87CC-3E5AC7AD6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57" y="2132206"/>
            <a:ext cx="6944710" cy="46125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755B40-0D95-5FBD-57E7-F2B5223D4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95" y="3097878"/>
            <a:ext cx="509226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Esperança adiada faz adoecer o coração; desejo cumprido é árvore de vida (Pv 13.12)</a:t>
            </a:r>
            <a:endParaRPr lang="pt-BR" sz="6000" b="1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5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03BCD2-AB12-A801-8867-730BAD47F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2DD600-3332-EE7D-F06A-B3F9F575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2A9C68E-9DE0-85E8-3120-BD33BFAD3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0" r="1" b="34979"/>
          <a:stretch>
            <a:fillRect/>
          </a:stretch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F100E0B3-6B00-5347-C9EB-37C30137B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171719"/>
            <a:ext cx="11032067" cy="205121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Grande Ideia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Intencionalidade</a:t>
            </a:r>
            <a:r>
              <a:rPr lang="en-US" sz="4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 </a:t>
            </a:r>
            <a:r>
              <a:rPr lang="en-US" sz="4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individualidade</a:t>
            </a:r>
            <a:r>
              <a:rPr lang="en-US" sz="4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leva à </a:t>
            </a:r>
            <a:r>
              <a:rPr lang="en-US" sz="4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amizade</a:t>
            </a:r>
            <a:r>
              <a:rPr lang="en-US" sz="4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entre pais e </a:t>
            </a:r>
            <a:r>
              <a:rPr lang="en-US" sz="4800" b="1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filhos</a:t>
            </a:r>
            <a:r>
              <a:rPr lang="en-US" sz="4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9225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merkh1.JPG">
            <a:extLst>
              <a:ext uri="{FF2B5EF4-FFF2-40B4-BE49-F238E27FC236}">
                <a16:creationId xmlns:a16="http://schemas.microsoft.com/office/drawing/2014/main" id="{C1487D97-C20E-0956-2CD4-3C74219597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4648" y="0"/>
            <a:ext cx="5282704" cy="637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7309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3"/>
          <p:cNvSpPr txBox="1"/>
          <p:nvPr/>
        </p:nvSpPr>
        <p:spPr>
          <a:xfrm>
            <a:off x="1524000" y="76200"/>
            <a:ext cx="9067800" cy="156966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Ministérios</a:t>
            </a:r>
            <a:r>
              <a:rPr lang="en-US" sz="48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Palavra</a:t>
            </a:r>
            <a:r>
              <a:rPr lang="en-US" sz="48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e </a:t>
            </a:r>
            <a:r>
              <a:rPr lang="en-US" sz="48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Família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0" y="2058140"/>
            <a:ext cx="12192000" cy="52578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Site </a:t>
            </a:r>
            <a:r>
              <a:rPr lang="en-US" sz="36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www.palavraefamilia.org.br</a:t>
            </a:r>
            <a:endParaRPr lang="en-US" sz="3600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3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Rádio</a:t>
            </a: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BBN: </a:t>
            </a:r>
            <a:r>
              <a:rPr lang="pt-BR" altLang="pt-BR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www.bbnradio.org</a:t>
            </a:r>
          </a:p>
          <a:p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@ministerio_palavraefamilia</a:t>
            </a:r>
          </a:p>
          <a:p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YouTube.com “Palavra e Família”</a:t>
            </a:r>
          </a:p>
          <a:p>
            <a:r>
              <a:rPr lang="en-US" sz="3600" b="1" dirty="0">
                <a:ea typeface="Tahoma" pitchFamily="34" charset="0"/>
                <a:cs typeface="Tahoma" pitchFamily="34" charset="0"/>
              </a:rPr>
              <a:t>22</a:t>
            </a: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Livros pela Editora Hagnos</a:t>
            </a:r>
          </a:p>
          <a:p>
            <a:pPr marL="0" indent="0">
              <a:buNone/>
            </a:pP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769B959-36E6-4158-AFEE-9A564F387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890" y="2058140"/>
            <a:ext cx="3451450" cy="322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58500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1481" r="11667" b="7037"/>
          <a:stretch/>
        </p:blipFill>
        <p:spPr>
          <a:xfrm>
            <a:off x="719315" y="0"/>
            <a:ext cx="9966905" cy="624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F5F352-BA9C-457C-82A2-5AB593AA6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5068351"/>
            <a:ext cx="12115800" cy="17927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canal de </a:t>
            </a:r>
            <a:r>
              <a:rPr lang="en-US" altLang="pt-B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</a:t>
            </a: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altLang="pt-B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Palavra</a:t>
            </a: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n-US" altLang="pt-B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Família</a:t>
            </a: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”: </a:t>
            </a:r>
            <a:r>
              <a:rPr lang="en-US" altLang="pt-B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Perguntas</a:t>
            </a: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n-US" altLang="pt-B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respostas</a:t>
            </a: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sobre</a:t>
            </a: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t-B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Educação</a:t>
            </a: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Filhos e </a:t>
            </a:r>
            <a:r>
              <a:rPr lang="en-US" altLang="pt-B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Relacionamento</a:t>
            </a: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Conjugal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pt-B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novos</a:t>
            </a: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t-B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programas</a:t>
            </a: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t-B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</a:t>
            </a: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t-B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sábado</a:t>
            </a:r>
            <a:r>
              <a:rPr lang="en-US" alt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pt-BR" altLang="pt-B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58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31C7736E-1F24-46CE-BDFD-FCACDEB2A5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 t="2222" r="16432" b="3333"/>
          <a:stretch/>
        </p:blipFill>
        <p:spPr>
          <a:xfrm>
            <a:off x="1211581" y="919340"/>
            <a:ext cx="4221478" cy="609708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55BD5B6-6955-450B-9629-BAD838EB6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66346" y="919340"/>
            <a:ext cx="3730920" cy="5652909"/>
          </a:xfrm>
          <a:prstGeom prst="rect">
            <a:avLst/>
          </a:prstGeom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DBC4C95-4A9E-E8CB-A5CB-50198374DC4C}"/>
              </a:ext>
            </a:extLst>
          </p:cNvPr>
          <p:cNvSpPr txBox="1"/>
          <p:nvPr/>
        </p:nvSpPr>
        <p:spPr>
          <a:xfrm>
            <a:off x="2140290" y="57151"/>
            <a:ext cx="884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latin typeface="Montserrat ExtraBold" panose="00000900000000000000" pitchFamily="2" charset="0"/>
              </a:rPr>
              <a:t>Pais e Avós</a:t>
            </a:r>
          </a:p>
        </p:txBody>
      </p:sp>
    </p:spTree>
    <p:extLst>
      <p:ext uri="{BB962C8B-B14F-4D97-AF65-F5344CB8AC3E}">
        <p14:creationId xmlns:p14="http://schemas.microsoft.com/office/powerpoint/2010/main" val="495587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on a white surface&#10;&#10;Description automatically generated">
            <a:extLst>
              <a:ext uri="{FF2B5EF4-FFF2-40B4-BE49-F238E27FC236}">
                <a16:creationId xmlns:a16="http://schemas.microsoft.com/office/drawing/2014/main" id="{07CC11A3-38C2-90AD-A1AC-210BC96C8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0" y="9"/>
            <a:ext cx="12192000" cy="729445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899D2F0-4F5C-24C1-3FF5-ABA2967E409C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Devocional Familiar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Juniores e Adolescentes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756317A-D6C4-61E4-40DC-0B4AE5304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5410199" cy="573563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RELANÇAMENTO</a:t>
            </a: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Livro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Devocional</a:t>
            </a: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para Famílias,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Juniores</a:t>
            </a: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Adolescentes</a:t>
            </a: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Jovens</a:t>
            </a: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PROVÉRBIOS</a:t>
            </a:r>
          </a:p>
        </p:txBody>
      </p:sp>
    </p:spTree>
    <p:extLst>
      <p:ext uri="{BB962C8B-B14F-4D97-AF65-F5344CB8AC3E}">
        <p14:creationId xmlns:p14="http://schemas.microsoft.com/office/powerpoint/2010/main" val="3494078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comida&#10;&#10;Descrição gerada automaticamente">
            <a:extLst>
              <a:ext uri="{FF2B5EF4-FFF2-40B4-BE49-F238E27FC236}">
                <a16:creationId xmlns:a16="http://schemas.microsoft.com/office/drawing/2014/main" id="{E0DD5E12-1435-40BD-80AB-4224A09F4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463995"/>
            <a:ext cx="2560320" cy="3923863"/>
          </a:xfrm>
          <a:prstGeom prst="rect">
            <a:avLst/>
          </a:prstGeom>
        </p:spPr>
      </p:pic>
      <p:sp>
        <p:nvSpPr>
          <p:cNvPr id="6" name="CaixaDeTexto 1">
            <a:extLst>
              <a:ext uri="{FF2B5EF4-FFF2-40B4-BE49-F238E27FC236}">
                <a16:creationId xmlns:a16="http://schemas.microsoft.com/office/drawing/2014/main" id="{AEDB1E98-CCC7-60BA-3D85-40B6D6DB5AE4}"/>
              </a:ext>
            </a:extLst>
          </p:cNvPr>
          <p:cNvSpPr txBox="1"/>
          <p:nvPr/>
        </p:nvSpPr>
        <p:spPr>
          <a:xfrm>
            <a:off x="2166960" y="269656"/>
            <a:ext cx="884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latin typeface="Montserrat ExtraBold" panose="00000900000000000000" pitchFamily="2" charset="0"/>
              </a:rPr>
              <a:t>Outros Recursos</a:t>
            </a:r>
          </a:p>
        </p:txBody>
      </p:sp>
      <p:pic>
        <p:nvPicPr>
          <p:cNvPr id="2" name="Imagem 5" descr="101_cultodomestico_2k.jpg">
            <a:extLst>
              <a:ext uri="{FF2B5EF4-FFF2-40B4-BE49-F238E27FC236}">
                <a16:creationId xmlns:a16="http://schemas.microsoft.com/office/drawing/2014/main" id="{F13ACCB0-F970-DDA5-3888-1D12945954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3764" y="1463995"/>
            <a:ext cx="2652236" cy="3940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Espaço Reservado para Conteúdo 3">
            <a:extLst>
              <a:ext uri="{FF2B5EF4-FFF2-40B4-BE49-F238E27FC236}">
                <a16:creationId xmlns:a16="http://schemas.microsoft.com/office/drawing/2014/main" id="{DEC7FF54-58D7-86A0-4EA8-66EE78EE15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9" t="16836" r="26676" b="14135"/>
          <a:stretch/>
        </p:blipFill>
        <p:spPr bwMode="auto">
          <a:xfrm>
            <a:off x="8956017" y="1463996"/>
            <a:ext cx="3075830" cy="3940966"/>
          </a:xfrm>
          <a:prstGeom prst="rect">
            <a:avLst/>
          </a:prstGeom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 descr="C:\Users\Dave\Downloads\namoro-noivado-9a-3d.jpg">
            <a:extLst>
              <a:ext uri="{FF2B5EF4-FFF2-40B4-BE49-F238E27FC236}">
                <a16:creationId xmlns:a16="http://schemas.microsoft.com/office/drawing/2014/main" id="{73C91B00-0E65-C915-81C2-138DD872E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893" r="9210"/>
          <a:stretch>
            <a:fillRect/>
          </a:stretch>
        </p:blipFill>
        <p:spPr bwMode="auto">
          <a:xfrm>
            <a:off x="6431953" y="1377544"/>
            <a:ext cx="2223316" cy="4040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3160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2612"/>
            <a:ext cx="9144000" cy="7694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</a:rPr>
              <a:t>PERGUNTAS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0833" y="1007292"/>
            <a:ext cx="8936105" cy="542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7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C:\Documents and Settings\David Merkh\My Documents\Personal Family\pictures\fotos Julie (21 anos)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-171450"/>
            <a:ext cx="11201400" cy="720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055CB20-F596-0193-A1F5-327319F1B0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F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004F69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Picture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72BE2159-EBD8-A9B2-D303-1C024A2EF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000">
            <a:off x="468167" y="132990"/>
            <a:ext cx="3086701" cy="411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erson and two children posing for a picture&#10;&#10;Description automatically generated">
            <a:extLst>
              <a:ext uri="{FF2B5EF4-FFF2-40B4-BE49-F238E27FC236}">
                <a16:creationId xmlns:a16="http://schemas.microsoft.com/office/drawing/2014/main" id="{DFA75091-C724-8678-E106-8B94DC83C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19849"/>
          <a:stretch/>
        </p:blipFill>
        <p:spPr>
          <a:xfrm>
            <a:off x="8828099" y="3742163"/>
            <a:ext cx="2592502" cy="287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35C256EF-51F9-86A9-2C13-6FC847823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20" y="3709772"/>
            <a:ext cx="3882619" cy="2911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0EF78596-1B7E-88CC-3A13-E46AC65F2C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2" y="3655799"/>
            <a:ext cx="4283499" cy="2853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7ED4EEE-5DB3-2DB9-646D-E9995E712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22222" r="1" b="22222"/>
          <a:stretch>
            <a:fillRect/>
          </a:stretch>
        </p:blipFill>
        <p:spPr>
          <a:xfrm>
            <a:off x="3911730" y="77282"/>
            <a:ext cx="4152757" cy="3578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F941505D-0354-9A10-BBD2-75F92FA8F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88"/>
          <a:stretch>
            <a:fillRect/>
          </a:stretch>
        </p:blipFill>
        <p:spPr bwMode="auto">
          <a:xfrm rot="1211021">
            <a:off x="7786816" y="122391"/>
            <a:ext cx="4303455" cy="3270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290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My Documents\Dave Sr. Misc\Joke Ilust Foto Misc\When2or3agree.jpg"/>
          <p:cNvPicPr>
            <a:picLocks noChangeAspect="1" noChangeArrowheads="1"/>
          </p:cNvPicPr>
          <p:nvPr/>
        </p:nvPicPr>
        <p:blipFill>
          <a:blip r:embed="rId2" cstate="print"/>
          <a:srcRect l="36" r="8837"/>
          <a:stretch>
            <a:fillRect/>
          </a:stretch>
        </p:blipFill>
        <p:spPr bwMode="auto"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981825" y="1328738"/>
            <a:ext cx="5105399" cy="4499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i="1" dirty="0"/>
              <a:t>Não tenho maior alegria do </a:t>
            </a:r>
            <a:r>
              <a:rPr lang="en-US" sz="3600" b="1" i="1" dirty="0" err="1"/>
              <a:t>que</a:t>
            </a:r>
            <a:r>
              <a:rPr lang="en-US" sz="3600" b="1" i="1" dirty="0"/>
              <a:t> </a:t>
            </a:r>
            <a:r>
              <a:rPr lang="en-US" sz="3600" b="1" i="1" dirty="0" err="1"/>
              <a:t>esta</a:t>
            </a:r>
            <a:r>
              <a:rPr lang="en-US" sz="3600" b="1" i="1" dirty="0"/>
              <a:t>, a de ouvir </a:t>
            </a:r>
            <a:r>
              <a:rPr lang="en-US" sz="3600" b="1" i="1" dirty="0" err="1"/>
              <a:t>que</a:t>
            </a:r>
            <a:r>
              <a:rPr lang="en-US" sz="3600" b="1" i="1" dirty="0"/>
              <a:t> meus </a:t>
            </a:r>
            <a:r>
              <a:rPr lang="en-US" sz="3600" b="1" i="1" dirty="0" err="1"/>
              <a:t>filhos</a:t>
            </a:r>
            <a:r>
              <a:rPr lang="en-US" sz="3600" b="1" i="1" dirty="0"/>
              <a:t> </a:t>
            </a:r>
            <a:r>
              <a:rPr lang="en-US" sz="3600" b="1" i="1" dirty="0" err="1"/>
              <a:t>andam</a:t>
            </a:r>
            <a:r>
              <a:rPr lang="en-US" sz="3600" b="1" i="1" dirty="0"/>
              <a:t> </a:t>
            </a:r>
            <a:r>
              <a:rPr lang="en-US" sz="3600" b="1" i="1" dirty="0" err="1"/>
              <a:t>na</a:t>
            </a:r>
            <a:r>
              <a:rPr lang="en-US" sz="3600" b="1" i="1" dirty="0"/>
              <a:t> </a:t>
            </a:r>
            <a:r>
              <a:rPr lang="en-US" sz="3600" b="1" i="1" dirty="0" err="1"/>
              <a:t>verdade</a:t>
            </a:r>
            <a:r>
              <a:rPr lang="en-US" sz="3600" b="1" i="1" dirty="0"/>
              <a:t> (3 João 4)</a:t>
            </a:r>
            <a:endParaRPr lang="en-US" sz="3600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36726" y="6508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42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8DCA3117-968A-DB58-0904-BE774154E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00" y="1176500"/>
            <a:ext cx="6135100" cy="4120714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Corrija</a:t>
            </a:r>
            <a:r>
              <a:rPr lang="en-US" sz="37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 seu </a:t>
            </a:r>
            <a:r>
              <a:rPr lang="en-US" sz="37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filho</a:t>
            </a:r>
            <a:r>
              <a:rPr lang="en-US" sz="37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você terá </a:t>
            </a:r>
            <a:r>
              <a:rPr lang="en-US" sz="37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descanso</a:t>
            </a:r>
            <a:r>
              <a:rPr lang="en-US" sz="37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;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ele será um prazer </a:t>
            </a:r>
            <a:r>
              <a:rPr lang="en-US" sz="3700" b="1" i="1" dirty="0">
                <a:solidFill>
                  <a:schemeClr val="tx1"/>
                </a:solidFill>
              </a:rPr>
              <a:t>(lit. “</a:t>
            </a:r>
            <a:r>
              <a:rPr lang="en-US" sz="3700" b="1" i="1" dirty="0" err="1">
                <a:solidFill>
                  <a:schemeClr val="tx1"/>
                </a:solidFill>
              </a:rPr>
              <a:t>dará</a:t>
            </a:r>
            <a:r>
              <a:rPr lang="en-US" sz="3700" b="1" i="1" dirty="0">
                <a:solidFill>
                  <a:schemeClr val="tx1"/>
                </a:solidFill>
              </a:rPr>
              <a:t> </a:t>
            </a:r>
            <a:r>
              <a:rPr lang="en-US" sz="3700" b="1" i="1" dirty="0" err="1">
                <a:solidFill>
                  <a:schemeClr val="tx1"/>
                </a:solidFill>
              </a:rPr>
              <a:t>delícias</a:t>
            </a:r>
            <a:r>
              <a:rPr lang="en-US" sz="3700" b="1" i="1" dirty="0">
                <a:solidFill>
                  <a:schemeClr val="tx1"/>
                </a:solidFill>
              </a:rPr>
              <a:t>”)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para a </a:t>
            </a:r>
            <a:r>
              <a:rPr lang="en-US" sz="3700" b="1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sua</a:t>
            </a:r>
            <a:r>
              <a:rPr lang="en-US" sz="37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alma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(Pv 29.17)</a:t>
            </a:r>
          </a:p>
        </p:txBody>
      </p:sp>
    </p:spTree>
    <p:extLst>
      <p:ext uri="{BB962C8B-B14F-4D97-AF65-F5344CB8AC3E}">
        <p14:creationId xmlns:p14="http://schemas.microsoft.com/office/powerpoint/2010/main" val="2825864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672E9B89-1D2C-46F0-BCC3-C6A3125C454B}"/>
              </a:ext>
            </a:extLst>
          </p:cNvPr>
          <p:cNvSpPr txBox="1"/>
          <p:nvPr/>
        </p:nvSpPr>
        <p:spPr>
          <a:xfrm>
            <a:off x="444632" y="4434748"/>
            <a:ext cx="415276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4" name="Picture 2" descr="Image result for smorgasbord">
            <a:extLst>
              <a:ext uri="{FF2B5EF4-FFF2-40B4-BE49-F238E27FC236}">
                <a16:creationId xmlns:a16="http://schemas.microsoft.com/office/drawing/2014/main" id="{D664A83B-EF58-403C-8A03-41F9B957F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r="27787" b="1"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7EF315-7133-4598-AE5F-19BB9406E37B}"/>
              </a:ext>
            </a:extLst>
          </p:cNvPr>
          <p:cNvSpPr txBox="1"/>
          <p:nvPr/>
        </p:nvSpPr>
        <p:spPr>
          <a:xfrm>
            <a:off x="465281" y="694996"/>
            <a:ext cx="14016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C0ED0853-1242-1688-60BE-AC7046769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1716" y="-1"/>
            <a:ext cx="4842328" cy="6857989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Corrija</a:t>
            </a:r>
            <a:r>
              <a:rPr lang="en-US" sz="34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 seu </a:t>
            </a:r>
            <a:r>
              <a:rPr lang="en-US" sz="3400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filho</a:t>
            </a:r>
            <a:r>
              <a:rPr lang="en-US" sz="34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você terá </a:t>
            </a:r>
            <a:r>
              <a:rPr lang="en-US" sz="3400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descanso</a:t>
            </a:r>
            <a:r>
              <a:rPr lang="en-US" sz="34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;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ele será um prazer </a:t>
            </a:r>
            <a:r>
              <a:rPr lang="en-US" sz="3400" i="1" dirty="0">
                <a:solidFill>
                  <a:schemeClr val="tx1"/>
                </a:solidFill>
              </a:rPr>
              <a:t>(lit. “</a:t>
            </a:r>
            <a:r>
              <a:rPr lang="en-US" sz="3400" i="1" dirty="0" err="1">
                <a:solidFill>
                  <a:schemeClr val="tx1"/>
                </a:solidFill>
              </a:rPr>
              <a:t>dará</a:t>
            </a:r>
            <a:r>
              <a:rPr lang="en-US" sz="3400" i="1" dirty="0">
                <a:solidFill>
                  <a:schemeClr val="tx1"/>
                </a:solidFill>
              </a:rPr>
              <a:t> </a:t>
            </a:r>
            <a:r>
              <a:rPr lang="en-US" sz="3400" i="1" dirty="0" err="1">
                <a:solidFill>
                  <a:schemeClr val="tx1"/>
                </a:solidFill>
              </a:rPr>
              <a:t>delícias</a:t>
            </a:r>
            <a:r>
              <a:rPr lang="en-US" sz="3400" i="1" dirty="0">
                <a:solidFill>
                  <a:schemeClr val="tx1"/>
                </a:solidFill>
              </a:rPr>
              <a:t>”)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para a </a:t>
            </a:r>
            <a:r>
              <a:rPr lang="en-US" sz="3400" i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sua</a:t>
            </a:r>
            <a:r>
              <a:rPr lang="en-US" sz="34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alma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(Pv 29.17)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i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i="1" dirty="0">
                <a:solidFill>
                  <a:schemeClr val="tx1"/>
                </a:solidFill>
              </a:rPr>
              <a:t>“</a:t>
            </a:r>
            <a:r>
              <a:rPr lang="en-US" sz="3500" i="1" dirty="0" err="1">
                <a:solidFill>
                  <a:schemeClr val="tx1"/>
                </a:solidFill>
              </a:rPr>
              <a:t>delícias</a:t>
            </a:r>
            <a:r>
              <a:rPr lang="en-US" sz="3500" i="1" dirty="0">
                <a:solidFill>
                  <a:schemeClr val="tx1"/>
                </a:solidFill>
              </a:rPr>
              <a:t>” = </a:t>
            </a:r>
            <a:r>
              <a:rPr lang="en-US" sz="3500" i="1" dirty="0" err="1">
                <a:solidFill>
                  <a:schemeClr val="tx1"/>
                </a:solidFill>
              </a:rPr>
              <a:t>comidas</a:t>
            </a:r>
            <a:r>
              <a:rPr lang="en-US" sz="3500" i="1" dirty="0">
                <a:solidFill>
                  <a:schemeClr val="tx1"/>
                </a:solidFill>
              </a:rPr>
              <a:t> </a:t>
            </a:r>
            <a:r>
              <a:rPr lang="en-US" sz="3500" i="1" dirty="0" err="1">
                <a:solidFill>
                  <a:schemeClr val="tx1"/>
                </a:solidFill>
              </a:rPr>
              <a:t>finas</a:t>
            </a:r>
            <a:r>
              <a:rPr lang="en-US" sz="3500" i="1" dirty="0">
                <a:solidFill>
                  <a:schemeClr val="tx1"/>
                </a:solidFill>
              </a:rPr>
              <a:t> </a:t>
            </a:r>
            <a:r>
              <a:rPr lang="en-US" sz="3000" i="1" dirty="0">
                <a:solidFill>
                  <a:schemeClr val="tx1"/>
                </a:solidFill>
              </a:rPr>
              <a:t>(Jr 51.34);</a:t>
            </a:r>
            <a:br>
              <a:rPr lang="en-US" sz="3000" i="1" dirty="0">
                <a:solidFill>
                  <a:schemeClr val="tx1"/>
                </a:solidFill>
              </a:rPr>
            </a:br>
            <a:br>
              <a:rPr lang="en-US" sz="3000" i="1" dirty="0">
                <a:solidFill>
                  <a:schemeClr val="tx1"/>
                </a:solidFill>
              </a:rPr>
            </a:br>
            <a:r>
              <a:rPr lang="en-US" sz="3000" i="1" dirty="0">
                <a:solidFill>
                  <a:schemeClr val="tx1"/>
                </a:solidFill>
              </a:rPr>
              <a:t> </a:t>
            </a:r>
            <a:r>
              <a:rPr lang="en-US" sz="3500" i="1" dirty="0" err="1">
                <a:solidFill>
                  <a:schemeClr val="tx1"/>
                </a:solidFill>
              </a:rPr>
              <a:t>delícias</a:t>
            </a:r>
            <a:r>
              <a:rPr lang="en-US" sz="3500" i="1" dirty="0">
                <a:solidFill>
                  <a:schemeClr val="tx1"/>
                </a:solidFill>
              </a:rPr>
              <a:t> reais (Gn 49.20)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i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6285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5068</TotalTime>
  <Words>1650</Words>
  <Application>Microsoft Office PowerPoint</Application>
  <PresentationFormat>Widescreen</PresentationFormat>
  <Paragraphs>256</Paragraphs>
  <Slides>45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Aptos</vt:lpstr>
      <vt:lpstr>Arial</vt:lpstr>
      <vt:lpstr>Tahoma</vt:lpstr>
      <vt:lpstr>Montserrat ExtraBold</vt:lpstr>
      <vt:lpstr>Helvetica</vt:lpstr>
      <vt:lpstr>Calibri</vt:lpstr>
      <vt:lpstr>Office Theme</vt:lpstr>
      <vt:lpstr>Meu Filho, Meu Amigo:  Passando da Autoridade à Amizade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Meu Filho, Meu Amigo:  Passando da Autoridade à Amizade </vt:lpstr>
      <vt:lpstr>PowerPoint Presentation</vt:lpstr>
      <vt:lpstr>PowerPoint Presentation</vt:lpstr>
      <vt:lpstr>Como pais, erramos por não mirar o alvo certo!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INTENCIONALIDADE e INDIVIDUALIDADE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Merkh</dc:creator>
  <cp:lastModifiedBy>David Merkh</cp:lastModifiedBy>
  <cp:revision>44</cp:revision>
  <cp:lastPrinted>2024-11-12T13:24:50Z</cp:lastPrinted>
  <dcterms:created xsi:type="dcterms:W3CDTF">2021-08-24T14:50:56Z</dcterms:created>
  <dcterms:modified xsi:type="dcterms:W3CDTF">2025-11-16T10:19:22Z</dcterms:modified>
</cp:coreProperties>
</file>