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56" r:id="rId40"/>
    <p:sldId id="294" r:id="rId41"/>
    <p:sldId id="304" r:id="rId42"/>
    <p:sldId id="298" r:id="rId43"/>
    <p:sldId id="299" r:id="rId44"/>
    <p:sldId id="300" r:id="rId45"/>
    <p:sldId id="301" r:id="rId46"/>
    <p:sldId id="302" r:id="rId47"/>
    <p:sldId id="263" r:id="rId48"/>
    <p:sldId id="305" r:id="rId49"/>
  </p:sldIdLst>
  <p:sldSz cx="14400213" cy="6408738"/>
  <p:notesSz cx="6858000" cy="9144000"/>
  <p:embeddedFontLs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Montserrat Black" panose="00000A00000000000000" pitchFamily="2" charset="0"/>
      <p:bold r:id="rId54"/>
      <p:boldItalic r:id="rId55"/>
    </p:embeddedFont>
    <p:embeddedFont>
      <p:font typeface="One Little Font" panose="020B0604020202020204" charset="0"/>
      <p:regular r:id="rId56"/>
    </p:embeddedFont>
    <p:embeddedFont>
      <p:font typeface="Permanent Marker" panose="020B0604020202020204" charset="0"/>
      <p:regular r:id="rId57"/>
    </p:embeddedFont>
  </p:embeddedFontLst>
  <p:defaultTextStyle>
    <a:defPPr>
      <a:defRPr lang="en-US"/>
    </a:defPPr>
    <a:lvl1pPr marL="0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1pPr>
    <a:lvl2pPr marL="332909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2pPr>
    <a:lvl3pPr marL="665818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3pPr>
    <a:lvl4pPr marL="998727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4pPr>
    <a:lvl5pPr marL="1331636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5pPr>
    <a:lvl6pPr marL="1664546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6pPr>
    <a:lvl7pPr marL="1997456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7pPr>
    <a:lvl8pPr marL="2330365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8pPr>
    <a:lvl9pPr marL="2663274" algn="l" defTabSz="665818" rtl="0" eaLnBrk="1" latinLnBrk="0" hangingPunct="1">
      <a:defRPr sz="13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6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702" y="282"/>
      </p:cViewPr>
      <p:guideLst>
        <p:guide orient="horz" pos="1346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0" y="1327242"/>
            <a:ext cx="6120091" cy="915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18" y="2421079"/>
            <a:ext cx="5040075" cy="109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3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0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78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0077" y="171098"/>
            <a:ext cx="1620024" cy="36454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5" y="171098"/>
            <a:ext cx="4740070" cy="36454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61" y="2745472"/>
            <a:ext cx="6120091" cy="848564"/>
          </a:xfrm>
        </p:spPr>
        <p:txBody>
          <a:bodyPr anchor="t"/>
          <a:lstStyle>
            <a:lvl1pPr algn="l">
              <a:defRPr sz="24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761" y="1810865"/>
            <a:ext cx="6120091" cy="934607"/>
          </a:xfrm>
        </p:spPr>
        <p:txBody>
          <a:bodyPr anchor="b"/>
          <a:lstStyle>
            <a:lvl1pPr marL="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1pPr>
            <a:lvl2pPr marL="284847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2pPr>
            <a:lvl3pPr marL="569694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3pPr>
            <a:lvl4pPr marL="854541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4pPr>
            <a:lvl5pPr marL="1139387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5pPr>
            <a:lvl6pPr marL="1424235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6pPr>
            <a:lvl7pPr marL="1709082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7pPr>
            <a:lvl8pPr marL="1993928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8pPr>
            <a:lvl9pPr marL="2278775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5" y="996917"/>
            <a:ext cx="3180047" cy="2819647"/>
          </a:xfrm>
        </p:spPr>
        <p:txBody>
          <a:bodyPr/>
          <a:lstStyle>
            <a:lvl1pPr>
              <a:defRPr sz="1744"/>
            </a:lvl1pPr>
            <a:lvl2pPr>
              <a:defRPr sz="1495"/>
            </a:lvl2pPr>
            <a:lvl3pPr>
              <a:defRPr sz="1246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054" y="996917"/>
            <a:ext cx="3180047" cy="2819647"/>
          </a:xfrm>
        </p:spPr>
        <p:txBody>
          <a:bodyPr/>
          <a:lstStyle>
            <a:lvl1pPr>
              <a:defRPr sz="1744"/>
            </a:lvl1pPr>
            <a:lvl2pPr>
              <a:defRPr sz="1495"/>
            </a:lvl2pPr>
            <a:lvl3pPr>
              <a:defRPr sz="1246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8" y="956366"/>
            <a:ext cx="3181297" cy="398568"/>
          </a:xfrm>
        </p:spPr>
        <p:txBody>
          <a:bodyPr anchor="b"/>
          <a:lstStyle>
            <a:lvl1pPr marL="0" indent="0">
              <a:buNone/>
              <a:defRPr sz="1495" b="1"/>
            </a:lvl1pPr>
            <a:lvl2pPr marL="284847" indent="0">
              <a:buNone/>
              <a:defRPr sz="1246" b="1"/>
            </a:lvl2pPr>
            <a:lvl3pPr marL="569694" indent="0">
              <a:buNone/>
              <a:defRPr sz="1121" b="1"/>
            </a:lvl3pPr>
            <a:lvl4pPr marL="854541" indent="0">
              <a:buNone/>
              <a:defRPr sz="997" b="1"/>
            </a:lvl4pPr>
            <a:lvl5pPr marL="1139387" indent="0">
              <a:buNone/>
              <a:defRPr sz="997" b="1"/>
            </a:lvl5pPr>
            <a:lvl6pPr marL="1424235" indent="0">
              <a:buNone/>
              <a:defRPr sz="997" b="1"/>
            </a:lvl6pPr>
            <a:lvl7pPr marL="1709082" indent="0">
              <a:buNone/>
              <a:defRPr sz="997" b="1"/>
            </a:lvl7pPr>
            <a:lvl8pPr marL="1993928" indent="0">
              <a:buNone/>
              <a:defRPr sz="997" b="1"/>
            </a:lvl8pPr>
            <a:lvl9pPr marL="2278775" indent="0">
              <a:buNone/>
              <a:defRPr sz="9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8" y="1354934"/>
            <a:ext cx="3181297" cy="2461628"/>
          </a:xfrm>
        </p:spPr>
        <p:txBody>
          <a:bodyPr/>
          <a:lstStyle>
            <a:lvl1pPr>
              <a:defRPr sz="1495"/>
            </a:lvl1pPr>
            <a:lvl2pPr>
              <a:defRPr sz="1246"/>
            </a:lvl2pPr>
            <a:lvl3pPr>
              <a:defRPr sz="1121"/>
            </a:lvl3pPr>
            <a:lvl4pPr>
              <a:defRPr sz="997"/>
            </a:lvl4pPr>
            <a:lvl5pPr>
              <a:defRPr sz="997"/>
            </a:lvl5pPr>
            <a:lvl6pPr>
              <a:defRPr sz="997"/>
            </a:lvl6pPr>
            <a:lvl7pPr>
              <a:defRPr sz="997"/>
            </a:lvl7pPr>
            <a:lvl8pPr>
              <a:defRPr sz="997"/>
            </a:lvl8pPr>
            <a:lvl9pPr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557" y="956366"/>
            <a:ext cx="3182547" cy="398568"/>
          </a:xfrm>
        </p:spPr>
        <p:txBody>
          <a:bodyPr anchor="b"/>
          <a:lstStyle>
            <a:lvl1pPr marL="0" indent="0">
              <a:buNone/>
              <a:defRPr sz="1495" b="1"/>
            </a:lvl1pPr>
            <a:lvl2pPr marL="284847" indent="0">
              <a:buNone/>
              <a:defRPr sz="1246" b="1"/>
            </a:lvl2pPr>
            <a:lvl3pPr marL="569694" indent="0">
              <a:buNone/>
              <a:defRPr sz="1121" b="1"/>
            </a:lvl3pPr>
            <a:lvl4pPr marL="854541" indent="0">
              <a:buNone/>
              <a:defRPr sz="997" b="1"/>
            </a:lvl4pPr>
            <a:lvl5pPr marL="1139387" indent="0">
              <a:buNone/>
              <a:defRPr sz="997" b="1"/>
            </a:lvl5pPr>
            <a:lvl6pPr marL="1424235" indent="0">
              <a:buNone/>
              <a:defRPr sz="997" b="1"/>
            </a:lvl6pPr>
            <a:lvl7pPr marL="1709082" indent="0">
              <a:buNone/>
              <a:defRPr sz="997" b="1"/>
            </a:lvl7pPr>
            <a:lvl8pPr marL="1993928" indent="0">
              <a:buNone/>
              <a:defRPr sz="997" b="1"/>
            </a:lvl8pPr>
            <a:lvl9pPr marL="2278775" indent="0">
              <a:buNone/>
              <a:defRPr sz="9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557" y="1354934"/>
            <a:ext cx="3182547" cy="2461628"/>
          </a:xfrm>
        </p:spPr>
        <p:txBody>
          <a:bodyPr/>
          <a:lstStyle>
            <a:lvl1pPr>
              <a:defRPr sz="1495"/>
            </a:lvl1pPr>
            <a:lvl2pPr>
              <a:defRPr sz="1246"/>
            </a:lvl2pPr>
            <a:lvl3pPr>
              <a:defRPr sz="1121"/>
            </a:lvl3pPr>
            <a:lvl4pPr>
              <a:defRPr sz="997"/>
            </a:lvl4pPr>
            <a:lvl5pPr>
              <a:defRPr sz="997"/>
            </a:lvl5pPr>
            <a:lvl6pPr>
              <a:defRPr sz="997"/>
            </a:lvl6pPr>
            <a:lvl7pPr>
              <a:defRPr sz="997"/>
            </a:lvl7pPr>
            <a:lvl8pPr>
              <a:defRPr sz="997"/>
            </a:lvl8pPr>
            <a:lvl9pPr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8" y="170108"/>
            <a:ext cx="2368785" cy="723950"/>
          </a:xfrm>
        </p:spPr>
        <p:txBody>
          <a:bodyPr anchor="b"/>
          <a:lstStyle>
            <a:lvl1pPr algn="l">
              <a:defRPr sz="12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041" y="170109"/>
            <a:ext cx="4025060" cy="3646454"/>
          </a:xfrm>
        </p:spPr>
        <p:txBody>
          <a:bodyPr/>
          <a:lstStyle>
            <a:lvl1pPr>
              <a:defRPr sz="1994"/>
            </a:lvl1pPr>
            <a:lvl2pPr>
              <a:defRPr sz="1744"/>
            </a:lvl2pPr>
            <a:lvl3pPr>
              <a:defRPr sz="149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8" y="894059"/>
            <a:ext cx="2368785" cy="2922504"/>
          </a:xfrm>
        </p:spPr>
        <p:txBody>
          <a:bodyPr/>
          <a:lstStyle>
            <a:lvl1pPr marL="0" indent="0">
              <a:buNone/>
              <a:defRPr sz="872"/>
            </a:lvl1pPr>
            <a:lvl2pPr marL="284847" indent="0">
              <a:buNone/>
              <a:defRPr sz="748"/>
            </a:lvl2pPr>
            <a:lvl3pPr marL="569694" indent="0">
              <a:buNone/>
              <a:defRPr sz="623"/>
            </a:lvl3pPr>
            <a:lvl4pPr marL="854541" indent="0">
              <a:buNone/>
              <a:defRPr sz="561"/>
            </a:lvl4pPr>
            <a:lvl5pPr marL="1139387" indent="0">
              <a:buNone/>
              <a:defRPr sz="561"/>
            </a:lvl5pPr>
            <a:lvl6pPr marL="1424235" indent="0">
              <a:buNone/>
              <a:defRPr sz="561"/>
            </a:lvl6pPr>
            <a:lvl7pPr marL="1709082" indent="0">
              <a:buNone/>
              <a:defRPr sz="561"/>
            </a:lvl7pPr>
            <a:lvl8pPr marL="1993928" indent="0">
              <a:buNone/>
              <a:defRPr sz="561"/>
            </a:lvl8pPr>
            <a:lvl9pPr marL="2278775" indent="0">
              <a:buNone/>
              <a:defRPr sz="5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71" y="2990745"/>
            <a:ext cx="4320064" cy="353074"/>
          </a:xfrm>
        </p:spPr>
        <p:txBody>
          <a:bodyPr anchor="b"/>
          <a:lstStyle>
            <a:lvl1pPr algn="l">
              <a:defRPr sz="12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271" y="381756"/>
            <a:ext cx="4320064" cy="2563495"/>
          </a:xfrm>
        </p:spPr>
        <p:txBody>
          <a:bodyPr/>
          <a:lstStyle>
            <a:lvl1pPr marL="0" indent="0">
              <a:buNone/>
              <a:defRPr sz="1994"/>
            </a:lvl1pPr>
            <a:lvl2pPr marL="284847" indent="0">
              <a:buNone/>
              <a:defRPr sz="1744"/>
            </a:lvl2pPr>
            <a:lvl3pPr marL="569694" indent="0">
              <a:buNone/>
              <a:defRPr sz="1495"/>
            </a:lvl3pPr>
            <a:lvl4pPr marL="854541" indent="0">
              <a:buNone/>
              <a:defRPr sz="1246"/>
            </a:lvl4pPr>
            <a:lvl5pPr marL="1139387" indent="0">
              <a:buNone/>
              <a:defRPr sz="1246"/>
            </a:lvl5pPr>
            <a:lvl6pPr marL="1424235" indent="0">
              <a:buNone/>
              <a:defRPr sz="1246"/>
            </a:lvl6pPr>
            <a:lvl7pPr marL="1709082" indent="0">
              <a:buNone/>
              <a:defRPr sz="1246"/>
            </a:lvl7pPr>
            <a:lvl8pPr marL="1993928" indent="0">
              <a:buNone/>
              <a:defRPr sz="1246"/>
            </a:lvl8pPr>
            <a:lvl9pPr marL="2278775" indent="0">
              <a:buNone/>
              <a:defRPr sz="12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271" y="3343819"/>
            <a:ext cx="4320064" cy="501424"/>
          </a:xfrm>
        </p:spPr>
        <p:txBody>
          <a:bodyPr/>
          <a:lstStyle>
            <a:lvl1pPr marL="0" indent="0">
              <a:buNone/>
              <a:defRPr sz="872"/>
            </a:lvl1pPr>
            <a:lvl2pPr marL="284847" indent="0">
              <a:buNone/>
              <a:defRPr sz="748"/>
            </a:lvl2pPr>
            <a:lvl3pPr marL="569694" indent="0">
              <a:buNone/>
              <a:defRPr sz="623"/>
            </a:lvl3pPr>
            <a:lvl4pPr marL="854541" indent="0">
              <a:buNone/>
              <a:defRPr sz="561"/>
            </a:lvl4pPr>
            <a:lvl5pPr marL="1139387" indent="0">
              <a:buNone/>
              <a:defRPr sz="561"/>
            </a:lvl5pPr>
            <a:lvl6pPr marL="1424235" indent="0">
              <a:buNone/>
              <a:defRPr sz="561"/>
            </a:lvl6pPr>
            <a:lvl7pPr marL="1709082" indent="0">
              <a:buNone/>
              <a:defRPr sz="561"/>
            </a:lvl7pPr>
            <a:lvl8pPr marL="1993928" indent="0">
              <a:buNone/>
              <a:defRPr sz="561"/>
            </a:lvl8pPr>
            <a:lvl9pPr marL="2278775" indent="0">
              <a:buNone/>
              <a:defRPr sz="5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5" y="171098"/>
            <a:ext cx="6480096" cy="712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5" y="996917"/>
            <a:ext cx="6480096" cy="281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5" y="3959967"/>
            <a:ext cx="1680025" cy="227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0036" y="3959967"/>
            <a:ext cx="2280034" cy="227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076" y="3959967"/>
            <a:ext cx="1680025" cy="227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9694" rtl="0" eaLnBrk="1" latinLnBrk="0" hangingPunct="1">
        <a:spcBef>
          <a:spcPct val="0"/>
        </a:spcBef>
        <a:buNone/>
        <a:defRPr sz="2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635" indent="-213635" algn="l" defTabSz="569694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462877" indent="-178029" algn="l" defTabSz="569694" rtl="0" eaLnBrk="1" latinLnBrk="0" hangingPunct="1">
        <a:spcBef>
          <a:spcPct val="20000"/>
        </a:spcBef>
        <a:buFont typeface="Arial" pitchFamily="34" charset="0"/>
        <a:buChar char="–"/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712117" indent="-142423" algn="l" defTabSz="569694" rtl="0" eaLnBrk="1" latinLnBrk="0" hangingPunct="1">
        <a:spcBef>
          <a:spcPct val="20000"/>
        </a:spcBef>
        <a:buFont typeface="Arial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996964" indent="-142423" algn="l" defTabSz="569694" rtl="0" eaLnBrk="1" latinLnBrk="0" hangingPunct="1">
        <a:spcBef>
          <a:spcPct val="20000"/>
        </a:spcBef>
        <a:buFont typeface="Arial" pitchFamily="34" charset="0"/>
        <a:buChar char="–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81811" indent="-142423" algn="l" defTabSz="569694" rtl="0" eaLnBrk="1" latinLnBrk="0" hangingPunct="1">
        <a:spcBef>
          <a:spcPct val="20000"/>
        </a:spcBef>
        <a:buFont typeface="Arial" pitchFamily="34" charset="0"/>
        <a:buChar char="»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66658" indent="-142423" algn="l" defTabSz="569694" rtl="0" eaLnBrk="1" latinLnBrk="0" hangingPunct="1">
        <a:spcBef>
          <a:spcPct val="20000"/>
        </a:spcBef>
        <a:buFont typeface="Arial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51504" indent="-142423" algn="l" defTabSz="569694" rtl="0" eaLnBrk="1" latinLnBrk="0" hangingPunct="1">
        <a:spcBef>
          <a:spcPct val="20000"/>
        </a:spcBef>
        <a:buFont typeface="Arial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136352" indent="-142423" algn="l" defTabSz="569694" rtl="0" eaLnBrk="1" latinLnBrk="0" hangingPunct="1">
        <a:spcBef>
          <a:spcPct val="20000"/>
        </a:spcBef>
        <a:buFont typeface="Arial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421199" indent="-142423" algn="l" defTabSz="569694" rtl="0" eaLnBrk="1" latinLnBrk="0" hangingPunct="1">
        <a:spcBef>
          <a:spcPct val="20000"/>
        </a:spcBef>
        <a:buFont typeface="Arial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1pPr>
      <a:lvl2pPr marL="284847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2pPr>
      <a:lvl3pPr marL="569694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3pPr>
      <a:lvl4pPr marL="854541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4pPr>
      <a:lvl5pPr marL="1139387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5pPr>
      <a:lvl6pPr marL="1424235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6pPr>
      <a:lvl7pPr marL="1709082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7pPr>
      <a:lvl8pPr marL="1993928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8pPr>
      <a:lvl9pPr marL="2278775" algn="l" defTabSz="569694" rtl="0" eaLnBrk="1" latinLnBrk="0" hangingPunct="1">
        <a:defRPr sz="11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sv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FE4591AF-2356-2273-ED21-AA76EF647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6" b="9535"/>
          <a:stretch>
            <a:fillRect/>
          </a:stretch>
        </p:blipFill>
        <p:spPr>
          <a:xfrm>
            <a:off x="5222" y="0"/>
            <a:ext cx="14394991" cy="6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0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9714706" y="1925979"/>
            <a:ext cx="3951060" cy="3659669"/>
          </a:xfrm>
          <a:custGeom>
            <a:avLst/>
            <a:gdLst/>
            <a:ahLst/>
            <a:cxnLst/>
            <a:rect l="l" t="t" r="r" b="b"/>
            <a:pathLst>
              <a:path w="6342053" h="5874326">
                <a:moveTo>
                  <a:pt x="0" y="0"/>
                </a:moveTo>
                <a:lnTo>
                  <a:pt x="6342053" y="0"/>
                </a:lnTo>
                <a:lnTo>
                  <a:pt x="6342053" y="5874326"/>
                </a:lnTo>
                <a:lnTo>
                  <a:pt x="0" y="5874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28386" y="1957854"/>
            <a:ext cx="7047639" cy="359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bom tira coisas boas </a:t>
            </a:r>
          </a:p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bom tesouro </a:t>
            </a:r>
          </a:p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está em seu coração, </a:t>
            </a:r>
          </a:p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homem mau tira coisas más </a:t>
            </a:r>
          </a:p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mal que está em seu coração, porque a sua boca fala </a:t>
            </a:r>
          </a:p>
          <a:p>
            <a:pPr algn="ct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que está cheio o coração". </a:t>
            </a:r>
          </a:p>
          <a:p>
            <a:pPr algn="ctr" defTabSz="569694">
              <a:lnSpc>
                <a:spcPts val="3510"/>
              </a:lnSpc>
              <a:spcBef>
                <a:spcPct val="0"/>
              </a:spcBef>
              <a:defRPr/>
            </a:pPr>
            <a:r>
              <a:rPr lang="pt-BR" sz="3052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6:45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306" y="854963"/>
            <a:ext cx="9067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3744"/>
              </a:lnSpc>
              <a:defRPr/>
            </a:pPr>
            <a:r>
              <a:rPr lang="pt-BR" sz="3256" noProof="0" dirty="0">
                <a:solidFill>
                  <a:srgbClr val="2B2B2B"/>
                </a:solidFill>
                <a:latin typeface="+mj-lt"/>
              </a:rPr>
              <a:t>SEM OS PRÉ-REQUISITOS É IMPOSSÍVEL RESOLVER UM CONFLITO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43576" y="4233581"/>
            <a:ext cx="3768842" cy="306218"/>
          </a:xfrm>
          <a:custGeom>
            <a:avLst/>
            <a:gdLst/>
            <a:ahLst/>
            <a:cxnLst/>
            <a:rect l="l" t="t" r="r" b="b"/>
            <a:pathLst>
              <a:path w="6049565" h="491527">
                <a:moveTo>
                  <a:pt x="0" y="0"/>
                </a:moveTo>
                <a:lnTo>
                  <a:pt x="6049566" y="0"/>
                </a:lnTo>
                <a:lnTo>
                  <a:pt x="6049566" y="491527"/>
                </a:lnTo>
                <a:lnTo>
                  <a:pt x="0" y="49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197028">
            <a:off x="10787793" y="1795532"/>
            <a:ext cx="837031" cy="523525"/>
          </a:xfrm>
          <a:custGeom>
            <a:avLst/>
            <a:gdLst/>
            <a:ahLst/>
            <a:cxnLst/>
            <a:rect l="l" t="t" r="r" b="b"/>
            <a:pathLst>
              <a:path w="1343563" h="840337">
                <a:moveTo>
                  <a:pt x="0" y="0"/>
                </a:moveTo>
                <a:lnTo>
                  <a:pt x="1343563" y="0"/>
                </a:lnTo>
                <a:lnTo>
                  <a:pt x="1343563" y="840338"/>
                </a:lnTo>
                <a:lnTo>
                  <a:pt x="0" y="840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2125365">
            <a:off x="5069525" y="1592629"/>
            <a:ext cx="1580414" cy="446467"/>
          </a:xfrm>
          <a:custGeom>
            <a:avLst/>
            <a:gdLst/>
            <a:ahLst/>
            <a:cxnLst/>
            <a:rect l="l" t="t" r="r" b="b"/>
            <a:pathLst>
              <a:path w="2536805" h="716647">
                <a:moveTo>
                  <a:pt x="0" y="0"/>
                </a:moveTo>
                <a:lnTo>
                  <a:pt x="2536804" y="0"/>
                </a:lnTo>
                <a:lnTo>
                  <a:pt x="2536804" y="716648"/>
                </a:lnTo>
                <a:lnTo>
                  <a:pt x="0" y="71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560736">
            <a:off x="1835737" y="3354487"/>
            <a:ext cx="811063" cy="899931"/>
          </a:xfrm>
          <a:custGeom>
            <a:avLst/>
            <a:gdLst/>
            <a:ahLst/>
            <a:cxnLst/>
            <a:rect l="l" t="t" r="r" b="b"/>
            <a:pathLst>
              <a:path w="1301879" h="1444526">
                <a:moveTo>
                  <a:pt x="0" y="0"/>
                </a:moveTo>
                <a:lnTo>
                  <a:pt x="1301879" y="0"/>
                </a:lnTo>
                <a:lnTo>
                  <a:pt x="1301879" y="1444526"/>
                </a:lnTo>
                <a:lnTo>
                  <a:pt x="0" y="1444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803057" y="2281972"/>
            <a:ext cx="2848328" cy="2563495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37468" y="2780431"/>
            <a:ext cx="4581061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6897"/>
              </a:lnSpc>
              <a:defRPr/>
            </a:pPr>
            <a:r>
              <a:rPr lang="pt-BR" sz="5997" noProof="0" dirty="0">
                <a:solidFill>
                  <a:srgbClr val="2B2B2B"/>
                </a:solidFill>
                <a:latin typeface="+mj-lt"/>
              </a:rPr>
              <a:t>Humildade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34854" y="2400177"/>
            <a:ext cx="2956623" cy="3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508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713706" y="1302421"/>
            <a:ext cx="2636475" cy="3332038"/>
          </a:xfrm>
          <a:custGeom>
            <a:avLst/>
            <a:gdLst/>
            <a:ahLst/>
            <a:cxnLst/>
            <a:rect l="l" t="t" r="r" b="b"/>
            <a:pathLst>
              <a:path w="4231944" h="5348428">
                <a:moveTo>
                  <a:pt x="0" y="0"/>
                </a:moveTo>
                <a:lnTo>
                  <a:pt x="4231944" y="0"/>
                </a:lnTo>
                <a:lnTo>
                  <a:pt x="4231944" y="5348428"/>
                </a:lnTo>
                <a:lnTo>
                  <a:pt x="0" y="5348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04706" y="2033761"/>
            <a:ext cx="7387730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3601"/>
              </a:lnSpc>
              <a:defRPr/>
            </a:pPr>
            <a:r>
              <a:rPr lang="pt-BR" sz="4000" noProof="0" dirty="0">
                <a:solidFill>
                  <a:srgbClr val="2B2B2B"/>
                </a:solidFill>
                <a:latin typeface="+mj-lt"/>
              </a:rPr>
              <a:t>O que geralmente impede a resolução de conflitos?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80906" y="3372672"/>
            <a:ext cx="723532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3868"/>
              </a:lnSpc>
              <a:defRPr/>
            </a:pPr>
            <a:r>
              <a:rPr lang="pt-BR" sz="336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 orgulho só gera discussões…</a:t>
            </a:r>
          </a:p>
          <a:p>
            <a:pPr algn="ctr" defTabSz="569694">
              <a:lnSpc>
                <a:spcPts val="3868"/>
              </a:lnSpc>
              <a:spcBef>
                <a:spcPct val="0"/>
              </a:spcBef>
              <a:defRPr/>
            </a:pPr>
            <a:r>
              <a:rPr lang="pt-BR" sz="3364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336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5958" y="1780621"/>
            <a:ext cx="10591800" cy="3491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relutância em admitir quando estou errado</a:t>
            </a:r>
          </a:p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 na defensiva, transferir culpa, justificar, ficar irado quando sou legitimamente reprovado</a:t>
            </a:r>
          </a:p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 impaciente ou aborrecido quando contestado- especialmente em público</a:t>
            </a:r>
          </a:p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hipersensibilidade à correção</a:t>
            </a:r>
          </a:p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injustiçado, não estar disposto a perdoar</a:t>
            </a:r>
          </a:p>
          <a:p>
            <a:pPr marL="632198" lvl="1" indent="-316100" defTabSz="569694">
              <a:lnSpc>
                <a:spcPts val="3367"/>
              </a:lnSpc>
              <a:buFont typeface="Arial"/>
              <a:buChar char="•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dificuldade em estar satisfeito com os outros</a:t>
            </a:r>
          </a:p>
        </p:txBody>
      </p:sp>
      <p:sp>
        <p:nvSpPr>
          <p:cNvPr id="9" name="Freeform 9"/>
          <p:cNvSpPr/>
          <p:nvPr/>
        </p:nvSpPr>
        <p:spPr>
          <a:xfrm>
            <a:off x="11920359" y="1553351"/>
            <a:ext cx="1733896" cy="3863836"/>
          </a:xfrm>
          <a:custGeom>
            <a:avLst/>
            <a:gdLst/>
            <a:ahLst/>
            <a:cxnLst/>
            <a:rect l="l" t="t" r="r" b="b"/>
            <a:pathLst>
              <a:path w="2783168" h="6202045">
                <a:moveTo>
                  <a:pt x="0" y="0"/>
                </a:moveTo>
                <a:lnTo>
                  <a:pt x="2783168" y="0"/>
                </a:lnTo>
                <a:lnTo>
                  <a:pt x="2783168" y="6202045"/>
                </a:lnTo>
                <a:lnTo>
                  <a:pt x="0" y="6202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1706" y="878522"/>
            <a:ext cx="698505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Orgulho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40211" y="1312482"/>
            <a:ext cx="736296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4246"/>
              </a:lnSpc>
              <a:spcBef>
                <a:spcPct val="0"/>
              </a:spcBef>
              <a:defRPr/>
            </a:pPr>
            <a:r>
              <a:rPr lang="pt-BR" sz="3692" noProof="0" dirty="0">
                <a:solidFill>
                  <a:srgbClr val="2B2B2B"/>
                </a:solidFill>
                <a:latin typeface="+mj-lt"/>
              </a:rPr>
              <a:t>RESOLUÇÃO DE CONFLITOS ENVOLVE CONFISSÃO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80030" y="2762735"/>
            <a:ext cx="5683324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2865"/>
              </a:lnSpc>
              <a:spcBef>
                <a:spcPct val="0"/>
              </a:spcBef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"Se o seu irmão pecar contra você, vá e, a sós com ele, </a:t>
            </a:r>
          </a:p>
          <a:p>
            <a:pPr algn="ctr" defTabSz="569694">
              <a:lnSpc>
                <a:spcPts val="2865"/>
              </a:lnSpc>
              <a:spcBef>
                <a:spcPct val="0"/>
              </a:spcBef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mostre-lhe o erro. Se ele o ouvir, você ganhou seu irmão. (</a:t>
            </a:r>
            <a:r>
              <a:rPr lang="pt-BR" sz="2491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18:15)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6859" y="1203240"/>
            <a:ext cx="4644675" cy="4000227"/>
          </a:xfrm>
          <a:custGeom>
            <a:avLst/>
            <a:gdLst/>
            <a:ahLst/>
            <a:cxnLst/>
            <a:rect l="l" t="t" r="r" b="b"/>
            <a:pathLst>
              <a:path w="7455411" h="6420973">
                <a:moveTo>
                  <a:pt x="0" y="0"/>
                </a:moveTo>
                <a:lnTo>
                  <a:pt x="7455412" y="0"/>
                </a:lnTo>
                <a:lnTo>
                  <a:pt x="7455412" y="6420974"/>
                </a:lnTo>
                <a:lnTo>
                  <a:pt x="0" y="6420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80030" y="4623357"/>
            <a:ext cx="568332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3028"/>
              </a:lnSpc>
              <a:spcBef>
                <a:spcPct val="0"/>
              </a:spcBef>
              <a:defRPr/>
            </a:pPr>
            <a:r>
              <a:rPr lang="pt-BR" sz="2633" noProof="0" dirty="0">
                <a:solidFill>
                  <a:srgbClr val="2B2B2B"/>
                </a:solidFill>
                <a:latin typeface="+mj-lt"/>
              </a:rPr>
              <a:t>O orgulho impede a confissão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705306" y="2091644"/>
            <a:ext cx="3200724" cy="3174051"/>
          </a:xfrm>
          <a:custGeom>
            <a:avLst/>
            <a:gdLst/>
            <a:ahLst/>
            <a:cxnLst/>
            <a:rect l="l" t="t" r="r" b="b"/>
            <a:pathLst>
              <a:path w="5137649" h="5094835">
                <a:moveTo>
                  <a:pt x="0" y="0"/>
                </a:moveTo>
                <a:lnTo>
                  <a:pt x="5137649" y="0"/>
                </a:lnTo>
                <a:lnTo>
                  <a:pt x="5137649" y="5094835"/>
                </a:lnTo>
                <a:lnTo>
                  <a:pt x="0" y="509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39883" y="803305"/>
            <a:ext cx="7567358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4031"/>
              </a:lnSpc>
              <a:spcBef>
                <a:spcPct val="0"/>
              </a:spcBef>
              <a:defRPr/>
            </a:pPr>
            <a:r>
              <a:rPr lang="pt-BR" sz="3505" noProof="0" dirty="0">
                <a:solidFill>
                  <a:srgbClr val="2B2B2B"/>
                </a:solidFill>
                <a:latin typeface="+mj-lt"/>
              </a:rPr>
              <a:t>ORGULHO É A </a:t>
            </a:r>
          </a:p>
          <a:p>
            <a:pPr algn="r" defTabSz="569694">
              <a:lnSpc>
                <a:spcPts val="4031"/>
              </a:lnSpc>
              <a:spcBef>
                <a:spcPct val="0"/>
              </a:spcBef>
              <a:defRPr/>
            </a:pPr>
            <a:r>
              <a:rPr lang="pt-BR" sz="3505" noProof="0" dirty="0">
                <a:solidFill>
                  <a:srgbClr val="2B2B2B"/>
                </a:solidFill>
                <a:latin typeface="+mj-lt"/>
              </a:rPr>
              <a:t>AIDS DA ALMA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2972" y="918369"/>
            <a:ext cx="10668000" cy="4586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078"/>
              </a:lnSpc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  Quando vem o orgulho, chega a desgraça,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sabedoria está com os humildes. </a:t>
            </a:r>
          </a:p>
          <a:p>
            <a:pPr defTabSz="569694">
              <a:lnSpc>
                <a:spcPts val="2078"/>
              </a:lnSpc>
              <a:defRPr/>
            </a:pPr>
            <a:endParaRPr lang="pt-BR" sz="24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13:10  O orgulho só gera discussões,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sabedoria está com os que tomam conselho.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15:33  O temor do Senhor ensina a sabedoria,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humildade antecede a honra. </a:t>
            </a:r>
          </a:p>
          <a:p>
            <a:pPr defTabSz="569694">
              <a:lnSpc>
                <a:spcPts val="2078"/>
              </a:lnSpc>
              <a:defRPr/>
            </a:pPr>
            <a:endParaRPr lang="pt-BR" sz="24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16:18 O orgulho vem antes da destruição;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espírito altivo, antes da queda.</a:t>
            </a:r>
          </a:p>
          <a:p>
            <a:pPr defTabSz="569694">
              <a:lnSpc>
                <a:spcPts val="2078"/>
              </a:lnSpc>
              <a:defRPr/>
            </a:pPr>
            <a:endParaRPr lang="pt-BR" sz="24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18:12 Antes da sua queda o coração do homem se envaidece, </a:t>
            </a:r>
          </a:p>
          <a:p>
            <a:pPr defTabSz="569694">
              <a:lnSpc>
                <a:spcPts val="2078"/>
              </a:lnSpc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humildade antecede a honra. </a:t>
            </a:r>
          </a:p>
          <a:p>
            <a:pPr defTabSz="569694">
              <a:lnSpc>
                <a:spcPts val="2078"/>
              </a:lnSpc>
              <a:defRPr/>
            </a:pPr>
            <a:endParaRPr lang="pt-BR" sz="24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078"/>
              </a:lnSpc>
              <a:spcBef>
                <a:spcPct val="0"/>
              </a:spcBef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29:23  O orgulho do homem o humilha, </a:t>
            </a:r>
          </a:p>
          <a:p>
            <a:pPr defTabSz="569694">
              <a:lnSpc>
                <a:spcPts val="2078"/>
              </a:lnSpc>
              <a:spcBef>
                <a:spcPct val="0"/>
              </a:spcBef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de espírito humilde obtém honra.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74B93-89CF-F09A-3520-6CF23FFA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CE81541A-772F-B976-66C5-527401951ABF}"/>
              </a:ext>
            </a:extLst>
          </p:cNvPr>
          <p:cNvSpPr txBox="1"/>
          <p:nvPr/>
        </p:nvSpPr>
        <p:spPr>
          <a:xfrm>
            <a:off x="418306" y="308769"/>
            <a:ext cx="7567358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4031"/>
              </a:lnSpc>
              <a:spcBef>
                <a:spcPct val="0"/>
              </a:spcBef>
              <a:defRPr/>
            </a:pPr>
            <a:r>
              <a:rPr lang="pt-BR" sz="3505" noProof="0" dirty="0">
                <a:solidFill>
                  <a:srgbClr val="2B2B2B"/>
                </a:solidFill>
                <a:latin typeface="+mj-lt"/>
              </a:rPr>
              <a:t>ORGULHO NOS LEVA A: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E313C3F-F049-0F9D-30D4-24A1E9554D39}"/>
              </a:ext>
            </a:extLst>
          </p:cNvPr>
          <p:cNvSpPr txBox="1"/>
          <p:nvPr/>
        </p:nvSpPr>
        <p:spPr>
          <a:xfrm>
            <a:off x="417538" y="994569"/>
            <a:ext cx="13565135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responder defensivamente quando reprovados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tentar exagerar nossas virtudes e minimizar nossas falhas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produzir uma atitude severa, crítica, condenatória em relação aos outros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comentarmos sobre nossas realizações mesmo que não tenha nada a ver com o assunto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concordarmos externamente quando não concordamos internamente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dizer sim quando deveríamos dizer não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sermos parciais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indecisão com medo de desagradar pessoas 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mandar, ao invés de obedecer; ensinar, ao invés de aprender; falaz, ao invés de ouvir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impaciência</a:t>
            </a:r>
          </a:p>
        </p:txBody>
      </p:sp>
    </p:spTree>
    <p:extLst>
      <p:ext uri="{BB962C8B-B14F-4D97-AF65-F5344CB8AC3E}">
        <p14:creationId xmlns:p14="http://schemas.microsoft.com/office/powerpoint/2010/main" val="48021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99906" y="1203821"/>
            <a:ext cx="786272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524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1- O orgulho é a ilusão de que nossas realizações são essencialmente resultado de nossos próprios feitos.</a:t>
            </a:r>
          </a:p>
        </p:txBody>
      </p:sp>
      <p:sp>
        <p:nvSpPr>
          <p:cNvPr id="9" name="Freeform 9"/>
          <p:cNvSpPr/>
          <p:nvPr/>
        </p:nvSpPr>
        <p:spPr>
          <a:xfrm>
            <a:off x="1136859" y="1898061"/>
            <a:ext cx="3042724" cy="2563495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6" y="0"/>
                </a:lnTo>
                <a:lnTo>
                  <a:pt x="4884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4506" y="765969"/>
            <a:ext cx="85344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 4:7  Pois, quem torna você diferente de qualquer outra pessoa? O que você tem que não tenha recebido? E se o recebeu, por que se orgulha, como se assim não fosse? </a:t>
            </a:r>
          </a:p>
          <a:p>
            <a:pPr algn="ctr" defTabSz="569694"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69694">
              <a:defRPr/>
            </a:pPr>
            <a:r>
              <a:rPr lang="pt-BR" sz="32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1:17  Toda boa dádiva e todo dom perfeito vêm do alto, descendo do Pai das luzes, que não muda como sombras inconstantes.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0476706" y="1515288"/>
            <a:ext cx="2274668" cy="3376131"/>
          </a:xfrm>
          <a:custGeom>
            <a:avLst/>
            <a:gdLst/>
            <a:ahLst/>
            <a:cxnLst/>
            <a:rect l="l" t="t" r="r" b="b"/>
            <a:pathLst>
              <a:path w="3651189" h="5419204">
                <a:moveTo>
                  <a:pt x="3651189" y="0"/>
                </a:moveTo>
                <a:lnTo>
                  <a:pt x="0" y="0"/>
                </a:lnTo>
                <a:lnTo>
                  <a:pt x="0" y="5419204"/>
                </a:lnTo>
                <a:lnTo>
                  <a:pt x="3651189" y="5419204"/>
                </a:lnTo>
                <a:lnTo>
                  <a:pt x="36511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7906" y="1106308"/>
            <a:ext cx="9144000" cy="423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569694">
              <a:lnSpc>
                <a:spcPts val="3008"/>
              </a:lnSpc>
              <a:buFontTx/>
              <a:buChar char="-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glória de quem você estava lutando no último conflito?</a:t>
            </a:r>
          </a:p>
          <a:p>
            <a:pPr defTabSz="569694">
              <a:lnSpc>
                <a:spcPts val="3008"/>
              </a:lnSpc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569694">
              <a:lnSpc>
                <a:spcPts val="3008"/>
              </a:lnSpc>
              <a:buFontTx/>
              <a:buChar char="-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ponto você estava usando sua lógica, sua capacidade de comunicação e as Escrituras para mostrar amor ao próximo e amor a Deus?</a:t>
            </a:r>
          </a:p>
          <a:p>
            <a:pPr defTabSz="569694">
              <a:lnSpc>
                <a:spcPts val="3008"/>
              </a:lnSpc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569694">
              <a:lnSpc>
                <a:spcPts val="3008"/>
              </a:lnSpc>
              <a:buFontTx/>
              <a:buChar char="-"/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pouco mais de humildade teria ajudado a resolver o conflito mais rápido?</a:t>
            </a:r>
          </a:p>
          <a:p>
            <a:pPr defTabSz="569694">
              <a:lnSpc>
                <a:spcPts val="3008"/>
              </a:lnSpc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256506" y="1943122"/>
            <a:ext cx="2563495" cy="256349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765834"/>
            <a:ext cx="14400213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495506" y="1260696"/>
            <a:ext cx="4417438" cy="3887346"/>
          </a:xfrm>
          <a:custGeom>
            <a:avLst/>
            <a:gdLst/>
            <a:ahLst/>
            <a:cxnLst/>
            <a:rect l="l" t="t" r="r" b="b"/>
            <a:pathLst>
              <a:path w="7090661" h="6239782">
                <a:moveTo>
                  <a:pt x="0" y="0"/>
                </a:moveTo>
                <a:lnTo>
                  <a:pt x="7090662" y="0"/>
                </a:lnTo>
                <a:lnTo>
                  <a:pt x="7090662" y="6239782"/>
                </a:lnTo>
                <a:lnTo>
                  <a:pt x="0" y="623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418306" y="2203080"/>
            <a:ext cx="78486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O que vem à sua mente</a:t>
            </a:r>
          </a:p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quando ouve a palavra</a:t>
            </a:r>
          </a:p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“conflito”?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906" y="1870670"/>
            <a:ext cx="91440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2-Orgulho é considerarmos a nós mesmos acima e além da condição e proporção que Deus designou para nós.</a:t>
            </a:r>
          </a:p>
        </p:txBody>
      </p:sp>
      <p:sp>
        <p:nvSpPr>
          <p:cNvPr id="9" name="Freeform 9"/>
          <p:cNvSpPr/>
          <p:nvPr/>
        </p:nvSpPr>
        <p:spPr>
          <a:xfrm>
            <a:off x="10019506" y="1241274"/>
            <a:ext cx="2385161" cy="3926190"/>
          </a:xfrm>
          <a:custGeom>
            <a:avLst/>
            <a:gdLst/>
            <a:ahLst/>
            <a:cxnLst/>
            <a:rect l="l" t="t" r="r" b="b"/>
            <a:pathLst>
              <a:path w="3828546" h="6302133">
                <a:moveTo>
                  <a:pt x="0" y="0"/>
                </a:moveTo>
                <a:lnTo>
                  <a:pt x="3828545" y="0"/>
                </a:lnTo>
                <a:lnTo>
                  <a:pt x="3828545" y="6302132"/>
                </a:lnTo>
                <a:lnTo>
                  <a:pt x="0" y="630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46906" y="1712192"/>
            <a:ext cx="3959065" cy="2563495"/>
          </a:xfrm>
          <a:custGeom>
            <a:avLst/>
            <a:gdLst/>
            <a:ahLst/>
            <a:cxnLst/>
            <a:rect l="l" t="t" r="r" b="b"/>
            <a:pathLst>
              <a:path w="6354903" h="4114800">
                <a:moveTo>
                  <a:pt x="0" y="0"/>
                </a:moveTo>
                <a:lnTo>
                  <a:pt x="6354903" y="0"/>
                </a:lnTo>
                <a:lnTo>
                  <a:pt x="6354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47507" y="1216124"/>
            <a:ext cx="8305800" cy="404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pela graça que me foi dada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digo a todos vocês: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tenha de si mesmo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conceito mais elevado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que deve ter; mas, pelo contrário,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 um conceito equilibrado,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a medida da fé </a:t>
            </a:r>
          </a:p>
          <a:p>
            <a:pPr algn="r" defTabSz="569694">
              <a:lnSpc>
                <a:spcPts val="3510"/>
              </a:lnSpc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lhe concedeu. </a:t>
            </a:r>
          </a:p>
          <a:p>
            <a:pPr algn="r" defTabSz="569694">
              <a:lnSpc>
                <a:spcPts val="3510"/>
              </a:lnSpc>
              <a:spcBef>
                <a:spcPct val="0"/>
              </a:spcBef>
              <a:defRPr/>
            </a:pP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052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3052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12:3 )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190706" y="1605705"/>
            <a:ext cx="4347343" cy="3195297"/>
          </a:xfrm>
          <a:custGeom>
            <a:avLst/>
            <a:gdLst/>
            <a:ahLst/>
            <a:cxnLst/>
            <a:rect l="l" t="t" r="r" b="b"/>
            <a:pathLst>
              <a:path w="6978147" h="5128938">
                <a:moveTo>
                  <a:pt x="0" y="0"/>
                </a:moveTo>
                <a:lnTo>
                  <a:pt x="6978148" y="0"/>
                </a:lnTo>
                <a:lnTo>
                  <a:pt x="6978148" y="5128939"/>
                </a:lnTo>
                <a:lnTo>
                  <a:pt x="0" y="5128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706" y="1133842"/>
            <a:ext cx="70866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7270" indent="-427270" defTabSz="569694">
              <a:lnSpc>
                <a:spcPts val="3582"/>
              </a:lnSpc>
              <a:buFontTx/>
              <a:buChar char="-"/>
              <a:defRPr/>
            </a:pPr>
            <a:r>
              <a:rPr lang="pt-BR" sz="311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orgulhoso usa “carteirada”  para parecer superior ao outro</a:t>
            </a:r>
          </a:p>
          <a:p>
            <a:pPr marL="427270" indent="-427270" defTabSz="569694">
              <a:lnSpc>
                <a:spcPts val="3582"/>
              </a:lnSpc>
              <a:buFontTx/>
              <a:buChar char="-"/>
              <a:defRPr/>
            </a:pPr>
            <a:endParaRPr lang="pt-BR" sz="3114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569694">
              <a:lnSpc>
                <a:spcPts val="3582"/>
              </a:lnSpc>
              <a:buFontTx/>
              <a:buChar char="-"/>
              <a:defRPr/>
            </a:pPr>
            <a:r>
              <a:rPr lang="pt-BR" sz="311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conflito, o humilde  reconhece suas limitações</a:t>
            </a:r>
          </a:p>
          <a:p>
            <a:pPr defTabSz="569694">
              <a:lnSpc>
                <a:spcPts val="3582"/>
              </a:lnSpc>
              <a:defRPr/>
            </a:pPr>
            <a:r>
              <a:rPr lang="pt-BR" sz="311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defTabSz="569694">
              <a:lnSpc>
                <a:spcPts val="3582"/>
              </a:lnSpc>
              <a:buFontTx/>
              <a:buChar char="-"/>
              <a:defRPr/>
            </a:pPr>
            <a:r>
              <a:rPr lang="pt-BR" sz="3114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humilde reconhece a importância do ponto                  de vista do outro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97904" y="937299"/>
            <a:ext cx="8555401" cy="4578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5105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3-ORGULHO É O DESEJO DE SER CONSIDERADO PELOS OUTROS ACIMA E ALÉM DA CONDIÇÃO E DA PROPORÇÃO QUE DEUS DESIGNOU </a:t>
            </a:r>
          </a:p>
          <a:p>
            <a:pPr algn="r" defTabSz="569694">
              <a:lnSpc>
                <a:spcPts val="5105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PARA NÓS</a:t>
            </a:r>
          </a:p>
        </p:txBody>
      </p:sp>
      <p:sp>
        <p:nvSpPr>
          <p:cNvPr id="9" name="Freeform 9"/>
          <p:cNvSpPr/>
          <p:nvPr/>
        </p:nvSpPr>
        <p:spPr>
          <a:xfrm>
            <a:off x="978940" y="1153721"/>
            <a:ext cx="3240024" cy="4101296"/>
          </a:xfrm>
          <a:custGeom>
            <a:avLst/>
            <a:gdLst/>
            <a:ahLst/>
            <a:cxnLst/>
            <a:rect l="l" t="t" r="r" b="b"/>
            <a:pathLst>
              <a:path w="5200732" h="6583205">
                <a:moveTo>
                  <a:pt x="0" y="0"/>
                </a:moveTo>
                <a:lnTo>
                  <a:pt x="5200732" y="0"/>
                </a:lnTo>
                <a:lnTo>
                  <a:pt x="5200732" y="6583204"/>
                </a:lnTo>
                <a:lnTo>
                  <a:pt x="0" y="658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4506" y="1492231"/>
            <a:ext cx="9067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3152"/>
              </a:lnSpc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Escrevi à igreja, mas </a:t>
            </a:r>
            <a:r>
              <a:rPr lang="pt-BR" sz="32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Diótrefes</a:t>
            </a: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gosta muito de ser o mais importante entre eles, não nos recebe. (3Jo 9)</a:t>
            </a:r>
          </a:p>
          <a:p>
            <a:pPr defTabSz="569694">
              <a:lnSpc>
                <a:spcPts val="3152"/>
              </a:lnSpc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3152"/>
              </a:lnSpc>
              <a:defRPr/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a atitude de vocês a mesma de Cristo Jesus, que, embora sendo Deus, não considerou que o ser igual a Deus era algo a que devia apegar-se... (</a:t>
            </a:r>
            <a:r>
              <a:rPr lang="pt-BR" sz="32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</a:t>
            </a: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2.5-6)</a:t>
            </a:r>
          </a:p>
          <a:p>
            <a:pPr defTabSz="569694">
              <a:lnSpc>
                <a:spcPts val="3152"/>
              </a:lnSpc>
              <a:spcBef>
                <a:spcPct val="0"/>
              </a:spcBef>
              <a:defRPr/>
            </a:pPr>
            <a:endParaRPr lang="pt-BR" sz="32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400506" y="1412723"/>
            <a:ext cx="3257698" cy="3192544"/>
          </a:xfrm>
          <a:custGeom>
            <a:avLst/>
            <a:gdLst/>
            <a:ahLst/>
            <a:cxnLst/>
            <a:rect l="l" t="t" r="r" b="b"/>
            <a:pathLst>
              <a:path w="5229101" h="5124519">
                <a:moveTo>
                  <a:pt x="0" y="0"/>
                </a:moveTo>
                <a:lnTo>
                  <a:pt x="5229101" y="0"/>
                </a:lnTo>
                <a:lnTo>
                  <a:pt x="5229101" y="5124519"/>
                </a:lnTo>
                <a:lnTo>
                  <a:pt x="0" y="5124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9DF59-9C36-8E7A-DF78-60CC70955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B91C6C-2FAD-63F3-306C-DD81ADBE6517}"/>
              </a:ext>
            </a:extLst>
          </p:cNvPr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BF404C-6E57-805E-16BC-91E31C8FB0DB}"/>
                </a:ext>
              </a:extLst>
            </p:cNvPr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marL="0" marR="0" lvl="0" indent="0" algn="l" defTabSz="569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A586652-B02A-1BCC-FDD6-4018EE0E9C30}"/>
                </a:ext>
              </a:extLst>
            </p:cNvPr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marL="0" marR="0" lvl="0" indent="0" algn="ctr" defTabSz="569694" rtl="0" eaLnBrk="1" fontAlgn="auto" latinLnBrk="0" hangingPunct="1">
                <a:lnSpc>
                  <a:spcPts val="17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570EDB4-E291-3A51-888C-1A6DE6C702CA}"/>
              </a:ext>
            </a:extLst>
          </p:cNvPr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04EA5F0-4DBF-941D-B558-B8BEA631F73B}"/>
                </a:ext>
              </a:extLst>
            </p:cNvPr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marL="0" marR="0" lvl="0" indent="0" algn="l" defTabSz="569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CFB4A4D-6F47-6E5A-DC25-05A4532AA12A}"/>
                </a:ext>
              </a:extLst>
            </p:cNvPr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marL="0" marR="0" lvl="0" indent="0" algn="ctr" defTabSz="569694" rtl="0" eaLnBrk="1" fontAlgn="auto" latinLnBrk="0" hangingPunct="1">
                <a:lnSpc>
                  <a:spcPts val="17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4D1FC06-52BF-D356-D938-26B62FA755EB}"/>
              </a:ext>
            </a:extLst>
          </p:cNvPr>
          <p:cNvSpPr txBox="1"/>
          <p:nvPr/>
        </p:nvSpPr>
        <p:spPr>
          <a:xfrm>
            <a:off x="570706" y="994569"/>
            <a:ext cx="11353800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você estava atento e interessado em ouvir </a:t>
            </a:r>
          </a:p>
          <a:p>
            <a:pPr marR="0" lvl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o que o outro dizia no conflito?</a:t>
            </a:r>
          </a:p>
          <a:p>
            <a:pPr marL="457200" marR="0" lvl="0" indent="-45720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você mentiu ou supervalorizou suas virtudes </a:t>
            </a:r>
          </a:p>
          <a:p>
            <a:pPr marR="0" lvl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e minimizou suas falhas?</a:t>
            </a:r>
          </a:p>
          <a:p>
            <a:pPr marL="457200" marR="0" lvl="0" indent="-45720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você teve uma atitude bondosa, compassiva, </a:t>
            </a:r>
          </a:p>
          <a:p>
            <a:pPr marR="0" lvl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respeitosa e ensinável?</a:t>
            </a:r>
          </a:p>
          <a:p>
            <a:pPr marL="457200" marR="0" lvl="0" indent="-45720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você estava mais focada na pessoa e no problema </a:t>
            </a:r>
          </a:p>
          <a:p>
            <a:pPr marR="0" lvl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ou em como você estava se saindo?</a:t>
            </a:r>
          </a:p>
          <a:p>
            <a:pPr marL="0" marR="0" lvl="0" indent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- você encorajou a outra pessoa?</a:t>
            </a:r>
          </a:p>
          <a:p>
            <a:pPr marL="0" marR="0" lvl="0" indent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- você foi parcial na análise dos fatos?</a:t>
            </a:r>
          </a:p>
          <a:p>
            <a:pPr marL="0" marR="0" lvl="0" indent="0" algn="l" defTabSz="569694" rtl="0" eaLnBrk="1" fontAlgn="auto" latinLnBrk="0" hangingPunct="1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rPr>
              <a:t>- você foi paciente quando contrariado?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2E244B5-9BF3-F314-764F-C796C7614279}"/>
              </a:ext>
            </a:extLst>
          </p:cNvPr>
          <p:cNvSpPr/>
          <p:nvPr/>
        </p:nvSpPr>
        <p:spPr>
          <a:xfrm>
            <a:off x="11238706" y="1726701"/>
            <a:ext cx="2590800" cy="2955336"/>
          </a:xfrm>
          <a:custGeom>
            <a:avLst/>
            <a:gdLst/>
            <a:ahLst/>
            <a:cxnLst/>
            <a:rect l="l" t="t" r="r" b="b"/>
            <a:pathLst>
              <a:path w="5200732" h="6583205">
                <a:moveTo>
                  <a:pt x="0" y="0"/>
                </a:moveTo>
                <a:lnTo>
                  <a:pt x="5200732" y="0"/>
                </a:lnTo>
                <a:lnTo>
                  <a:pt x="5200732" y="6583204"/>
                </a:lnTo>
                <a:lnTo>
                  <a:pt x="0" y="658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88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906" y="1537246"/>
            <a:ext cx="100584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4-ORGULHO É O DESEJO DE EXALTAR A NÓS MESMOS ACIMA E ALÉM DA CONDIÇÃO E DA PROPORÇÃO QUE DEUS DESIGNOU PARA NÓS</a:t>
            </a:r>
          </a:p>
        </p:txBody>
      </p:sp>
      <p:sp>
        <p:nvSpPr>
          <p:cNvPr id="9" name="Freeform 9"/>
          <p:cNvSpPr/>
          <p:nvPr/>
        </p:nvSpPr>
        <p:spPr>
          <a:xfrm>
            <a:off x="11409095" y="1288244"/>
            <a:ext cx="1693587" cy="3838158"/>
          </a:xfrm>
          <a:custGeom>
            <a:avLst/>
            <a:gdLst/>
            <a:ahLst/>
            <a:cxnLst/>
            <a:rect l="l" t="t" r="r" b="b"/>
            <a:pathLst>
              <a:path w="2718465" h="6160828">
                <a:moveTo>
                  <a:pt x="0" y="0"/>
                </a:moveTo>
                <a:lnTo>
                  <a:pt x="2718465" y="0"/>
                </a:lnTo>
                <a:lnTo>
                  <a:pt x="2718465" y="6160829"/>
                </a:lnTo>
                <a:lnTo>
                  <a:pt x="0" y="6160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76694" y="983708"/>
            <a:ext cx="11320543" cy="4439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vêm as guerras e contendas que há entre vocês? Não vêm das paixões que guerreiam dentro de vocês? Vocês cobiçam coisas, e não as têm; matam e invejam,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não conseguem obter o que desejam.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Vocês vivem a lutar e a fazer guerras.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têm, porque não pedem. Quando pedem, não recebem, pois pedem por motivos errados, para gastar em seus prazeres.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Adúlteros, vocês não sabem que a amizade com o mundo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inimizade com Deus? Quem quer ser amigo do mundo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faz-se inimigo de Deus.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vocês acham que é sem razão que a Escritura diz que o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que ele fez habitar em nós tem fortes ciúmes?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ele nos concede graça maior. Por isso diz a Escritura: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"Deus se opõe aos orgulhosos, mas concede graça aos humildes". 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4.1-9)</a:t>
            </a:r>
          </a:p>
        </p:txBody>
      </p:sp>
      <p:sp>
        <p:nvSpPr>
          <p:cNvPr id="9" name="Freeform 9"/>
          <p:cNvSpPr/>
          <p:nvPr/>
        </p:nvSpPr>
        <p:spPr>
          <a:xfrm>
            <a:off x="113506" y="1756569"/>
            <a:ext cx="2243058" cy="2563495"/>
          </a:xfrm>
          <a:custGeom>
            <a:avLst/>
            <a:gdLst/>
            <a:ahLst/>
            <a:cxnLst/>
            <a:rect l="l" t="t" r="r" b="b"/>
            <a:pathLst>
              <a:path w="3600450" h="4114800">
                <a:moveTo>
                  <a:pt x="0" y="0"/>
                </a:moveTo>
                <a:lnTo>
                  <a:pt x="3600450" y="0"/>
                </a:lnTo>
                <a:lnTo>
                  <a:pt x="3600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43576" y="4233581"/>
            <a:ext cx="3768842" cy="306218"/>
          </a:xfrm>
          <a:custGeom>
            <a:avLst/>
            <a:gdLst/>
            <a:ahLst/>
            <a:cxnLst/>
            <a:rect l="l" t="t" r="r" b="b"/>
            <a:pathLst>
              <a:path w="6049565" h="491527">
                <a:moveTo>
                  <a:pt x="0" y="0"/>
                </a:moveTo>
                <a:lnTo>
                  <a:pt x="6049566" y="0"/>
                </a:lnTo>
                <a:lnTo>
                  <a:pt x="6049566" y="491527"/>
                </a:lnTo>
                <a:lnTo>
                  <a:pt x="0" y="49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197028">
            <a:off x="10787793" y="1795532"/>
            <a:ext cx="837031" cy="523525"/>
          </a:xfrm>
          <a:custGeom>
            <a:avLst/>
            <a:gdLst/>
            <a:ahLst/>
            <a:cxnLst/>
            <a:rect l="l" t="t" r="r" b="b"/>
            <a:pathLst>
              <a:path w="1343563" h="840337">
                <a:moveTo>
                  <a:pt x="0" y="0"/>
                </a:moveTo>
                <a:lnTo>
                  <a:pt x="1343563" y="0"/>
                </a:lnTo>
                <a:lnTo>
                  <a:pt x="1343563" y="840338"/>
                </a:lnTo>
                <a:lnTo>
                  <a:pt x="0" y="840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2805439" y="1823192"/>
            <a:ext cx="3373020" cy="2563495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37468" y="2774496"/>
            <a:ext cx="4581061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7612"/>
              </a:lnSpc>
              <a:defRPr/>
            </a:pPr>
            <a:r>
              <a:rPr lang="pt-BR" sz="6620" noProof="0" dirty="0">
                <a:solidFill>
                  <a:srgbClr val="2B2B2B"/>
                </a:solidFill>
                <a:latin typeface="+mj-lt"/>
              </a:rPr>
              <a:t>Mansidão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1755" y="2359185"/>
            <a:ext cx="2956623" cy="3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508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</a:rPr>
              <a:t>Pré-requisito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765834"/>
            <a:ext cx="14400213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1314906" y="1539504"/>
            <a:ext cx="2120329" cy="3601408"/>
          </a:xfrm>
          <a:custGeom>
            <a:avLst/>
            <a:gdLst/>
            <a:ahLst/>
            <a:cxnLst/>
            <a:rect l="l" t="t" r="r" b="b"/>
            <a:pathLst>
              <a:path w="3403451" h="5780808">
                <a:moveTo>
                  <a:pt x="0" y="0"/>
                </a:moveTo>
                <a:lnTo>
                  <a:pt x="3403450" y="0"/>
                </a:lnTo>
                <a:lnTo>
                  <a:pt x="3403450" y="5780808"/>
                </a:lnTo>
                <a:lnTo>
                  <a:pt x="0" y="5780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6907" y="1160402"/>
            <a:ext cx="7742208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4102"/>
              </a:lnSpc>
              <a:defRPr/>
            </a:pPr>
            <a:r>
              <a:rPr lang="pt-BR" sz="3567" noProof="0" dirty="0">
                <a:solidFill>
                  <a:srgbClr val="2B2B2B"/>
                </a:solidFill>
                <a:latin typeface="+mj-lt"/>
              </a:rPr>
              <a:t>IMPOSSÍVEL SER MANSO </a:t>
            </a:r>
          </a:p>
          <a:p>
            <a:pPr defTabSz="569694">
              <a:lnSpc>
                <a:spcPts val="4102"/>
              </a:lnSpc>
              <a:defRPr/>
            </a:pPr>
            <a:r>
              <a:rPr lang="pt-BR" sz="3567" noProof="0" dirty="0">
                <a:solidFill>
                  <a:srgbClr val="2B2B2B"/>
                </a:solidFill>
                <a:latin typeface="+mj-lt"/>
              </a:rPr>
              <a:t>SEM SER HUMILDE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6907" y="2731500"/>
            <a:ext cx="8077199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3367"/>
              </a:lnSpc>
              <a:spcBef>
                <a:spcPct val="0"/>
              </a:spcBef>
              <a:defRPr/>
            </a:pPr>
            <a:r>
              <a:rPr lang="pt-BR" sz="2927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Irmãos, se alguém for surpreendido em algum pecado, vocês, que são espirituais deverão restaurá-lo com mansidão. </a:t>
            </a:r>
          </a:p>
          <a:p>
            <a:pPr defTabSz="569694">
              <a:lnSpc>
                <a:spcPts val="3367"/>
              </a:lnSpc>
              <a:spcBef>
                <a:spcPct val="0"/>
              </a:spcBef>
              <a:defRPr/>
            </a:pPr>
            <a:r>
              <a:rPr lang="pt-BR" sz="2927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Cuide-se, porém, cada um para que também não seja tentado.  (</a:t>
            </a:r>
            <a:r>
              <a:rPr lang="pt-BR" sz="2927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</a:t>
            </a:r>
            <a:r>
              <a:rPr lang="pt-BR" sz="2927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637506" y="1428242"/>
            <a:ext cx="3200454" cy="3200454"/>
          </a:xfrm>
          <a:custGeom>
            <a:avLst/>
            <a:gdLst/>
            <a:ahLst/>
            <a:cxnLst/>
            <a:rect l="l" t="t" r="r" b="b"/>
            <a:pathLst>
              <a:path w="5137217" h="5137217">
                <a:moveTo>
                  <a:pt x="0" y="0"/>
                </a:moveTo>
                <a:lnTo>
                  <a:pt x="5137218" y="0"/>
                </a:lnTo>
                <a:lnTo>
                  <a:pt x="5137218" y="5137218"/>
                </a:lnTo>
                <a:lnTo>
                  <a:pt x="0" y="5137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6057106" y="2297499"/>
            <a:ext cx="75438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Conflito é algo </a:t>
            </a:r>
          </a:p>
          <a:p>
            <a:pPr algn="ctr">
              <a:lnSpc>
                <a:spcPts val="567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bom ou ruim?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75506" y="1213890"/>
            <a:ext cx="2143648" cy="3978928"/>
          </a:xfrm>
          <a:custGeom>
            <a:avLst/>
            <a:gdLst/>
            <a:ahLst/>
            <a:cxnLst/>
            <a:rect l="l" t="t" r="r" b="b"/>
            <a:pathLst>
              <a:path w="3440881" h="6386786">
                <a:moveTo>
                  <a:pt x="0" y="0"/>
                </a:moveTo>
                <a:lnTo>
                  <a:pt x="3440881" y="0"/>
                </a:lnTo>
                <a:lnTo>
                  <a:pt x="3440881" y="6386787"/>
                </a:lnTo>
                <a:lnTo>
                  <a:pt x="0" y="638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0707" y="2145372"/>
            <a:ext cx="914400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5535"/>
              </a:lnSpc>
              <a:defRPr/>
            </a:pPr>
            <a:r>
              <a:rPr lang="pt-BR" sz="4813" noProof="0" dirty="0">
                <a:solidFill>
                  <a:srgbClr val="2B2B2B"/>
                </a:solidFill>
                <a:latin typeface="+mj-lt"/>
              </a:rPr>
              <a:t>1-Mansidão é a capacidade de distinguir entre </a:t>
            </a:r>
          </a:p>
          <a:p>
            <a:pPr algn="r" defTabSz="569694">
              <a:lnSpc>
                <a:spcPts val="5535"/>
              </a:lnSpc>
              <a:defRPr/>
            </a:pPr>
            <a:r>
              <a:rPr lang="pt-BR" sz="4813" noProof="0" dirty="0">
                <a:solidFill>
                  <a:srgbClr val="2B2B2B"/>
                </a:solidFill>
                <a:latin typeface="+mj-lt"/>
              </a:rPr>
              <a:t>ira justa e ira pecaminosa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72084" y="892183"/>
            <a:ext cx="805899" cy="1255383"/>
          </a:xfrm>
          <a:custGeom>
            <a:avLst/>
            <a:gdLst/>
            <a:ahLst/>
            <a:cxnLst/>
            <a:rect l="l" t="t" r="r" b="b"/>
            <a:pathLst>
              <a:path w="1300448" h="2057400">
                <a:moveTo>
                  <a:pt x="0" y="0"/>
                </a:moveTo>
                <a:lnTo>
                  <a:pt x="1300448" y="0"/>
                </a:lnTo>
                <a:lnTo>
                  <a:pt x="1300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920567" y="865818"/>
            <a:ext cx="805899" cy="1281748"/>
          </a:xfrm>
          <a:custGeom>
            <a:avLst/>
            <a:gdLst/>
            <a:ahLst/>
            <a:cxnLst/>
            <a:rect l="l" t="t" r="r" b="b"/>
            <a:pathLst>
              <a:path w="1293590" h="2057400">
                <a:moveTo>
                  <a:pt x="0" y="0"/>
                </a:moveTo>
                <a:lnTo>
                  <a:pt x="1293590" y="0"/>
                </a:lnTo>
                <a:lnTo>
                  <a:pt x="12935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02490" y="3000996"/>
            <a:ext cx="434081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não obtenho     o que quero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o senhor              da minha vida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Desejo idólatra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deus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5979" y="2445022"/>
            <a:ext cx="323383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2865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latin typeface="+mj-lt"/>
              </a:rPr>
              <a:t>Ira pecaminosa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5984" y="1053412"/>
            <a:ext cx="4530522" cy="433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2579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"Quando vocês ficarem irados, não pequem". Apaziguem a sua ira antes que o sol se ponha, </a:t>
            </a:r>
          </a:p>
          <a:p>
            <a:pPr algn="ctr" defTabSz="569694">
              <a:lnSpc>
                <a:spcPts val="2579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deem lugar ao diabo.  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4.26-27)</a:t>
            </a:r>
          </a:p>
          <a:p>
            <a:pPr algn="ctr" defTabSz="569694">
              <a:lnSpc>
                <a:spcPts val="2579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69694">
              <a:lnSpc>
                <a:spcPts val="2579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Livrem-se de toda amargura, indignação e ira, gritaria e calúnia, bem como de toda maldade.  </a:t>
            </a:r>
          </a:p>
          <a:p>
            <a:pPr algn="ctr" defTabSz="569694">
              <a:lnSpc>
                <a:spcPts val="2579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4.31)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58828" y="3011362"/>
            <a:ext cx="434081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vontade de Deus não é satisfeita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é o Senhor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Glória de Deus</a:t>
            </a:r>
          </a:p>
          <a:p>
            <a:pPr marL="403535" lvl="1" indent="-201768" defTabSz="569694">
              <a:buFont typeface="Arial"/>
              <a:buChar char="•"/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é Deus</a:t>
            </a:r>
          </a:p>
          <a:p>
            <a:pPr defTabSz="569694"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79290" y="2444566"/>
            <a:ext cx="368845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2865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latin typeface="+mj-lt"/>
              </a:rPr>
              <a:t>Ira justa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6859" y="1363064"/>
            <a:ext cx="7995109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4102"/>
              </a:lnSpc>
              <a:defRPr/>
            </a:pPr>
            <a:r>
              <a:rPr lang="pt-BR" sz="4000" noProof="0" dirty="0">
                <a:solidFill>
                  <a:srgbClr val="2B2B2B"/>
                </a:solidFill>
                <a:latin typeface="+mj-lt"/>
              </a:rPr>
              <a:t>2-Mansidão é recusar-se </a:t>
            </a:r>
          </a:p>
          <a:p>
            <a:pPr defTabSz="569694">
              <a:lnSpc>
                <a:spcPts val="4102"/>
              </a:lnSpc>
              <a:defRPr/>
            </a:pPr>
            <a:r>
              <a:rPr lang="pt-BR" sz="4000" noProof="0" dirty="0">
                <a:solidFill>
                  <a:srgbClr val="2B2B2B"/>
                </a:solidFill>
                <a:latin typeface="+mj-lt"/>
              </a:rPr>
              <a:t>a permitir que qualquer desejo se torne enraizado tão profundamente </a:t>
            </a:r>
          </a:p>
          <a:p>
            <a:pPr defTabSz="569694">
              <a:lnSpc>
                <a:spcPts val="4102"/>
              </a:lnSpc>
              <a:defRPr/>
            </a:pPr>
            <a:r>
              <a:rPr lang="pt-BR" sz="4000" noProof="0" dirty="0">
                <a:solidFill>
                  <a:srgbClr val="2B2B2B"/>
                </a:solidFill>
                <a:latin typeface="+mj-lt"/>
              </a:rPr>
              <a:t>que produza ira (seja para tentar obtê-lo ou como resultado de não obtê-lo)</a:t>
            </a:r>
          </a:p>
        </p:txBody>
      </p:sp>
      <p:sp>
        <p:nvSpPr>
          <p:cNvPr id="9" name="Freeform 9"/>
          <p:cNvSpPr/>
          <p:nvPr/>
        </p:nvSpPr>
        <p:spPr>
          <a:xfrm>
            <a:off x="9867106" y="2274604"/>
            <a:ext cx="3488263" cy="1857500"/>
          </a:xfrm>
          <a:custGeom>
            <a:avLst/>
            <a:gdLst/>
            <a:ahLst/>
            <a:cxnLst/>
            <a:rect l="l" t="t" r="r" b="b"/>
            <a:pathLst>
              <a:path w="5599194" h="2981571">
                <a:moveTo>
                  <a:pt x="0" y="0"/>
                </a:moveTo>
                <a:lnTo>
                  <a:pt x="5599193" y="0"/>
                </a:lnTo>
                <a:lnTo>
                  <a:pt x="5599193" y="2981570"/>
                </a:lnTo>
                <a:lnTo>
                  <a:pt x="0" y="298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468816" y="827374"/>
            <a:ext cx="2375980" cy="2375980"/>
          </a:xfrm>
          <a:custGeom>
            <a:avLst/>
            <a:gdLst/>
            <a:ahLst/>
            <a:cxnLst/>
            <a:rect l="l" t="t" r="r" b="b"/>
            <a:pathLst>
              <a:path w="3813810" h="3813810">
                <a:moveTo>
                  <a:pt x="0" y="0"/>
                </a:moveTo>
                <a:lnTo>
                  <a:pt x="3813810" y="0"/>
                </a:lnTo>
                <a:lnTo>
                  <a:pt x="3813810" y="3813810"/>
                </a:lnTo>
                <a:lnTo>
                  <a:pt x="0" y="3813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4506" y="3533735"/>
            <a:ext cx="6324600" cy="2079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650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que exatamente eu desejo que o meu oponente não está me dando?</a:t>
            </a:r>
          </a:p>
          <a:p>
            <a:pPr defTabSz="569694">
              <a:lnSpc>
                <a:spcPts val="2650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650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que eu quero é algo que Deus também quer?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81108" y="1165046"/>
            <a:ext cx="6324600" cy="4176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2508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vêm as guerras e contendas que há entre vocês? Não vêm das paixões que guerreiam dentro de vocês? </a:t>
            </a:r>
          </a:p>
          <a:p>
            <a:pPr algn="r" defTabSz="569694">
              <a:lnSpc>
                <a:spcPts val="2508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Vocês cobiçam coisas, e não as têm; matam e invejam, mas não conseguem obter o que desejam. Vocês vivem a lutar e a fazer guerras. Não têm, </a:t>
            </a:r>
          </a:p>
          <a:p>
            <a:pPr algn="r" defTabSz="569694">
              <a:lnSpc>
                <a:spcPts val="2508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não pedem. </a:t>
            </a:r>
          </a:p>
          <a:p>
            <a:pPr algn="r" defTabSz="569694">
              <a:lnSpc>
                <a:spcPts val="2508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pedem, não recebem, pois pedem por motivos errados, para gastar em seus prazeres. 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4.1-3)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2706" y="998270"/>
            <a:ext cx="8407090" cy="452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438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3-Mansidão é saber </a:t>
            </a:r>
          </a:p>
          <a:p>
            <a:pPr algn="r" defTabSz="569694">
              <a:lnSpc>
                <a:spcPts val="438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como aproveitar </a:t>
            </a:r>
          </a:p>
          <a:p>
            <a:pPr algn="r" defTabSz="569694">
              <a:lnSpc>
                <a:spcPts val="438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a ira justa de modo que possa ser usada para </a:t>
            </a:r>
          </a:p>
          <a:p>
            <a:pPr algn="r" defTabSz="569694">
              <a:lnSpc>
                <a:spcPts val="438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pôr um fim somente naquelas coisas que Deus aprovaria que fossem terminadas</a:t>
            </a:r>
          </a:p>
        </p:txBody>
      </p:sp>
      <p:sp>
        <p:nvSpPr>
          <p:cNvPr id="9" name="Freeform 9"/>
          <p:cNvSpPr/>
          <p:nvPr/>
        </p:nvSpPr>
        <p:spPr>
          <a:xfrm>
            <a:off x="850417" y="969292"/>
            <a:ext cx="2846602" cy="4439146"/>
          </a:xfrm>
          <a:custGeom>
            <a:avLst/>
            <a:gdLst/>
            <a:ahLst/>
            <a:cxnLst/>
            <a:rect l="l" t="t" r="r" b="b"/>
            <a:pathLst>
              <a:path w="4569230" h="7125506">
                <a:moveTo>
                  <a:pt x="0" y="0"/>
                </a:moveTo>
                <a:lnTo>
                  <a:pt x="4569230" y="0"/>
                </a:lnTo>
                <a:lnTo>
                  <a:pt x="4569230" y="7125506"/>
                </a:lnTo>
                <a:lnTo>
                  <a:pt x="0" y="7125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99306" y="1843659"/>
            <a:ext cx="3769813" cy="3138369"/>
          </a:xfrm>
          <a:custGeom>
            <a:avLst/>
            <a:gdLst/>
            <a:ahLst/>
            <a:cxnLst/>
            <a:rect l="l" t="t" r="r" b="b"/>
            <a:pathLst>
              <a:path w="6051124" h="5037560">
                <a:moveTo>
                  <a:pt x="0" y="0"/>
                </a:moveTo>
                <a:lnTo>
                  <a:pt x="6051124" y="0"/>
                </a:lnTo>
                <a:lnTo>
                  <a:pt x="6051124" y="5037560"/>
                </a:lnTo>
                <a:lnTo>
                  <a:pt x="0" y="50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23706" y="1524319"/>
            <a:ext cx="77724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defRPr/>
            </a:pPr>
            <a:r>
              <a:rPr lang="pt-BR" sz="3600" noProof="0" dirty="0">
                <a:solidFill>
                  <a:srgbClr val="2B2B2B"/>
                </a:solidFill>
                <a:latin typeface="+mj-lt"/>
              </a:rPr>
              <a:t>"Quando vocês ficarem irados, </a:t>
            </a:r>
          </a:p>
          <a:p>
            <a:pPr algn="r" defTabSz="569694">
              <a:defRPr/>
            </a:pPr>
            <a:r>
              <a:rPr lang="pt-BR" sz="3600" noProof="0" dirty="0">
                <a:solidFill>
                  <a:srgbClr val="2B2B2B"/>
                </a:solidFill>
                <a:latin typeface="+mj-lt"/>
              </a:rPr>
              <a:t>não pequem" (</a:t>
            </a:r>
            <a:r>
              <a:rPr lang="pt-BR" sz="3600" noProof="0" dirty="0" err="1">
                <a:solidFill>
                  <a:srgbClr val="2B2B2B"/>
                </a:solidFill>
                <a:latin typeface="+mj-lt"/>
              </a:rPr>
              <a:t>Ef</a:t>
            </a:r>
            <a:r>
              <a:rPr lang="pt-BR" sz="3600" noProof="0" dirty="0">
                <a:solidFill>
                  <a:srgbClr val="2B2B2B"/>
                </a:solidFill>
                <a:latin typeface="+mj-lt"/>
              </a:rPr>
              <a:t> 4.26)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95306" y="3204369"/>
            <a:ext cx="6400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Introversão</a:t>
            </a:r>
          </a:p>
          <a:p>
            <a:pPr algn="r" defTabSz="569694"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Ventilação</a:t>
            </a:r>
          </a:p>
          <a:p>
            <a:pPr algn="r" defTabSz="569694"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Ventilação + Introversão</a:t>
            </a:r>
          </a:p>
          <a:p>
            <a:pPr algn="r" defTabSz="569694">
              <a:spcBef>
                <a:spcPct val="0"/>
              </a:spcBef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Introversão + Ventilação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9379416" y="1408685"/>
            <a:ext cx="1782218" cy="3591373"/>
          </a:xfrm>
          <a:custGeom>
            <a:avLst/>
            <a:gdLst/>
            <a:ahLst/>
            <a:cxnLst/>
            <a:rect l="l" t="t" r="r" b="b"/>
            <a:pathLst>
              <a:path w="2860732" h="5764700">
                <a:moveTo>
                  <a:pt x="0" y="0"/>
                </a:moveTo>
                <a:lnTo>
                  <a:pt x="2860732" y="0"/>
                </a:lnTo>
                <a:lnTo>
                  <a:pt x="2860732" y="5764700"/>
                </a:lnTo>
                <a:lnTo>
                  <a:pt x="0" y="576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30867" y="1409005"/>
            <a:ext cx="73914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5607"/>
              </a:lnSpc>
              <a:defRPr/>
            </a:pPr>
            <a:r>
              <a:rPr lang="pt-BR" sz="5400" noProof="0" dirty="0">
                <a:solidFill>
                  <a:srgbClr val="2B2B2B"/>
                </a:solidFill>
                <a:latin typeface="+mj-lt"/>
              </a:rPr>
              <a:t>4-Mansidão envolve saber como pensar durante a provocação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136859" y="1023980"/>
            <a:ext cx="1685076" cy="4334601"/>
          </a:xfrm>
          <a:custGeom>
            <a:avLst/>
            <a:gdLst/>
            <a:ahLst/>
            <a:cxnLst/>
            <a:rect l="l" t="t" r="r" b="b"/>
            <a:pathLst>
              <a:path w="2704804" h="6957695">
                <a:moveTo>
                  <a:pt x="0" y="0"/>
                </a:moveTo>
                <a:lnTo>
                  <a:pt x="2704804" y="0"/>
                </a:lnTo>
                <a:lnTo>
                  <a:pt x="2704804" y="6957695"/>
                </a:lnTo>
                <a:lnTo>
                  <a:pt x="0" y="6957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58795" y="959900"/>
            <a:ext cx="930456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amor... Não maltrata, </a:t>
            </a: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procura seus interesses, não se ira facilmente, </a:t>
            </a: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guarda rancor. (1Co 13.5)</a:t>
            </a:r>
          </a:p>
          <a:p>
            <a:pPr algn="r" defTabSz="569694">
              <a:lnSpc>
                <a:spcPts val="2937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armas com as quais lutamos não são humanas; pelo contrário, são poderosas em Deus </a:t>
            </a: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destruir fortalezas. </a:t>
            </a: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Destruímos argumentos e toda pretensão que se levanta contra o conhecimento de Deus, e levamos cativo todo pensamento, para torná-lo </a:t>
            </a:r>
          </a:p>
          <a:p>
            <a:pPr algn="r" defTabSz="569694">
              <a:lnSpc>
                <a:spcPts val="2937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obediente a Cristo.  </a:t>
            </a:r>
          </a:p>
          <a:p>
            <a:pPr algn="r" defTabSz="569694">
              <a:lnSpc>
                <a:spcPts val="2937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(2Co 10.4-5)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42106" y="903010"/>
            <a:ext cx="120396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latin typeface="+mj-lt"/>
              </a:rPr>
              <a:t>O justo pensa bem antes de responder, 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latin typeface="+mj-lt"/>
              </a:rPr>
              <a:t>mas a boca dos ímpios jorra o mal. (</a:t>
            </a:r>
            <a:r>
              <a:rPr lang="pt-BR" sz="2800" noProof="0" dirty="0" err="1">
                <a:solidFill>
                  <a:srgbClr val="2B2B2B"/>
                </a:solidFill>
                <a:latin typeface="+mj-lt"/>
              </a:rPr>
              <a:t>Pv</a:t>
            </a:r>
            <a:r>
              <a:rPr lang="pt-BR" sz="2800" noProof="0" dirty="0">
                <a:solidFill>
                  <a:srgbClr val="2B2B2B"/>
                </a:solidFill>
                <a:latin typeface="+mj-lt"/>
              </a:rPr>
              <a:t> 15.28)</a:t>
            </a:r>
          </a:p>
          <a:p>
            <a:pPr defTabSz="569694">
              <a:defRPr/>
            </a:pPr>
            <a:endParaRPr lang="pt-BR" sz="2800" noProof="0" dirty="0">
              <a:solidFill>
                <a:srgbClr val="2B2B2B"/>
              </a:solidFill>
              <a:latin typeface="+mj-lt"/>
            </a:endParaRP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latin typeface="One Little Font"/>
              </a:rPr>
              <a:t>- 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pessoa realmente pecou contra mim?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há um desejo idólatra me dominando?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tenho todos os fatos ou estou tirando conclusões precipitadas?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meu coração está aumentando a gravidade do problema?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quais passagens bíblicas devem guiar meus pensamentos e palavras agora?</a:t>
            </a:r>
          </a:p>
          <a:p>
            <a:pPr defTabSz="569694"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como posso reagir ao um ataque de forma que glorifique a Deus?</a:t>
            </a:r>
          </a:p>
          <a:p>
            <a:pPr defTabSz="569694">
              <a:spcBef>
                <a:spcPct val="0"/>
              </a:spcBef>
              <a:defRPr/>
            </a:pPr>
            <a:endParaRPr lang="pt-BR" sz="2800" noProof="0" dirty="0">
              <a:solidFill>
                <a:srgbClr val="2B2B2B"/>
              </a:solidFill>
              <a:latin typeface="One Little Fon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457906" y="1030207"/>
            <a:ext cx="1502577" cy="4387086"/>
          </a:xfrm>
          <a:custGeom>
            <a:avLst/>
            <a:gdLst/>
            <a:ahLst/>
            <a:cxnLst/>
            <a:rect l="l" t="t" r="r" b="b"/>
            <a:pathLst>
              <a:path w="2411865" h="7041941">
                <a:moveTo>
                  <a:pt x="0" y="0"/>
                </a:moveTo>
                <a:lnTo>
                  <a:pt x="2411865" y="0"/>
                </a:lnTo>
                <a:lnTo>
                  <a:pt x="2411865" y="7041941"/>
                </a:lnTo>
                <a:lnTo>
                  <a:pt x="0" y="7041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04306" y="799477"/>
            <a:ext cx="1066800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5-Mansidão é saber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como dirigir não somente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seus pensamentos,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mas também sua língua,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seu semblante,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e sua linguagem corporal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durante os momentos </a:t>
            </a:r>
          </a:p>
          <a:p>
            <a:pPr algn="r" defTabSz="569694">
              <a:lnSpc>
                <a:spcPts val="4819"/>
              </a:lnSpc>
              <a:defRPr/>
            </a:pPr>
            <a:r>
              <a:rPr lang="pt-BR" sz="4400" noProof="0" dirty="0">
                <a:solidFill>
                  <a:srgbClr val="2B2B2B"/>
                </a:solidFill>
                <a:latin typeface="+mj-lt"/>
              </a:rPr>
              <a:t>de provocação</a:t>
            </a:r>
          </a:p>
          <a:p>
            <a:pPr algn="r" defTabSz="569694">
              <a:lnSpc>
                <a:spcPts val="4819"/>
              </a:lnSpc>
              <a:defRPr/>
            </a:pPr>
            <a:endParaRPr lang="pt-BR" sz="4400" noProof="0" dirty="0">
              <a:solidFill>
                <a:srgbClr val="2B2B2B"/>
              </a:solidFill>
              <a:latin typeface="+mj-l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7906" y="1673710"/>
            <a:ext cx="3061318" cy="3061318"/>
          </a:xfrm>
          <a:custGeom>
            <a:avLst/>
            <a:gdLst/>
            <a:ahLst/>
            <a:cxnLst/>
            <a:rect l="l" t="t" r="r" b="b"/>
            <a:pathLst>
              <a:path w="4913882" h="4913882">
                <a:moveTo>
                  <a:pt x="0" y="0"/>
                </a:moveTo>
                <a:lnTo>
                  <a:pt x="4913882" y="0"/>
                </a:lnTo>
                <a:lnTo>
                  <a:pt x="4913882" y="4913882"/>
                </a:lnTo>
                <a:lnTo>
                  <a:pt x="0" y="491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724106" y="1737717"/>
            <a:ext cx="3994921" cy="2931273"/>
          </a:xfrm>
          <a:custGeom>
            <a:avLst/>
            <a:gdLst/>
            <a:ahLst/>
            <a:cxnLst/>
            <a:rect l="l" t="t" r="r" b="b"/>
            <a:pathLst>
              <a:path w="6412457" h="4705140">
                <a:moveTo>
                  <a:pt x="0" y="0"/>
                </a:moveTo>
                <a:lnTo>
                  <a:pt x="6412457" y="0"/>
                </a:lnTo>
                <a:lnTo>
                  <a:pt x="6412457" y="4705140"/>
                </a:lnTo>
                <a:lnTo>
                  <a:pt x="0" y="4705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494506" y="2203080"/>
            <a:ext cx="75438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Começar um conflito</a:t>
            </a:r>
          </a:p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poderia ser a vontade</a:t>
            </a:r>
          </a:p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de Deus?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77551" y="765969"/>
            <a:ext cx="11980355" cy="501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293"/>
              </a:lnSpc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16:24  As palavras agradáveis são como um favo de mel,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doces para a alma e trazem cura para os ossos. </a:t>
            </a:r>
          </a:p>
          <a:p>
            <a:pPr defTabSz="569694">
              <a:lnSpc>
                <a:spcPts val="2293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16:21  O sábio de coração é considerado prudente;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fala com equilíbrio promove a instrução. </a:t>
            </a:r>
          </a:p>
          <a:p>
            <a:pPr defTabSz="569694">
              <a:lnSpc>
                <a:spcPts val="2293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15:1  A resposta calma desvia a fúria,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palavra ríspida desperta a ira. </a:t>
            </a:r>
          </a:p>
          <a:p>
            <a:pPr defTabSz="569694">
              <a:lnSpc>
                <a:spcPts val="2293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  O seu falar seja sempre agradável e temperado com sal,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saibam como responder a cada um. </a:t>
            </a:r>
          </a:p>
          <a:p>
            <a:pPr defTabSz="569694">
              <a:lnSpc>
                <a:spcPts val="2293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15:13  A alegria do coração transparece no rosto, </a:t>
            </a:r>
          </a:p>
          <a:p>
            <a:pPr defTabSz="569694">
              <a:lnSpc>
                <a:spcPts val="2293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coração angustiado oprime o espírito. </a:t>
            </a:r>
          </a:p>
          <a:p>
            <a:pPr defTabSz="569694">
              <a:lnSpc>
                <a:spcPts val="2293"/>
              </a:lnSpc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69694">
              <a:lnSpc>
                <a:spcPts val="2293"/>
              </a:lnSpc>
              <a:spcBef>
                <a:spcPct val="0"/>
              </a:spcBef>
              <a:defRPr/>
            </a:pP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  O Senhor disse a Caim: "Por que você está furioso? </a:t>
            </a:r>
          </a:p>
          <a:p>
            <a:pPr defTabSz="569694">
              <a:lnSpc>
                <a:spcPts val="2293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se transtornou o seu rosto? </a:t>
            </a:r>
          </a:p>
        </p:txBody>
      </p:sp>
      <p:sp>
        <p:nvSpPr>
          <p:cNvPr id="9" name="Freeform 9"/>
          <p:cNvSpPr/>
          <p:nvPr/>
        </p:nvSpPr>
        <p:spPr>
          <a:xfrm>
            <a:off x="12153106" y="2176146"/>
            <a:ext cx="2074356" cy="2056446"/>
          </a:xfrm>
          <a:custGeom>
            <a:avLst/>
            <a:gdLst/>
            <a:ahLst/>
            <a:cxnLst/>
            <a:rect l="l" t="t" r="r" b="b"/>
            <a:pathLst>
              <a:path w="4430471" h="4114800">
                <a:moveTo>
                  <a:pt x="0" y="0"/>
                </a:moveTo>
                <a:lnTo>
                  <a:pt x="4430471" y="0"/>
                </a:lnTo>
                <a:lnTo>
                  <a:pt x="44304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C94F9-DCDF-81F6-0127-C46EB0BA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0F2F9E-AFE5-CD42-AB1B-60162200EDBB}"/>
              </a:ext>
            </a:extLst>
          </p:cNvPr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626FBA-02BA-33AE-EBFB-DBECE4D38CA5}"/>
                </a:ext>
              </a:extLst>
            </p:cNvPr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marL="0" marR="0" lvl="0" indent="0" algn="l" defTabSz="569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1EBF63D-1F48-A175-CB1A-6691E2B83160}"/>
                </a:ext>
              </a:extLst>
            </p:cNvPr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marL="0" marR="0" lvl="0" indent="0" algn="ctr" defTabSz="569694" rtl="0" eaLnBrk="1" fontAlgn="auto" latinLnBrk="0" hangingPunct="1">
                <a:lnSpc>
                  <a:spcPts val="17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F6DD9C6-FF9B-C0DD-F9D8-8E1D470DF70A}"/>
              </a:ext>
            </a:extLst>
          </p:cNvPr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244EA8-CFB3-83CF-411E-2D5F680AC68A}"/>
                </a:ext>
              </a:extLst>
            </p:cNvPr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marL="0" marR="0" lvl="0" indent="0" algn="l" defTabSz="5696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412657D-EAF9-B788-EF79-85950539A8C1}"/>
                </a:ext>
              </a:extLst>
            </p:cNvPr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marL="0" marR="0" lvl="0" indent="0" algn="ctr" defTabSz="569694" rtl="0" eaLnBrk="1" fontAlgn="auto" latinLnBrk="0" hangingPunct="1">
                <a:lnSpc>
                  <a:spcPts val="17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640B01D-2EE8-4F94-9375-B8F63B22BE9C}"/>
              </a:ext>
            </a:extLst>
          </p:cNvPr>
          <p:cNvSpPr txBox="1"/>
          <p:nvPr/>
        </p:nvSpPr>
        <p:spPr>
          <a:xfrm>
            <a:off x="723106" y="1066712"/>
            <a:ext cx="129540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42:11  Por que estás abatida, ó minha alma,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 por que te perturbas dentro de mim?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Espera em Deus, pois ainda o louvarei.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Ele é a salvação da minha face e o meu Deus. (ARC)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Ec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8:1  Quem é como o sábio?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 quem sabe a interpretação das coisas?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 sabedoria do homem faz brilhar o seu rosto, </a:t>
            </a:r>
          </a:p>
          <a:p>
            <a:pPr marL="0" marR="0" lvl="0" indent="0" algn="l" defTabSz="56969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e a dureza do seu rosto se muda.</a:t>
            </a:r>
          </a:p>
        </p:txBody>
      </p:sp>
      <p:pic>
        <p:nvPicPr>
          <p:cNvPr id="12" name="Imagem 11" descr="Brinquedo em formato de coração&#10;&#10;O conteúdo gerado por IA pode estar incorreto.">
            <a:extLst>
              <a:ext uri="{FF2B5EF4-FFF2-40B4-BE49-F238E27FC236}">
                <a16:creationId xmlns:a16="http://schemas.microsoft.com/office/drawing/2014/main" id="{ED06D4F9-12BA-7208-97AF-029E16816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20" y="141625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325322" y="1036577"/>
            <a:ext cx="1702361" cy="4351084"/>
          </a:xfrm>
          <a:custGeom>
            <a:avLst/>
            <a:gdLst/>
            <a:ahLst/>
            <a:cxnLst/>
            <a:rect l="l" t="t" r="r" b="b"/>
            <a:pathLst>
              <a:path w="2732549" h="6984152">
                <a:moveTo>
                  <a:pt x="0" y="0"/>
                </a:moveTo>
                <a:lnTo>
                  <a:pt x="2732549" y="0"/>
                </a:lnTo>
                <a:lnTo>
                  <a:pt x="2732549" y="6984152"/>
                </a:lnTo>
                <a:lnTo>
                  <a:pt x="0" y="698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77092" y="1036577"/>
            <a:ext cx="1909038" cy="4351084"/>
          </a:xfrm>
          <a:custGeom>
            <a:avLst/>
            <a:gdLst/>
            <a:ahLst/>
            <a:cxnLst/>
            <a:rect l="l" t="t" r="r" b="b"/>
            <a:pathLst>
              <a:path w="3064297" h="6984152">
                <a:moveTo>
                  <a:pt x="0" y="0"/>
                </a:moveTo>
                <a:lnTo>
                  <a:pt x="3064297" y="0"/>
                </a:lnTo>
                <a:lnTo>
                  <a:pt x="3064297" y="6984152"/>
                </a:lnTo>
                <a:lnTo>
                  <a:pt x="0" y="698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9306" y="1196646"/>
            <a:ext cx="662519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6-Mansidão é permanecer em silêncio quando estiver irado para considerar uma resposta adequada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-461308"/>
            <a:ext cx="2098170" cy="1877560"/>
          </a:xfrm>
          <a:prstGeom prst="rect">
            <a:avLst/>
          </a:prstGeom>
        </p:spPr>
        <p:txBody>
          <a:bodyPr lIns="31648" tIns="31648" rIns="31648" bIns="31648" rtlCol="0" anchor="ctr"/>
          <a:lstStyle/>
          <a:p>
            <a:pPr algn="ctr" defTabSz="569694">
              <a:lnSpc>
                <a:spcPts val="1791"/>
              </a:lnSpc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35733" y="190659"/>
            <a:ext cx="10898573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15:28  O justo pensa bem antes de responder,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boca dos ímpios jorra o mal.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10:19  Quando são muitas as palavras o pecado está presente,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quem controla a língua é sensato. 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14:29  O homem paciente dá prova de grande entendimento,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precipitado revela insensatez. 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17:14  Começar uma discussão é como abrir brecha num dique;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resolva a questão antes que surja a contenda. 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19:11  A sabedoria do homem lhe dá paciência;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glória é ignorar as ofensas.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1:19  Meus amados irmãos, tenham isto em mente: Sejam todos prontos para ouvir, tardios para falar e tardios para irar-se,</a:t>
            </a:r>
          </a:p>
          <a:p>
            <a:pPr defTabSz="569694"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17:27  Quem tem conhecimento é comedido no falar, </a:t>
            </a:r>
          </a:p>
          <a:p>
            <a:pPr defTabSz="569694"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quem tem entendimento é de espírito sereno. </a:t>
            </a:r>
          </a:p>
          <a:p>
            <a:pPr defTabSz="569694">
              <a:spcBef>
                <a:spcPct val="0"/>
              </a:spcBef>
              <a:defRPr/>
            </a:pPr>
            <a:r>
              <a:rPr lang="pt-BR" sz="24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17:28  Até o insensato passará por sábio, se ficar quieto, </a:t>
            </a:r>
          </a:p>
          <a:p>
            <a:pPr defTabSz="569694">
              <a:spcBef>
                <a:spcPct val="0"/>
              </a:spcBef>
              <a:defRPr/>
            </a:pPr>
            <a:r>
              <a:rPr lang="pt-BR" sz="24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se contiver a língua, parecerá que tem discernimento.  </a:t>
            </a:r>
          </a:p>
        </p:txBody>
      </p:sp>
      <p:sp>
        <p:nvSpPr>
          <p:cNvPr id="9" name="Freeform 9"/>
          <p:cNvSpPr/>
          <p:nvPr/>
        </p:nvSpPr>
        <p:spPr>
          <a:xfrm>
            <a:off x="417482" y="1985169"/>
            <a:ext cx="2309408" cy="3071221"/>
          </a:xfrm>
          <a:custGeom>
            <a:avLst/>
            <a:gdLst/>
            <a:ahLst/>
            <a:cxnLst/>
            <a:rect l="l" t="t" r="r" b="b"/>
            <a:pathLst>
              <a:path w="4734146" h="5945553">
                <a:moveTo>
                  <a:pt x="0" y="0"/>
                </a:moveTo>
                <a:lnTo>
                  <a:pt x="4734146" y="0"/>
                </a:lnTo>
                <a:lnTo>
                  <a:pt x="4734146" y="5945553"/>
                </a:lnTo>
                <a:lnTo>
                  <a:pt x="0" y="5945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7906" y="1536231"/>
            <a:ext cx="7790326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7- Mansidão é perdoar rapidamente seu ofensor, não permitindo, assim, que você fique remoendo a provocação</a:t>
            </a:r>
          </a:p>
        </p:txBody>
      </p:sp>
      <p:sp>
        <p:nvSpPr>
          <p:cNvPr id="9" name="Freeform 9"/>
          <p:cNvSpPr/>
          <p:nvPr/>
        </p:nvSpPr>
        <p:spPr>
          <a:xfrm>
            <a:off x="9790906" y="1396249"/>
            <a:ext cx="2855225" cy="3614209"/>
          </a:xfrm>
          <a:custGeom>
            <a:avLst/>
            <a:gdLst/>
            <a:ahLst/>
            <a:cxnLst/>
            <a:rect l="l" t="t" r="r" b="b"/>
            <a:pathLst>
              <a:path w="4583071" h="5801356">
                <a:moveTo>
                  <a:pt x="0" y="0"/>
                </a:moveTo>
                <a:lnTo>
                  <a:pt x="4583071" y="0"/>
                </a:lnTo>
                <a:lnTo>
                  <a:pt x="4583071" y="5801356"/>
                </a:lnTo>
                <a:lnTo>
                  <a:pt x="0" y="580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5006" y="1120180"/>
            <a:ext cx="1303019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Irado, seu senhor entregou-o aos torturadores, </a:t>
            </a:r>
          </a:p>
          <a:p>
            <a:pPr algn="ctr" defTabSz="569694"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pagasse tudo o que devia. </a:t>
            </a:r>
          </a:p>
          <a:p>
            <a:pPr algn="ctr" defTabSz="569694">
              <a:spcBef>
                <a:spcPct val="0"/>
              </a:spcBef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"Assim também lhes fará meu Pai celestial, </a:t>
            </a:r>
          </a:p>
          <a:p>
            <a:pPr algn="ctr" defTabSz="569694">
              <a:spcBef>
                <a:spcPct val="0"/>
              </a:spcBef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cada um de vocês não perdoar de coração </a:t>
            </a:r>
          </a:p>
          <a:p>
            <a:pPr algn="ctr" defTabSz="569694">
              <a:spcBef>
                <a:spcPct val="0"/>
              </a:spcBef>
              <a:defRPr/>
            </a:pP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seu irmão". (</a:t>
            </a:r>
            <a:r>
              <a:rPr lang="pt-BR" sz="36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36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18.34-35)</a:t>
            </a:r>
          </a:p>
        </p:txBody>
      </p:sp>
      <p:sp>
        <p:nvSpPr>
          <p:cNvPr id="9" name="Freeform 9"/>
          <p:cNvSpPr/>
          <p:nvPr/>
        </p:nvSpPr>
        <p:spPr>
          <a:xfrm>
            <a:off x="5203020" y="4137504"/>
            <a:ext cx="3994169" cy="1467857"/>
          </a:xfrm>
          <a:custGeom>
            <a:avLst/>
            <a:gdLst/>
            <a:ahLst/>
            <a:cxnLst/>
            <a:rect l="l" t="t" r="r" b="b"/>
            <a:pathLst>
              <a:path w="6411249" h="2356134">
                <a:moveTo>
                  <a:pt x="0" y="0"/>
                </a:moveTo>
                <a:lnTo>
                  <a:pt x="6411249" y="0"/>
                </a:lnTo>
                <a:lnTo>
                  <a:pt x="6411249" y="2356134"/>
                </a:lnTo>
                <a:lnTo>
                  <a:pt x="0" y="2356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803350" y="1691717"/>
            <a:ext cx="1233541" cy="1778077"/>
          </a:xfrm>
          <a:custGeom>
            <a:avLst/>
            <a:gdLst/>
            <a:ahLst/>
            <a:cxnLst/>
            <a:rect l="l" t="t" r="r" b="b"/>
            <a:pathLst>
              <a:path w="1980021" h="2854084">
                <a:moveTo>
                  <a:pt x="0" y="0"/>
                </a:moveTo>
                <a:lnTo>
                  <a:pt x="1980020" y="0"/>
                </a:lnTo>
                <a:lnTo>
                  <a:pt x="1980020" y="2854084"/>
                </a:lnTo>
                <a:lnTo>
                  <a:pt x="0" y="285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5506" y="1024868"/>
            <a:ext cx="508923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O PERDÃO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14306" y="919887"/>
            <a:ext cx="7619999" cy="457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O perdão deve ser concedido ser realmente houver pecado contra você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A parte ofendida, às vezes, 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 tomar a iniciativa.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O perdão é caro.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O perdão é uma promessa, 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um sentimento.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Perdão não é confiança, mas pode ser.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Perdão foca na soberania de Deus, </a:t>
            </a:r>
          </a:p>
          <a:p>
            <a:pPr algn="r" defTabSz="569694"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nas causas secundárias.</a:t>
            </a:r>
          </a:p>
          <a:p>
            <a:pPr algn="r" defTabSz="569694">
              <a:spcBef>
                <a:spcPct val="0"/>
              </a:spcBef>
              <a:defRPr/>
            </a:pPr>
            <a:r>
              <a:rPr lang="pt-BR" sz="27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Perdão é uma decisão, não uma emoção.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2107" y="3682954"/>
            <a:ext cx="6096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2364"/>
              </a:lnSpc>
              <a:defRPr/>
            </a:pPr>
            <a:r>
              <a:rPr lang="pt-BR" sz="2056" noProof="0" dirty="0">
                <a:solidFill>
                  <a:srgbClr val="2B2B2B"/>
                </a:solidFill>
                <a:latin typeface="+mj-lt"/>
              </a:rPr>
              <a:t>Tomem cuidado. "Se o seu irmão pecar, repreenda-o e, se ele se arrepender, perdoe-lhe. Se pecar contra você sete vezes no dia, e sete vezes voltar a você e disser: ‘Estou arrependido’, perdoe-lhe".  (</a:t>
            </a:r>
            <a:r>
              <a:rPr lang="pt-BR" sz="2056" noProof="0" dirty="0" err="1">
                <a:solidFill>
                  <a:srgbClr val="2B2B2B"/>
                </a:solidFill>
                <a:latin typeface="+mj-lt"/>
              </a:rPr>
              <a:t>Lc</a:t>
            </a:r>
            <a:r>
              <a:rPr lang="pt-BR" sz="2056" noProof="0" dirty="0">
                <a:solidFill>
                  <a:srgbClr val="2B2B2B"/>
                </a:solidFill>
                <a:latin typeface="+mj-lt"/>
              </a:rPr>
              <a:t> 17.3-4)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978200" y="1220538"/>
            <a:ext cx="3858551" cy="3967661"/>
          </a:xfrm>
          <a:custGeom>
            <a:avLst/>
            <a:gdLst/>
            <a:ahLst/>
            <a:cxnLst/>
            <a:rect l="l" t="t" r="r" b="b"/>
            <a:pathLst>
              <a:path w="6193562" h="6368701">
                <a:moveTo>
                  <a:pt x="0" y="0"/>
                </a:moveTo>
                <a:lnTo>
                  <a:pt x="6193561" y="0"/>
                </a:lnTo>
                <a:lnTo>
                  <a:pt x="6193561" y="6368701"/>
                </a:lnTo>
                <a:lnTo>
                  <a:pt x="0" y="6368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6859" y="1071739"/>
            <a:ext cx="670448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Pré-requisitos</a:t>
            </a:r>
          </a:p>
          <a:p>
            <a:pPr defTabSz="569694">
              <a:lnSpc>
                <a:spcPts val="5249"/>
              </a:lnSpc>
              <a:defRPr/>
            </a:pPr>
            <a:r>
              <a:rPr lang="pt-BR" sz="4564" noProof="0" dirty="0">
                <a:solidFill>
                  <a:srgbClr val="2B2B2B"/>
                </a:solidFill>
                <a:latin typeface="+mj-lt"/>
              </a:rPr>
              <a:t>para resolução de conflitos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6859" y="3430933"/>
            <a:ext cx="7230940" cy="1862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865"/>
              </a:lnSpc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Tomem sobre vocês o meu jugo </a:t>
            </a:r>
          </a:p>
          <a:p>
            <a:pPr defTabSz="569694">
              <a:lnSpc>
                <a:spcPts val="2865"/>
              </a:lnSpc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aprendam de mim, </a:t>
            </a:r>
          </a:p>
          <a:p>
            <a:pPr defTabSz="569694">
              <a:lnSpc>
                <a:spcPts val="2865"/>
              </a:lnSpc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sou </a:t>
            </a:r>
            <a:r>
              <a:rPr lang="pt-BR" sz="2491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manso e humilde</a:t>
            </a: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coração, </a:t>
            </a:r>
          </a:p>
          <a:p>
            <a:pPr defTabSz="569694">
              <a:lnSpc>
                <a:spcPts val="2865"/>
              </a:lnSpc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vocês encontrarão </a:t>
            </a:r>
          </a:p>
          <a:p>
            <a:pPr defTabSz="569694">
              <a:lnSpc>
                <a:spcPts val="2865"/>
              </a:lnSpc>
              <a:spcBef>
                <a:spcPct val="0"/>
              </a:spcBef>
              <a:defRPr/>
            </a:pPr>
            <a:r>
              <a:rPr lang="pt-BR" sz="2491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 para as suas almas.</a:t>
            </a:r>
            <a:r>
              <a:rPr lang="pt-BR" sz="249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sz="2491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249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11:29)</a:t>
            </a:r>
            <a:endParaRPr lang="pt-BR" sz="2491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44FF-D9B7-2FF3-37D8-89BA2EF45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58569B58-A491-947F-0CA4-27ADC159F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6" b="9535"/>
          <a:stretch>
            <a:fillRect/>
          </a:stretch>
        </p:blipFill>
        <p:spPr>
          <a:xfrm>
            <a:off x="5222" y="0"/>
            <a:ext cx="14394991" cy="6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7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34749" y="1651494"/>
            <a:ext cx="8458200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4"/>
              </a:lnSpc>
              <a:spcBef>
                <a:spcPct val="0"/>
              </a:spcBef>
            </a:pPr>
            <a:r>
              <a:rPr lang="pt-BR" sz="4800" b="1" noProof="0" dirty="0">
                <a:solidFill>
                  <a:srgbClr val="2B2B2B"/>
                </a:solidFill>
                <a:latin typeface="+mj-lt"/>
              </a:rPr>
              <a:t>Conflitos são necessários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85039" y="2367957"/>
            <a:ext cx="7357620" cy="2387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"Se o seu irmão pecar contra você, </a:t>
            </a:r>
          </a:p>
          <a:p>
            <a:pPr algn="ctr">
              <a:lnSpc>
                <a:spcPts val="3080"/>
              </a:lnSpc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 e, a sós com ele, </a:t>
            </a:r>
          </a:p>
          <a:p>
            <a:pPr algn="ctr">
              <a:lnSpc>
                <a:spcPts val="3080"/>
              </a:lnSpc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mostre-lhe o erro. </a:t>
            </a:r>
          </a:p>
          <a:p>
            <a:pPr algn="ctr">
              <a:lnSpc>
                <a:spcPts val="3080"/>
              </a:lnSpc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ele o ouvir, </a:t>
            </a:r>
          </a:p>
          <a:p>
            <a:pPr algn="ctr">
              <a:lnSpc>
                <a:spcPts val="3080"/>
              </a:lnSpc>
            </a:pP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ganhou seu irmão.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pt-BR" sz="32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32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18:15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0074" y="1203240"/>
            <a:ext cx="4644675" cy="4000227"/>
          </a:xfrm>
          <a:custGeom>
            <a:avLst/>
            <a:gdLst/>
            <a:ahLst/>
            <a:cxnLst/>
            <a:rect l="l" t="t" r="r" b="b"/>
            <a:pathLst>
              <a:path w="7455411" h="6420973">
                <a:moveTo>
                  <a:pt x="0" y="0"/>
                </a:moveTo>
                <a:lnTo>
                  <a:pt x="7455412" y="0"/>
                </a:lnTo>
                <a:lnTo>
                  <a:pt x="7455412" y="6420974"/>
                </a:lnTo>
                <a:lnTo>
                  <a:pt x="0" y="6420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6625682" y="1723518"/>
            <a:ext cx="1148847" cy="1312968"/>
          </a:xfrm>
          <a:custGeom>
            <a:avLst/>
            <a:gdLst/>
            <a:ahLst/>
            <a:cxnLst/>
            <a:rect l="l" t="t" r="r" b="b"/>
            <a:pathLst>
              <a:path w="1844074" h="2107513">
                <a:moveTo>
                  <a:pt x="0" y="0"/>
                </a:moveTo>
                <a:lnTo>
                  <a:pt x="1844074" y="0"/>
                </a:lnTo>
                <a:lnTo>
                  <a:pt x="1844074" y="2107513"/>
                </a:lnTo>
                <a:lnTo>
                  <a:pt x="0" y="2107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10" name="Freeform 10"/>
          <p:cNvSpPr/>
          <p:nvPr/>
        </p:nvSpPr>
        <p:spPr>
          <a:xfrm>
            <a:off x="1540123" y="1846162"/>
            <a:ext cx="1467190" cy="1076551"/>
          </a:xfrm>
          <a:custGeom>
            <a:avLst/>
            <a:gdLst/>
            <a:ahLst/>
            <a:cxnLst/>
            <a:rect l="l" t="t" r="r" b="b"/>
            <a:pathLst>
              <a:path w="2355063" h="1728028">
                <a:moveTo>
                  <a:pt x="0" y="0"/>
                </a:moveTo>
                <a:lnTo>
                  <a:pt x="2355064" y="0"/>
                </a:lnTo>
                <a:lnTo>
                  <a:pt x="2355064" y="1728027"/>
                </a:lnTo>
                <a:lnTo>
                  <a:pt x="0" y="1728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2144325" y="953258"/>
            <a:ext cx="1011156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Conflitos são necessários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9405" y="3265449"/>
            <a:ext cx="3581399" cy="216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  <a:spcBef>
                <a:spcPct val="0"/>
              </a:spcBef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Quando, porém, Pedro veio a 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Antioquia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enfrentei-o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 a face, por sua atitude condenável</a:t>
            </a:r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pt-BR" sz="280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</a:t>
            </a:r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2:11)</a:t>
            </a: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3018" y="3265449"/>
            <a:ext cx="3581400" cy="216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  <a:spcBef>
                <a:spcPct val="0"/>
              </a:spcBef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Pregue a palavra, esteja preparado a tempo e fora de tempo,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repreenda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corrija, exorte com toda a paciência e doutrina</a:t>
            </a:r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(2Tm 4:2)</a:t>
            </a: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65189" y="3265449"/>
            <a:ext cx="3581400" cy="2474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  <a:spcBef>
                <a:spcPct val="0"/>
              </a:spcBef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senti que era necessário escrever-lhes insistindo que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batalhassem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 fé uma vez por todas confiada aos </a:t>
            </a:r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santos. (</a:t>
            </a:r>
            <a:r>
              <a:rPr lang="pt-BR" sz="280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</a:t>
            </a:r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1:3) </a:t>
            </a:r>
            <a:endParaRPr lang="pt-BR" sz="2800" noProof="0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06523D55-986A-A7E1-DA78-59C8CEBCBA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28740" r="37736" b="26645"/>
          <a:stretch/>
        </p:blipFill>
        <p:spPr>
          <a:xfrm>
            <a:off x="11392898" y="1797902"/>
            <a:ext cx="1454975" cy="1381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pt-BR" sz="817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>
                <a:lnSpc>
                  <a:spcPts val="1791"/>
                </a:lnSpc>
              </a:pPr>
              <a:endParaRPr lang="pt-BR" sz="817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0706" y="1608076"/>
            <a:ext cx="87630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"Não pensem que vim trazer paz à terra; não vim trazer paz, mas espada. Pois vim para fazer que ‘o homem fique contra seu pai, a filha contra sua mãe, a nora contra sua sogra; os inimigos do homem serão os da sua própria família’. "Quem ama seu pai ou sua mãe mais do que a mim não é digno de mim; quem ama seu filho ou sua filha mais do que a mim não é digno de mim...  </a:t>
            </a:r>
          </a:p>
          <a:p>
            <a:pPr algn="ctr"/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10.34-38)</a:t>
            </a:r>
          </a:p>
        </p:txBody>
      </p:sp>
      <p:sp>
        <p:nvSpPr>
          <p:cNvPr id="9" name="Freeform 9"/>
          <p:cNvSpPr/>
          <p:nvPr/>
        </p:nvSpPr>
        <p:spPr>
          <a:xfrm>
            <a:off x="9952589" y="1941617"/>
            <a:ext cx="3440933" cy="2563495"/>
          </a:xfrm>
          <a:custGeom>
            <a:avLst/>
            <a:gdLst/>
            <a:ahLst/>
            <a:cxnLst/>
            <a:rect l="l" t="t" r="r" b="b"/>
            <a:pathLst>
              <a:path w="5523221" h="4114800">
                <a:moveTo>
                  <a:pt x="0" y="0"/>
                </a:moveTo>
                <a:lnTo>
                  <a:pt x="5523221" y="0"/>
                </a:lnTo>
                <a:lnTo>
                  <a:pt x="5523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17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621657" y="858094"/>
            <a:ext cx="11156897" cy="536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pt-BR" sz="4800" noProof="0" dirty="0">
                <a:solidFill>
                  <a:srgbClr val="2B2B2B"/>
                </a:solidFill>
                <a:latin typeface="+mj-lt"/>
              </a:rPr>
              <a:t>O evangelho promove conflitos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78509" y="4812453"/>
            <a:ext cx="498909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  <a:spcBef>
                <a:spcPct val="0"/>
              </a:spcBef>
            </a:pPr>
            <a:r>
              <a:rPr lang="pt-BR" sz="2429" noProof="0" dirty="0">
                <a:solidFill>
                  <a:srgbClr val="2B2B2B"/>
                </a:solidFill>
                <a:latin typeface="+mj-lt"/>
              </a:rPr>
              <a:t>AMANTE DA PAZ X PACIFICADOR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43573" y="4525329"/>
            <a:ext cx="3768842" cy="306218"/>
          </a:xfrm>
          <a:custGeom>
            <a:avLst/>
            <a:gdLst/>
            <a:ahLst/>
            <a:cxnLst/>
            <a:rect l="l" t="t" r="r" b="b"/>
            <a:pathLst>
              <a:path w="6049565" h="491527">
                <a:moveTo>
                  <a:pt x="0" y="0"/>
                </a:moveTo>
                <a:lnTo>
                  <a:pt x="6049566" y="0"/>
                </a:lnTo>
                <a:lnTo>
                  <a:pt x="6049566" y="491527"/>
                </a:lnTo>
                <a:lnTo>
                  <a:pt x="0" y="49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197028">
            <a:off x="11117294" y="1474487"/>
            <a:ext cx="837031" cy="523525"/>
          </a:xfrm>
          <a:custGeom>
            <a:avLst/>
            <a:gdLst/>
            <a:ahLst/>
            <a:cxnLst/>
            <a:rect l="l" t="t" r="r" b="b"/>
            <a:pathLst>
              <a:path w="1343563" h="840337">
                <a:moveTo>
                  <a:pt x="0" y="0"/>
                </a:moveTo>
                <a:lnTo>
                  <a:pt x="1343563" y="0"/>
                </a:lnTo>
                <a:lnTo>
                  <a:pt x="1343563" y="840338"/>
                </a:lnTo>
                <a:lnTo>
                  <a:pt x="0" y="840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2125365">
            <a:off x="4431387" y="1209952"/>
            <a:ext cx="1580414" cy="446467"/>
          </a:xfrm>
          <a:custGeom>
            <a:avLst/>
            <a:gdLst/>
            <a:ahLst/>
            <a:cxnLst/>
            <a:rect l="l" t="t" r="r" b="b"/>
            <a:pathLst>
              <a:path w="2536805" h="716647">
                <a:moveTo>
                  <a:pt x="0" y="0"/>
                </a:moveTo>
                <a:lnTo>
                  <a:pt x="2536805" y="0"/>
                </a:lnTo>
                <a:lnTo>
                  <a:pt x="2536805" y="716647"/>
                </a:lnTo>
                <a:lnTo>
                  <a:pt x="0" y="716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560736">
            <a:off x="729593" y="4107392"/>
            <a:ext cx="811063" cy="899931"/>
          </a:xfrm>
          <a:custGeom>
            <a:avLst/>
            <a:gdLst/>
            <a:ahLst/>
            <a:cxnLst/>
            <a:rect l="l" t="t" r="r" b="b"/>
            <a:pathLst>
              <a:path w="1301879" h="1444526">
                <a:moveTo>
                  <a:pt x="0" y="0"/>
                </a:moveTo>
                <a:lnTo>
                  <a:pt x="1301880" y="0"/>
                </a:lnTo>
                <a:lnTo>
                  <a:pt x="1301880" y="1444526"/>
                </a:lnTo>
                <a:lnTo>
                  <a:pt x="0" y="1444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930149" y="1684253"/>
            <a:ext cx="3075466" cy="3075466"/>
          </a:xfrm>
          <a:custGeom>
            <a:avLst/>
            <a:gdLst/>
            <a:ahLst/>
            <a:cxnLst/>
            <a:rect l="l" t="t" r="r" b="b"/>
            <a:pathLst>
              <a:path w="4936591" h="4936591">
                <a:moveTo>
                  <a:pt x="0" y="0"/>
                </a:moveTo>
                <a:lnTo>
                  <a:pt x="4936592" y="0"/>
                </a:lnTo>
                <a:lnTo>
                  <a:pt x="4936592" y="4936592"/>
                </a:lnTo>
                <a:lnTo>
                  <a:pt x="0" y="4936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940068" y="2710004"/>
            <a:ext cx="1055629" cy="1023960"/>
          </a:xfrm>
          <a:custGeom>
            <a:avLst/>
            <a:gdLst/>
            <a:ahLst/>
            <a:cxnLst/>
            <a:rect l="l" t="t" r="r" b="b"/>
            <a:pathLst>
              <a:path w="1694446" h="1643612">
                <a:moveTo>
                  <a:pt x="0" y="0"/>
                </a:moveTo>
                <a:lnTo>
                  <a:pt x="1694446" y="0"/>
                </a:lnTo>
                <a:lnTo>
                  <a:pt x="1694446" y="1643612"/>
                </a:lnTo>
                <a:lnTo>
                  <a:pt x="0" y="1643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026297" y="2707187"/>
            <a:ext cx="883166" cy="1023960"/>
          </a:xfrm>
          <a:custGeom>
            <a:avLst/>
            <a:gdLst/>
            <a:ahLst/>
            <a:cxnLst/>
            <a:rect l="l" t="t" r="r" b="b"/>
            <a:pathLst>
              <a:path w="1417616" h="1643612">
                <a:moveTo>
                  <a:pt x="0" y="0"/>
                </a:moveTo>
                <a:lnTo>
                  <a:pt x="1417616" y="0"/>
                </a:lnTo>
                <a:lnTo>
                  <a:pt x="1417616" y="1643612"/>
                </a:lnTo>
                <a:lnTo>
                  <a:pt x="0" y="16436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37465" y="2775499"/>
            <a:ext cx="4581061" cy="81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6682"/>
              </a:lnSpc>
              <a:defRPr/>
            </a:pPr>
            <a:r>
              <a:rPr lang="pt-BR" sz="5400" noProof="0" dirty="0">
                <a:solidFill>
                  <a:srgbClr val="2B2B2B"/>
                </a:solidFill>
                <a:latin typeface="+mj-lt"/>
              </a:rPr>
              <a:t>CONFLITOS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9683" y="2220125"/>
            <a:ext cx="295662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3295"/>
              </a:lnSpc>
              <a:spcBef>
                <a:spcPct val="0"/>
              </a:spcBef>
              <a:defRPr/>
            </a:pPr>
            <a:r>
              <a:rPr lang="pt-BR" sz="2865" noProof="0" dirty="0">
                <a:solidFill>
                  <a:srgbClr val="2B2B2B"/>
                </a:solidFill>
              </a:rPr>
              <a:t>Tornando 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49683" y="3718799"/>
            <a:ext cx="295662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3295"/>
              </a:lnSpc>
              <a:spcBef>
                <a:spcPct val="0"/>
              </a:spcBef>
              <a:defRPr/>
            </a:pPr>
            <a:r>
              <a:rPr lang="pt-BR" sz="2865" noProof="0" dirty="0">
                <a:solidFill>
                  <a:srgbClr val="2B2B2B"/>
                </a:solidFill>
              </a:rPr>
              <a:t>edificantes</a:t>
            </a:r>
          </a:p>
        </p:txBody>
      </p:sp>
    </p:spTree>
    <p:extLst>
      <p:ext uri="{BB962C8B-B14F-4D97-AF65-F5344CB8AC3E}">
        <p14:creationId xmlns:p14="http://schemas.microsoft.com/office/powerpoint/2010/main" val="136068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06369"/>
            <a:ext cx="14400213" cy="1147243"/>
            <a:chOff x="0" y="0"/>
            <a:chExt cx="5147733" cy="4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5765834"/>
            <a:ext cx="14400212" cy="1147243"/>
            <a:chOff x="0" y="0"/>
            <a:chExt cx="5147733" cy="485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7733" cy="485004"/>
            </a:xfrm>
            <a:custGeom>
              <a:avLst/>
              <a:gdLst/>
              <a:ahLst/>
              <a:cxnLst/>
              <a:rect l="l" t="t" r="r" b="b"/>
              <a:pathLst>
                <a:path w="5147733" h="485004">
                  <a:moveTo>
                    <a:pt x="0" y="0"/>
                  </a:moveTo>
                  <a:lnTo>
                    <a:pt x="5147733" y="0"/>
                  </a:lnTo>
                  <a:lnTo>
                    <a:pt x="5147733" y="485004"/>
                  </a:lnTo>
                  <a:lnTo>
                    <a:pt x="0" y="485004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pPr defTabSz="569694"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31648" tIns="31648" rIns="31648" bIns="31648" rtlCol="0" anchor="ctr"/>
            <a:lstStyle/>
            <a:p>
              <a:pPr algn="ctr" defTabSz="569694">
                <a:lnSpc>
                  <a:spcPts val="1791"/>
                </a:lnSpc>
                <a:defRPr/>
              </a:pPr>
              <a:endParaRPr lang="pt-BR" sz="1121" noProof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926546" y="2911110"/>
            <a:ext cx="1916074" cy="985907"/>
          </a:xfrm>
          <a:custGeom>
            <a:avLst/>
            <a:gdLst/>
            <a:ahLst/>
            <a:cxnLst/>
            <a:rect l="l" t="t" r="r" b="b"/>
            <a:pathLst>
              <a:path w="3075591" h="1582531">
                <a:moveTo>
                  <a:pt x="0" y="0"/>
                </a:moveTo>
                <a:lnTo>
                  <a:pt x="3075591" y="0"/>
                </a:lnTo>
                <a:lnTo>
                  <a:pt x="3075591" y="1582531"/>
                </a:lnTo>
                <a:lnTo>
                  <a:pt x="0" y="158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1574" y="3215213"/>
            <a:ext cx="17060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323"/>
              </a:lnSpc>
              <a:defRPr/>
            </a:pPr>
            <a:r>
              <a:rPr lang="pt-BR" sz="2020" noProof="0" dirty="0">
                <a:solidFill>
                  <a:srgbClr val="F4F2EC"/>
                </a:solidFill>
                <a:ea typeface="Permanent Marker" panose="020B0604020202020204" charset="0"/>
              </a:rPr>
              <a:t>Humildade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324306" y="2911110"/>
            <a:ext cx="1916074" cy="985907"/>
          </a:xfrm>
          <a:custGeom>
            <a:avLst/>
            <a:gdLst/>
            <a:ahLst/>
            <a:cxnLst/>
            <a:rect l="l" t="t" r="r" b="b"/>
            <a:pathLst>
              <a:path w="3075591" h="1582531">
                <a:moveTo>
                  <a:pt x="0" y="0"/>
                </a:moveTo>
                <a:lnTo>
                  <a:pt x="3075591" y="0"/>
                </a:lnTo>
                <a:lnTo>
                  <a:pt x="3075591" y="1582531"/>
                </a:lnTo>
                <a:lnTo>
                  <a:pt x="0" y="158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29334" y="3215213"/>
            <a:ext cx="17060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323"/>
              </a:lnSpc>
              <a:defRPr/>
            </a:pPr>
            <a:r>
              <a:rPr lang="pt-BR" sz="2020" noProof="0" dirty="0">
                <a:solidFill>
                  <a:srgbClr val="F4F2EC"/>
                </a:solidFill>
                <a:ea typeface="Permanent Marker" panose="020B0604020202020204" charset="0"/>
              </a:rPr>
              <a:t>Paciência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324306" y="4207168"/>
            <a:ext cx="1916074" cy="985907"/>
          </a:xfrm>
          <a:custGeom>
            <a:avLst/>
            <a:gdLst/>
            <a:ahLst/>
            <a:cxnLst/>
            <a:rect l="l" t="t" r="r" b="b"/>
            <a:pathLst>
              <a:path w="3075591" h="1582531">
                <a:moveTo>
                  <a:pt x="0" y="0"/>
                </a:moveTo>
                <a:lnTo>
                  <a:pt x="3075591" y="0"/>
                </a:lnTo>
                <a:lnTo>
                  <a:pt x="3075591" y="1582531"/>
                </a:lnTo>
                <a:lnTo>
                  <a:pt x="0" y="158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29334" y="4546874"/>
            <a:ext cx="17060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323"/>
              </a:lnSpc>
              <a:defRPr/>
            </a:pPr>
            <a:r>
              <a:rPr lang="pt-BR" sz="2020" noProof="0" dirty="0">
                <a:solidFill>
                  <a:srgbClr val="F4F2EC"/>
                </a:solidFill>
                <a:ea typeface="Permanent Marker" panose="020B0604020202020204" charset="0"/>
              </a:rPr>
              <a:t>Tolerância</a:t>
            </a:r>
          </a:p>
        </p:txBody>
      </p:sp>
      <p:sp>
        <p:nvSpPr>
          <p:cNvPr id="14" name="Freeform 14"/>
          <p:cNvSpPr/>
          <p:nvPr/>
        </p:nvSpPr>
        <p:spPr>
          <a:xfrm>
            <a:off x="7926546" y="4207168"/>
            <a:ext cx="1916074" cy="985907"/>
          </a:xfrm>
          <a:custGeom>
            <a:avLst/>
            <a:gdLst/>
            <a:ahLst/>
            <a:cxnLst/>
            <a:rect l="l" t="t" r="r" b="b"/>
            <a:pathLst>
              <a:path w="3075591" h="1582531">
                <a:moveTo>
                  <a:pt x="0" y="0"/>
                </a:moveTo>
                <a:lnTo>
                  <a:pt x="3075591" y="0"/>
                </a:lnTo>
                <a:lnTo>
                  <a:pt x="3075591" y="1582531"/>
                </a:lnTo>
                <a:lnTo>
                  <a:pt x="0" y="1582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569694">
              <a:defRPr/>
            </a:pPr>
            <a:endParaRPr lang="pt-BR" sz="1121" noProof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31574" y="4546874"/>
            <a:ext cx="17060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69694">
              <a:lnSpc>
                <a:spcPts val="2323"/>
              </a:lnSpc>
              <a:defRPr/>
            </a:pPr>
            <a:r>
              <a:rPr lang="pt-BR" sz="2020" noProof="0" dirty="0">
                <a:solidFill>
                  <a:srgbClr val="F4F2EC"/>
                </a:solidFill>
                <a:ea typeface="Permanent Marker" panose="020B0604020202020204" charset="0"/>
              </a:rPr>
              <a:t>Mansidão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68263" y="1055950"/>
            <a:ext cx="746124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69694">
              <a:lnSpc>
                <a:spcPts val="4962"/>
              </a:lnSpc>
              <a:defRPr/>
            </a:pPr>
            <a:r>
              <a:rPr lang="pt-BR" sz="4315" noProof="0" dirty="0">
                <a:solidFill>
                  <a:srgbClr val="2B2B2B"/>
                </a:solidFill>
                <a:latin typeface="+mj-lt"/>
              </a:rPr>
              <a:t>Pré-requisitos para resolução de conflitos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0706" y="1068023"/>
            <a:ext cx="546827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69694">
              <a:lnSpc>
                <a:spcPts val="2865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prisioneiro no Senhor, rogo-lhes que vivam de maneira digna da vocação que receberam. </a:t>
            </a:r>
          </a:p>
          <a:p>
            <a:pPr defTabSz="569694">
              <a:lnSpc>
                <a:spcPts val="2865"/>
              </a:lnSpc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Sejam completamente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humildes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dóceis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sejam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u="sng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suportando uns aos outros com amor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defTabSz="569694">
              <a:lnSpc>
                <a:spcPts val="2865"/>
              </a:lnSpc>
              <a:spcBef>
                <a:spcPct val="0"/>
              </a:spcBef>
              <a:defRPr/>
            </a:pP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Façam todo o esforço para conservar a unidade do Espírito pelo vínculo da paz. (</a:t>
            </a:r>
            <a:r>
              <a:rPr lang="pt-BR" sz="2800" noProof="0" dirty="0" err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800" noProof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4.1-3)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2410</Words>
  <Application>Microsoft Office PowerPoint</Application>
  <PresentationFormat>Personalizar</PresentationFormat>
  <Paragraphs>277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5" baseType="lpstr">
      <vt:lpstr>Calibri</vt:lpstr>
      <vt:lpstr>One Little Font</vt:lpstr>
      <vt:lpstr>Permanent Marker</vt:lpstr>
      <vt:lpstr>Arial</vt:lpstr>
      <vt:lpstr>Montserrat</vt:lpstr>
      <vt:lpstr>Montserrat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Conflitos</dc:title>
  <dc:creator>Ricardo Gonçalves Libaneo</dc:creator>
  <cp:lastModifiedBy>Ricardo Gonçalves Libaneo</cp:lastModifiedBy>
  <cp:revision>12</cp:revision>
  <dcterms:created xsi:type="dcterms:W3CDTF">2006-08-16T00:00:00Z</dcterms:created>
  <dcterms:modified xsi:type="dcterms:W3CDTF">2026-02-22T09:53:32Z</dcterms:modified>
  <dc:identifier>DAFwe9rwAKk</dc:identifier>
</cp:coreProperties>
</file>